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sldIdLst>
    <p:sldId id="280" r:id="rId6"/>
    <p:sldId id="256" r:id="rId7"/>
    <p:sldId id="266" r:id="rId8"/>
    <p:sldId id="257" r:id="rId9"/>
    <p:sldId id="267" r:id="rId10"/>
    <p:sldId id="270" r:id="rId11"/>
    <p:sldId id="269" r:id="rId12"/>
    <p:sldId id="268" r:id="rId13"/>
    <p:sldId id="271" r:id="rId14"/>
    <p:sldId id="264" r:id="rId15"/>
    <p:sldId id="265" r:id="rId16"/>
    <p:sldId id="263" r:id="rId17"/>
    <p:sldId id="258" r:id="rId18"/>
    <p:sldId id="259" r:id="rId19"/>
    <p:sldId id="262" r:id="rId20"/>
    <p:sldId id="261" r:id="rId21"/>
    <p:sldId id="260" r:id="rId22"/>
    <p:sldId id="272" r:id="rId23"/>
    <p:sldId id="273" r:id="rId24"/>
    <p:sldId id="276" r:id="rId25"/>
    <p:sldId id="281" r:id="rId26"/>
  </p:sldIdLst>
  <p:sldSz cx="12192000" cy="6858000"/>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D8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F00D4E-2C9A-0326-1E91-6F59B37CBF14}" v="285" dt="2022-11-16T21:06:00.664"/>
    <p1510:client id="{04DBF3A8-C7B0-6E5E-770D-838AA30A0A74}" v="8" dt="2022-11-16T08:47:22.839"/>
    <p1510:client id="{09817544-8A66-35D9-3408-8C64F2DFC929}" v="174" dt="2022-11-16T19:35:28.848"/>
    <p1510:client id="{0A630F07-3202-B74A-506D-8C17A47B962C}" v="2" dt="2022-11-18T19:27:25.397"/>
    <p1510:client id="{16DEE5F5-4EB3-7B62-CBE7-751BB9A2C56C}" v="305" dt="2022-11-18T13:58:25.738"/>
    <p1510:client id="{1A2A66AF-CD88-1CBA-6A6E-4D2F8786A381}" v="5" dt="2022-11-15T08:34:58.131"/>
    <p1510:client id="{272CA679-9A3A-B1DE-855E-87D529274E0B}" v="526" dt="2022-11-16T00:17:33.142"/>
    <p1510:client id="{33F29633-7FD7-357A-7576-BAF4CECCA260}" v="348" dt="2022-11-18T13:15:04.680"/>
    <p1510:client id="{34D513D8-4FAE-5A70-6677-5C5DF7E6100D}" v="105" dt="2022-11-14T21:34:41.149"/>
    <p1510:client id="{35DFC4CE-A77D-B6CF-0CBB-A31566AB4CE1}" v="28" dt="2022-11-14T22:18:02.289"/>
    <p1510:client id="{43451008-AE57-435B-9E59-BA0D9DD33074}" v="25" dt="2022-11-14T16:57:19.585"/>
    <p1510:client id="{451DCC5E-BA7A-0F7C-6DB2-12A716032273}" v="46" dt="2022-11-16T09:19:37.924"/>
    <p1510:client id="{46FFBA87-BD89-06BC-E55F-A0904CC48D8A}" v="23" dt="2022-11-17T16:29:53.189"/>
    <p1510:client id="{726ADB77-F39B-0A5C-1D1D-15AEA66C8726}" v="200" dt="2022-11-16T22:33:33.709"/>
    <p1510:client id="{88EE05A7-8B1A-2D6D-BF51-60EBFD8C997D}" v="680" dt="2022-11-17T09:44:10.351"/>
    <p1510:client id="{EBC07567-D479-EBDA-9A09-E2555C90976E}" v="76" dt="2022-11-14T22:14:06.1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60" d="100"/>
          <a:sy n="60" d="100"/>
        </p:scale>
        <p:origin x="68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p:cNvSpPr>
            <a:spLocks noGrp="1"/>
          </p:cNvSpPr>
          <p:nvPr>
            <p:ph type="dt" sz="half" idx="10"/>
          </p:nvPr>
        </p:nvSpPr>
        <p:spPr/>
        <p:txBody>
          <a:bodyPr/>
          <a:lstStyle/>
          <a:p>
            <a:fld id="{F98AA868-8872-43E4-8C98-D34DABD1FD38}" type="datetimeFigureOut">
              <a:rPr lang="pl-PL" smtClean="0"/>
              <a:t>10.05.2023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3391757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F98AA868-8872-43E4-8C98-D34DABD1FD38}" type="datetimeFigureOut">
              <a:rPr lang="pl-PL" smtClean="0"/>
              <a:t>10.05.2023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2454508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F98AA868-8872-43E4-8C98-D34DABD1FD38}" type="datetimeFigureOut">
              <a:rPr lang="pl-PL" smtClean="0"/>
              <a:t>10.05.2023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13403866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pl-PL"/>
              <a:t>Kliknij, aby edytować styl</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F98AA868-8872-43E4-8C98-D34DABD1FD38}" type="datetimeFigureOut">
              <a:rPr lang="pl-PL" smtClean="0"/>
              <a:t>10.05.2023</a:t>
            </a:fld>
            <a:endParaRPr lang="pl-PL"/>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pl-PL"/>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C77C6C3F-668B-4AF5-BFA9-0F657EB068D6}" type="slidenum">
              <a:rPr lang="pl-PL" smtClean="0"/>
              <a:t>‹N°›</a:t>
            </a:fld>
            <a:endParaRPr lang="pl-PL"/>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700453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F98AA868-8872-43E4-8C98-D34DABD1FD38}" type="datetimeFigureOut">
              <a:rPr lang="pl-PL" smtClean="0"/>
              <a:t>10.05.2023</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3733695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pl-PL"/>
              <a:t>Kliknij, aby edytować styl</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F98AA868-8872-43E4-8C98-D34DABD1FD38}" type="datetimeFigureOut">
              <a:rPr lang="pl-PL" smtClean="0"/>
              <a:t>10.05.2023</a:t>
            </a:fld>
            <a:endParaRPr lang="pl-PL"/>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pl-PL"/>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C77C6C3F-668B-4AF5-BFA9-0F657EB068D6}" type="slidenum">
              <a:rPr lang="pl-PL" smtClean="0"/>
              <a:t>‹N°›</a:t>
            </a:fld>
            <a:endParaRPr lang="pl-PL"/>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82789428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pl-PL"/>
              <a:t>Kliknij, aby edytować styl</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F98AA868-8872-43E4-8C98-D34DABD1FD38}" type="datetimeFigureOut">
              <a:rPr lang="pl-PL" smtClean="0"/>
              <a:t>10.05.2023</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12637413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pl-PL"/>
              <a:t>Kliknij, aby edytować styl</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F98AA868-8872-43E4-8C98-D34DABD1FD38}" type="datetimeFigureOut">
              <a:rPr lang="pl-PL" smtClean="0"/>
              <a:t>10.05.2023</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2832752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F98AA868-8872-43E4-8C98-D34DABD1FD38}" type="datetimeFigureOut">
              <a:rPr lang="pl-PL" smtClean="0"/>
              <a:t>10.05.2023</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21423931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8AA868-8872-43E4-8C98-D34DABD1FD38}" type="datetimeFigureOut">
              <a:rPr lang="pl-PL" smtClean="0"/>
              <a:t>10.05.2023</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31366289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pl-PL"/>
              <a:t>Kliknij, aby edytować styl</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F98AA868-8872-43E4-8C98-D34DABD1FD38}" type="datetimeFigureOut">
              <a:rPr lang="pl-PL" smtClean="0"/>
              <a:t>10.05.2023</a:t>
            </a:fld>
            <a:endParaRPr lang="pl-PL"/>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pl-PL"/>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C77C6C3F-668B-4AF5-BFA9-0F657EB068D6}" type="slidenum">
              <a:rPr lang="pl-PL" smtClean="0"/>
              <a:t>‹N°›</a:t>
            </a:fld>
            <a:endParaRPr lang="pl-PL"/>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1591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F98AA868-8872-43E4-8C98-D34DABD1FD38}" type="datetimeFigureOut">
              <a:rPr lang="pl-PL" smtClean="0"/>
              <a:t>10.05.2023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967380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pl-PL"/>
              <a:t>Kliknij, aby edytować styl</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F98AA868-8872-43E4-8C98-D34DABD1FD38}" type="datetimeFigureOut">
              <a:rPr lang="pl-PL" smtClean="0"/>
              <a:t>10.05.2023</a:t>
            </a:fld>
            <a:endParaRPr lang="pl-PL"/>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pl-PL"/>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C77C6C3F-668B-4AF5-BFA9-0F657EB068D6}" type="slidenum">
              <a:rPr lang="pl-PL" smtClean="0"/>
              <a:t>‹N°›</a:t>
            </a:fld>
            <a:endParaRPr lang="pl-PL"/>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459785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F98AA868-8872-43E4-8C98-D34DABD1FD38}" type="datetimeFigureOut">
              <a:rPr lang="pl-PL" smtClean="0"/>
              <a:t>10.05.2023</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38448812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F98AA868-8872-43E4-8C98-D34DABD1FD38}" type="datetimeFigureOut">
              <a:rPr lang="pl-PL" smtClean="0"/>
              <a:t>10.05.2023</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2085582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F98AA868-8872-43E4-8C98-D34DABD1FD38}" type="datetimeFigureOut">
              <a:rPr lang="pl-PL" smtClean="0"/>
              <a:t>10.05.2023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13234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F98AA868-8872-43E4-8C98-D34DABD1FD38}" type="datetimeFigureOut">
              <a:rPr lang="pl-PL" smtClean="0"/>
              <a:t>10.05.2023</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3883036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F98AA868-8872-43E4-8C98-D34DABD1FD38}" type="datetimeFigureOut">
              <a:rPr lang="pl-PL" smtClean="0"/>
              <a:t>10.05.2023</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961808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F98AA868-8872-43E4-8C98-D34DABD1FD38}" type="datetimeFigureOut">
              <a:rPr lang="pl-PL" smtClean="0"/>
              <a:t>10.05.2023</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1544797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F98AA868-8872-43E4-8C98-D34DABD1FD38}" type="datetimeFigureOut">
              <a:rPr lang="pl-PL" smtClean="0"/>
              <a:t>10.05.2023</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1850839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F98AA868-8872-43E4-8C98-D34DABD1FD38}" type="datetimeFigureOut">
              <a:rPr lang="pl-PL" smtClean="0"/>
              <a:t>10.05.2023</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2715530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F98AA868-8872-43E4-8C98-D34DABD1FD38}" type="datetimeFigureOut">
              <a:rPr lang="pl-PL" smtClean="0"/>
              <a:t>10.05.2023</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C77C6C3F-668B-4AF5-BFA9-0F657EB068D6}" type="slidenum">
              <a:rPr lang="pl-PL" smtClean="0"/>
              <a:t>‹N°›</a:t>
            </a:fld>
            <a:endParaRPr lang="pl-PL"/>
          </a:p>
        </p:txBody>
      </p:sp>
    </p:spTree>
    <p:extLst>
      <p:ext uri="{BB962C8B-B14F-4D97-AF65-F5344CB8AC3E}">
        <p14:creationId xmlns:p14="http://schemas.microsoft.com/office/powerpoint/2010/main" val="3024906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
              <a:t>Click to edit the style</a:t>
            </a:r>
          </a:p>
        </p:txBody>
      </p:sp>
      <p:sp>
        <p:nvSpPr>
          <p:cNvPr id="3" name="Symbol zastępczy tekst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
              <a:t>Click to edit master text styles</a:t>
            </a:r>
          </a:p>
          <a:p>
            <a:pPr lvl="1"/>
            <a:r>
              <a:rPr lang="en"/>
              <a:t>Second level</a:t>
            </a:r>
          </a:p>
          <a:p>
            <a:pPr lvl="2"/>
            <a:r>
              <a:rPr lang="en"/>
              <a:t>Third level</a:t>
            </a:r>
          </a:p>
          <a:p>
            <a:pPr lvl="3"/>
            <a:r>
              <a:rPr lang="en"/>
              <a:t>Fourth level</a:t>
            </a:r>
          </a:p>
          <a:p>
            <a:pPr lvl="4"/>
            <a:r>
              <a:rPr lang="en"/>
              <a:t>Fifth level</a:t>
            </a:r>
          </a:p>
        </p:txBody>
      </p:sp>
      <p:sp>
        <p:nvSpPr>
          <p:cNvPr id="4" name="Symbol zastępczy daty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8AA868-8872-43E4-8C98-D34DABD1FD38}" type="datetimeFigureOut">
              <a:rPr lang="pl-PL" smtClean="0"/>
              <a:t>10.05.2023</a:t>
            </a:fld>
            <a:endParaRPr lang="pl-PL"/>
          </a:p>
        </p:txBody>
      </p:sp>
      <p:sp>
        <p:nvSpPr>
          <p:cNvPr id="5" name="Symbol zastępczy stopki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7C6C3F-668B-4AF5-BFA9-0F657EB068D6}" type="slidenum">
              <a:rPr lang="pl-PL" smtClean="0"/>
              <a:t>‹N°›</a:t>
            </a:fld>
            <a:endParaRPr lang="pl-PL"/>
          </a:p>
        </p:txBody>
      </p:sp>
    </p:spTree>
    <p:extLst>
      <p:ext uri="{BB962C8B-B14F-4D97-AF65-F5344CB8AC3E}">
        <p14:creationId xmlns:p14="http://schemas.microsoft.com/office/powerpoint/2010/main" val="39266336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
              <a:t>Click to edit the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
              <a:t>Click to edit master text styles</a:t>
            </a:r>
          </a:p>
          <a:p>
            <a:pPr lvl="1"/>
            <a:r>
              <a:rPr lang="en"/>
              <a:t>Second level</a:t>
            </a:r>
          </a:p>
          <a:p>
            <a:pPr lvl="2"/>
            <a:r>
              <a:rPr lang="en"/>
              <a:t>Third level</a:t>
            </a:r>
          </a:p>
          <a:p>
            <a:pPr lvl="3"/>
            <a:r>
              <a:rPr lang="en"/>
              <a:t>Fourth level</a:t>
            </a:r>
          </a:p>
          <a:p>
            <a:pPr lvl="4"/>
            <a:r>
              <a:rPr lang="en"/>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F98AA868-8872-43E4-8C98-D34DABD1FD38}" type="datetimeFigureOut">
              <a:rPr lang="pl-PL" smtClean="0"/>
              <a:t>10.05.2023</a:t>
            </a:fld>
            <a:endParaRPr lang="pl-PL"/>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pl-PL"/>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C77C6C3F-668B-4AF5-BFA9-0F657EB068D6}" type="slidenum">
              <a:rPr lang="pl-PL" smtClean="0"/>
              <a:t>‹N°›</a:t>
            </a:fld>
            <a:endParaRPr lang="pl-PL"/>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096664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1">
            <a:extLst>
              <a:ext uri="{FF2B5EF4-FFF2-40B4-BE49-F238E27FC236}">
                <a16:creationId xmlns:a16="http://schemas.microsoft.com/office/drawing/2014/main" id="{41677665-7701-3E77-8B72-43F2AA63674D}"/>
              </a:ext>
            </a:extLst>
          </p:cNvPr>
          <p:cNvPicPr/>
          <p:nvPr/>
        </p:nvPicPr>
        <p:blipFill>
          <a:blip r:embed="rId2"/>
          <a:srcRect/>
          <a:stretch>
            <a:fillRect/>
          </a:stretch>
        </p:blipFill>
        <p:spPr>
          <a:xfrm>
            <a:off x="9615122" y="4208585"/>
            <a:ext cx="1238250" cy="1219200"/>
          </a:xfrm>
          <a:prstGeom prst="rect">
            <a:avLst/>
          </a:prstGeom>
          <a:noFill/>
          <a:ln>
            <a:noFill/>
            <a:prstDash/>
          </a:ln>
        </p:spPr>
      </p:pic>
      <p:sp>
        <p:nvSpPr>
          <p:cNvPr id="6" name="Podtytuł 2">
            <a:extLst>
              <a:ext uri="{FF2B5EF4-FFF2-40B4-BE49-F238E27FC236}">
                <a16:creationId xmlns:a16="http://schemas.microsoft.com/office/drawing/2014/main" id="{49E747EF-863F-9F58-7917-69449F39C7B5}"/>
              </a:ext>
            </a:extLst>
          </p:cNvPr>
          <p:cNvSpPr txBox="1">
            <a:spLocks/>
          </p:cNvSpPr>
          <p:nvPr/>
        </p:nvSpPr>
        <p:spPr>
          <a:xfrm>
            <a:off x="1798177" y="2425423"/>
            <a:ext cx="8217877" cy="2883877"/>
          </a:xfrm>
          <a:prstGeom prst="rect">
            <a:avLst/>
          </a:prstGeom>
        </p:spPr>
        <p:txBody>
          <a:bodyPr>
            <a:normAutofit fontScale="92500" lnSpcReduction="20000"/>
          </a:bodyPr>
          <a:lstStyle>
            <a:lvl1pPr marL="228600" indent="-228600" algn="l" defTabSz="914400" rtl="0" eaLnBrk="1" latinLnBrk="0" hangingPunct="1">
              <a:lnSpc>
                <a:spcPct val="150000"/>
              </a:lnSpc>
              <a:spcBef>
                <a:spcPts val="1000"/>
              </a:spcBef>
              <a:buClr>
                <a:schemeClr val="bg2">
                  <a:lumMod val="75000"/>
                </a:schemeClr>
              </a:buClr>
              <a:buFont typeface="Arial" panose="020B0604020202020204" pitchFamily="34" charset="0"/>
              <a:buChar char="•"/>
              <a:defRPr sz="2000" kern="1200">
                <a:solidFill>
                  <a:schemeClr val="tx2"/>
                </a:solidFill>
                <a:latin typeface="+mn-lt"/>
                <a:ea typeface="+mn-ea"/>
                <a:cs typeface="+mn-cs"/>
              </a:defRPr>
            </a:lvl1pPr>
            <a:lvl2pPr marL="228600" indent="0" algn="l" defTabSz="914400" rtl="0" eaLnBrk="1" latinLnBrk="0" hangingPunct="1">
              <a:lnSpc>
                <a:spcPct val="150000"/>
              </a:lnSpc>
              <a:spcBef>
                <a:spcPts val="500"/>
              </a:spcBef>
              <a:buClr>
                <a:schemeClr val="bg2">
                  <a:lumMod val="75000"/>
                </a:schemeClr>
              </a:buClr>
              <a:buFontTx/>
              <a:buNone/>
              <a:defRPr sz="1800" kern="1200">
                <a:solidFill>
                  <a:schemeClr val="tx2"/>
                </a:solidFill>
                <a:latin typeface="+mn-lt"/>
                <a:ea typeface="+mn-ea"/>
                <a:cs typeface="+mn-cs"/>
              </a:defRPr>
            </a:lvl2pPr>
            <a:lvl3pPr marL="548640" indent="-285750" algn="l" defTabSz="914400" rtl="0" eaLnBrk="1" latinLnBrk="0" hangingPunct="1">
              <a:lnSpc>
                <a:spcPct val="150000"/>
              </a:lnSpc>
              <a:spcBef>
                <a:spcPts val="500"/>
              </a:spcBef>
              <a:buClr>
                <a:schemeClr val="bg2">
                  <a:lumMod val="75000"/>
                </a:schemeClr>
              </a:buClr>
              <a:buFont typeface="Arial" panose="020B0604020202020204" pitchFamily="34" charset="0"/>
              <a:buChar char="•"/>
              <a:defRPr sz="1600" b="1" kern="1200">
                <a:solidFill>
                  <a:schemeClr val="tx2"/>
                </a:solidFill>
                <a:latin typeface="+mn-lt"/>
                <a:ea typeface="+mn-ea"/>
                <a:cs typeface="+mn-cs"/>
              </a:defRPr>
            </a:lvl3pPr>
            <a:lvl4pPr marL="548640" indent="0" algn="l" defTabSz="914400" rtl="0" eaLnBrk="1" latinLnBrk="0" hangingPunct="1">
              <a:lnSpc>
                <a:spcPct val="150000"/>
              </a:lnSpc>
              <a:spcBef>
                <a:spcPts val="500"/>
              </a:spcBef>
              <a:buClr>
                <a:schemeClr val="bg2">
                  <a:lumMod val="75000"/>
                </a:schemeClr>
              </a:buClr>
              <a:buFontTx/>
              <a:buNone/>
              <a:defRPr sz="1400" kern="1200">
                <a:solidFill>
                  <a:schemeClr val="tx2"/>
                </a:solidFill>
                <a:latin typeface="+mn-lt"/>
                <a:ea typeface="+mn-ea"/>
                <a:cs typeface="+mn-cs"/>
              </a:defRPr>
            </a:lvl4pPr>
            <a:lvl5pPr marL="834390" indent="-285750" algn="l" defTabSz="914400" rtl="0" eaLnBrk="1" latinLnBrk="0" hangingPunct="1">
              <a:lnSpc>
                <a:spcPct val="150000"/>
              </a:lnSpc>
              <a:spcBef>
                <a:spcPts val="500"/>
              </a:spcBef>
              <a:buClr>
                <a:schemeClr val="bg2">
                  <a:lumMod val="75000"/>
                </a:schemeClr>
              </a:buClr>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 b="1" dirty="0">
                <a:latin typeface="Times New Roman" panose="02020603050405020304" pitchFamily="18" charset="0"/>
                <a:cs typeface="Times New Roman" panose="02020603050405020304" pitchFamily="18" charset="0"/>
              </a:rPr>
              <a:t>Compétences clés pour les personnes âgées de 50 ans et plus</a:t>
            </a:r>
          </a:p>
          <a:p>
            <a:pPr marL="0" indent="0" algn="ctr">
              <a:lnSpc>
                <a:spcPct val="100000"/>
              </a:lnSpc>
              <a:buNone/>
            </a:pPr>
            <a:r>
              <a:rPr lang="fr" sz="4000" b="1" dirty="0">
                <a:solidFill>
                  <a:schemeClr val="tx1"/>
                </a:solidFill>
                <a:latin typeface="Times New Roman" panose="02020603050405020304" pitchFamily="18" charset="0"/>
                <a:cs typeface="Times New Roman" panose="02020603050405020304" pitchFamily="18" charset="0"/>
              </a:rPr>
              <a:t>Cours : Entrepreneuriat</a:t>
            </a:r>
          </a:p>
          <a:p>
            <a:pPr marL="0" indent="0" algn="ctr">
              <a:lnSpc>
                <a:spcPct val="100000"/>
              </a:lnSpc>
              <a:buNone/>
            </a:pPr>
            <a:r>
              <a:rPr lang="fr" sz="4000" b="1" dirty="0">
                <a:solidFill>
                  <a:schemeClr val="tx1"/>
                </a:solidFill>
                <a:latin typeface="Times New Roman" panose="02020603050405020304" pitchFamily="18" charset="0"/>
                <a:cs typeface="Times New Roman" panose="02020603050405020304" pitchFamily="18" charset="0"/>
              </a:rPr>
              <a:t>Avantages de connaître ses forces et ses faiblesses</a:t>
            </a:r>
            <a:endParaRPr lang="pl-PL" sz="4000" b="1" dirty="0">
              <a:solidFill>
                <a:schemeClr val="tx1"/>
              </a:solidFill>
              <a:latin typeface="Times New Roman" panose="02020603050405020304" pitchFamily="18" charset="0"/>
              <a:cs typeface="Times New Roman" panose="02020603050405020304" pitchFamily="18" charset="0"/>
            </a:endParaRPr>
          </a:p>
          <a:p>
            <a:pPr marL="0" indent="0" algn="ctr">
              <a:lnSpc>
                <a:spcPct val="100000"/>
              </a:lnSpc>
              <a:buNone/>
            </a:pPr>
            <a:r>
              <a:rPr lang="fr" sz="4000" b="1" dirty="0">
                <a:solidFill>
                  <a:schemeClr val="tx1"/>
                </a:solidFill>
                <a:latin typeface="Times New Roman" panose="02020603050405020304" pitchFamily="18" charset="0"/>
                <a:cs typeface="Times New Roman" panose="02020603050405020304" pitchFamily="18" charset="0"/>
              </a:rPr>
              <a:t>Module 1</a:t>
            </a:r>
            <a:endParaRPr lang="pl-PL" sz="4000" dirty="0">
              <a:solidFill>
                <a:schemeClr val="tx1"/>
              </a:solidFill>
              <a:latin typeface="Times New Roman" panose="02020603050405020304" pitchFamily="18" charset="0"/>
              <a:cs typeface="Times New Roman" panose="02020603050405020304" pitchFamily="18" charset="0"/>
            </a:endParaRPr>
          </a:p>
        </p:txBody>
      </p:sp>
      <p:pic>
        <p:nvPicPr>
          <p:cNvPr id="7" name="Obraz 6" descr="C:\Users\FFI\AppData\Local\Temp\Rar$DIa0.968\EN Co-funded by the EU_POS.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7691" y="1236518"/>
            <a:ext cx="4561609" cy="987137"/>
          </a:xfrm>
          <a:prstGeom prst="rect">
            <a:avLst/>
          </a:prstGeom>
          <a:noFill/>
          <a:ln>
            <a:noFill/>
          </a:ln>
        </p:spPr>
      </p:pic>
    </p:spTree>
    <p:extLst>
      <p:ext uri="{BB962C8B-B14F-4D97-AF65-F5344CB8AC3E}">
        <p14:creationId xmlns:p14="http://schemas.microsoft.com/office/powerpoint/2010/main" val="285328679"/>
      </p:ext>
    </p:extLst>
  </p:cSld>
  <p:clrMapOvr>
    <a:masterClrMapping/>
  </p:clrMapOvr>
  <p:transition spd="med">
    <p:cover/>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8">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49AFBF-EB9A-5DF2-3F7F-7630B1C1244E}"/>
              </a:ext>
            </a:extLst>
          </p:cNvPr>
          <p:cNvSpPr>
            <a:spLocks noGrp="1"/>
          </p:cNvSpPr>
          <p:nvPr>
            <p:ph type="title"/>
          </p:nvPr>
        </p:nvSpPr>
        <p:spPr>
          <a:xfrm>
            <a:off x="191145" y="1041082"/>
            <a:ext cx="5303521" cy="2387600"/>
          </a:xfrm>
        </p:spPr>
        <p:txBody>
          <a:bodyPr vert="horz" lIns="91440" tIns="45720" rIns="91440" bIns="45720" rtlCol="0" anchor="t">
            <a:normAutofit/>
          </a:bodyPr>
          <a:lstStyle/>
          <a:p>
            <a:r>
              <a:rPr lang="fr" sz="5000" b="1" dirty="0">
                <a:solidFill>
                  <a:srgbClr val="002060"/>
                </a:solidFill>
                <a:latin typeface="Arial" panose="020B0604020202020204" pitchFamily="34" charset="0"/>
                <a:cs typeface="Arial" panose="020B0604020202020204" pitchFamily="34" charset="0"/>
              </a:rPr>
              <a:t>PROFIL DE PERSONNALITÉ</a:t>
            </a:r>
          </a:p>
        </p:txBody>
      </p:sp>
      <p:grpSp>
        <p:nvGrpSpPr>
          <p:cNvPr id="33" name="Group 10">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12" name="Rectangle 11">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ectangle 15">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1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a:extLst>
              <a:ext uri="{FF2B5EF4-FFF2-40B4-BE49-F238E27FC236}">
                <a16:creationId xmlns:a16="http://schemas.microsoft.com/office/drawing/2014/main" id="{940708F4-A1F1-5F24-0802-EB5DDFF35476}"/>
              </a:ext>
            </a:extLst>
          </p:cNvPr>
          <p:cNvPicPr>
            <a:picLocks noGrp="1" noChangeAspect="1"/>
          </p:cNvPicPr>
          <p:nvPr>
            <p:ph idx="1"/>
          </p:nvPr>
        </p:nvPicPr>
        <p:blipFill>
          <a:blip r:embed="rId2"/>
          <a:stretch>
            <a:fillRect/>
          </a:stretch>
        </p:blipFill>
        <p:spPr>
          <a:xfrm>
            <a:off x="5957597" y="666728"/>
            <a:ext cx="5465791" cy="5465791"/>
          </a:xfrm>
          <a:prstGeom prst="rect">
            <a:avLst/>
          </a:prstGeom>
        </p:spPr>
      </p:pic>
    </p:spTree>
    <p:extLst>
      <p:ext uri="{BB962C8B-B14F-4D97-AF65-F5344CB8AC3E}">
        <p14:creationId xmlns:p14="http://schemas.microsoft.com/office/powerpoint/2010/main" val="1944041439"/>
      </p:ext>
    </p:extLst>
  </p:cSld>
  <p:clrMapOvr>
    <a:masterClrMapping/>
  </p:clrMapOvr>
  <p:transition spd="med">
    <p:cover/>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49AFBF-EB9A-5DF2-3F7F-7630B1C1244E}"/>
              </a:ext>
            </a:extLst>
          </p:cNvPr>
          <p:cNvSpPr>
            <a:spLocks noGrp="1"/>
          </p:cNvSpPr>
          <p:nvPr>
            <p:ph type="title"/>
          </p:nvPr>
        </p:nvSpPr>
        <p:spPr>
          <a:xfrm>
            <a:off x="589560" y="856180"/>
            <a:ext cx="4560584" cy="1128068"/>
          </a:xfrm>
        </p:spPr>
        <p:txBody>
          <a:bodyPr anchor="ctr">
            <a:normAutofit/>
          </a:bodyPr>
          <a:lstStyle/>
          <a:p>
            <a:r>
              <a:rPr lang="fr" sz="4000" dirty="0">
                <a:solidFill>
                  <a:srgbClr val="002060"/>
                </a:solidFill>
                <a:latin typeface="Arial" panose="020B0604020202020204" pitchFamily="34" charset="0"/>
                <a:cs typeface="Arial" panose="020B0604020202020204" pitchFamily="34" charset="0"/>
              </a:rPr>
              <a:t>AVANTAGES</a:t>
            </a:r>
            <a:endParaRPr lang="en-US" sz="4000" dirty="0">
              <a:solidFill>
                <a:srgbClr val="002060"/>
              </a:solidFill>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1FD8967-15D0-224C-F666-4E1192E1D77D}"/>
              </a:ext>
            </a:extLst>
          </p:cNvPr>
          <p:cNvSpPr>
            <a:spLocks noGrp="1"/>
          </p:cNvSpPr>
          <p:nvPr>
            <p:ph idx="1"/>
          </p:nvPr>
        </p:nvSpPr>
        <p:spPr>
          <a:xfrm>
            <a:off x="174725" y="2143325"/>
            <a:ext cx="5338048" cy="3979585"/>
          </a:xfrm>
        </p:spPr>
        <p:txBody>
          <a:bodyPr vert="horz" lIns="91440" tIns="45720" rIns="91440" bIns="45720" rtlCol="0" anchor="ctr">
            <a:noAutofit/>
          </a:bodyPr>
          <a:lstStyle/>
          <a:p>
            <a:pPr lvl="0"/>
            <a:r>
              <a:rPr lang="fr" sz="2000" b="1" dirty="0">
                <a:solidFill>
                  <a:srgbClr val="002060"/>
                </a:solidFill>
                <a:latin typeface="Arial" panose="020B0604020202020204" pitchFamily="34" charset="0"/>
                <a:cs typeface="Arial" panose="020B0604020202020204" pitchFamily="34" charset="0"/>
              </a:rPr>
              <a:t>Reconnaître nos forces et nos faiblesses</a:t>
            </a:r>
            <a:endParaRPr lang="pl-PL" sz="2000" b="1" dirty="0">
              <a:solidFill>
                <a:srgbClr val="002060"/>
              </a:solidFill>
              <a:latin typeface="Arial" panose="020B0604020202020204" pitchFamily="34" charset="0"/>
              <a:cs typeface="Arial" panose="020B0604020202020204" pitchFamily="34" charset="0"/>
            </a:endParaRPr>
          </a:p>
          <a:p>
            <a:pPr lvl="0"/>
            <a:r>
              <a:rPr lang="fr" sz="2000" b="1" dirty="0">
                <a:solidFill>
                  <a:srgbClr val="002060"/>
                </a:solidFill>
                <a:latin typeface="Arial" panose="020B0604020202020204" pitchFamily="34" charset="0"/>
                <a:cs typeface="Arial" panose="020B0604020202020204" pitchFamily="34" charset="0"/>
              </a:rPr>
              <a:t>Devenir plus conscients de notre comportement et de nos réactions, prévenir les situations de stress</a:t>
            </a:r>
            <a:endParaRPr lang="pl-PL" sz="2000" b="1" dirty="0">
              <a:solidFill>
                <a:srgbClr val="002060"/>
              </a:solidFill>
              <a:latin typeface="Arial" panose="020B0604020202020204" pitchFamily="34" charset="0"/>
              <a:cs typeface="Arial" panose="020B0604020202020204" pitchFamily="34" charset="0"/>
            </a:endParaRPr>
          </a:p>
          <a:p>
            <a:pPr lvl="0"/>
            <a:r>
              <a:rPr lang="fr" sz="2000" b="1" dirty="0">
                <a:solidFill>
                  <a:srgbClr val="002060"/>
                </a:solidFill>
                <a:latin typeface="Arial" panose="020B0604020202020204" pitchFamily="34" charset="0"/>
                <a:cs typeface="Arial" panose="020B0604020202020204" pitchFamily="34" charset="0"/>
              </a:rPr>
              <a:t>En comprenant notre polyvalence, les attentes des autres deviennent plus adaptées à ce qu'ils ont, ce qu'ils peuvent nous offrir/nous fournir</a:t>
            </a:r>
            <a:endParaRPr lang="pl-PL" sz="2000" b="1" dirty="0">
              <a:solidFill>
                <a:srgbClr val="002060"/>
              </a:solidFill>
              <a:latin typeface="Arial" panose="020B0604020202020204" pitchFamily="34" charset="0"/>
              <a:cs typeface="Arial" panose="020B0604020202020204" pitchFamily="34" charset="0"/>
            </a:endParaRPr>
          </a:p>
          <a:p>
            <a:pPr lvl="0"/>
            <a:r>
              <a:rPr lang="fr" sz="2000" b="1" dirty="0">
                <a:solidFill>
                  <a:srgbClr val="002060"/>
                </a:solidFill>
                <a:latin typeface="Arial" panose="020B0604020202020204" pitchFamily="34" charset="0"/>
                <a:cs typeface="Arial" panose="020B0604020202020204" pitchFamily="34" charset="0"/>
              </a:rPr>
              <a:t>La communication avec les autres est nettement améliorée</a:t>
            </a:r>
            <a:endParaRPr lang="pl-PL" sz="2000" b="1" dirty="0">
              <a:solidFill>
                <a:srgbClr val="002060"/>
              </a:solidFill>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5">
            <a:extLst>
              <a:ext uri="{FF2B5EF4-FFF2-40B4-BE49-F238E27FC236}">
                <a16:creationId xmlns:a16="http://schemas.microsoft.com/office/drawing/2014/main" id="{F984F736-4D86-8D12-DB8B-F8DFCF70C373}"/>
              </a:ext>
            </a:extLst>
          </p:cNvPr>
          <p:cNvPicPr>
            <a:picLocks noChangeAspect="1"/>
          </p:cNvPicPr>
          <p:nvPr/>
        </p:nvPicPr>
        <p:blipFill rotWithShape="1">
          <a:blip r:embed="rId2"/>
          <a:srcRect l="7698" r="8051" b="9016"/>
          <a:stretch/>
        </p:blipFill>
        <p:spPr>
          <a:xfrm>
            <a:off x="6318042" y="1083484"/>
            <a:ext cx="4571865" cy="4784959"/>
          </a:xfrm>
          <a:prstGeom prst="rect">
            <a:avLst/>
          </a:prstGeom>
        </p:spPr>
      </p:pic>
    </p:spTree>
    <p:extLst>
      <p:ext uri="{BB962C8B-B14F-4D97-AF65-F5344CB8AC3E}">
        <p14:creationId xmlns:p14="http://schemas.microsoft.com/office/powerpoint/2010/main" val="977247834"/>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D9A7F3BF-8763-4074-AD77-92790AF314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749AFBF-EB9A-5DF2-3F7F-7630B1C1244E}"/>
              </a:ext>
            </a:extLst>
          </p:cNvPr>
          <p:cNvSpPr>
            <a:spLocks noGrp="1"/>
          </p:cNvSpPr>
          <p:nvPr>
            <p:ph type="title"/>
          </p:nvPr>
        </p:nvSpPr>
        <p:spPr>
          <a:xfrm>
            <a:off x="249888" y="401587"/>
            <a:ext cx="6110655" cy="806463"/>
          </a:xfrm>
        </p:spPr>
        <p:txBody>
          <a:bodyPr vert="horz" lIns="91440" tIns="45720" rIns="91440" bIns="45720" rtlCol="0" anchor="b">
            <a:noAutofit/>
          </a:bodyPr>
          <a:lstStyle/>
          <a:p>
            <a:r>
              <a:rPr lang="fr" sz="2400" b="1" dirty="0">
                <a:solidFill>
                  <a:srgbClr val="0070C0"/>
                </a:solidFill>
                <a:latin typeface="Arial" panose="020B0604020202020204" pitchFamily="34" charset="0"/>
                <a:cs typeface="Arial" panose="020B0604020202020204" pitchFamily="34" charset="0"/>
              </a:rPr>
              <a:t>VALEURS ET OBJECTIFS DE VIE INDIVIDUELS</a:t>
            </a:r>
          </a:p>
        </p:txBody>
      </p:sp>
      <p:sp>
        <p:nvSpPr>
          <p:cNvPr id="30"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99747" y="1316552"/>
            <a:ext cx="171515" cy="171514"/>
          </a:xfrm>
          <a:custGeom>
            <a:avLst/>
            <a:gdLst>
              <a:gd name="connsiteX0" fmla="*/ 159874 w 171515"/>
              <a:gd name="connsiteY0" fmla="*/ 74116 h 171514"/>
              <a:gd name="connsiteX1" fmla="*/ 97399 w 171515"/>
              <a:gd name="connsiteY1" fmla="*/ 74116 h 171514"/>
              <a:gd name="connsiteX2" fmla="*/ 97399 w 171515"/>
              <a:gd name="connsiteY2" fmla="*/ 11641 h 171514"/>
              <a:gd name="connsiteX3" fmla="*/ 85758 w 171515"/>
              <a:gd name="connsiteY3" fmla="*/ 0 h 171514"/>
              <a:gd name="connsiteX4" fmla="*/ 74116 w 171515"/>
              <a:gd name="connsiteY4" fmla="*/ 11641 h 171514"/>
              <a:gd name="connsiteX5" fmla="*/ 74116 w 171515"/>
              <a:gd name="connsiteY5" fmla="*/ 74116 h 171514"/>
              <a:gd name="connsiteX6" fmla="*/ 11641 w 171515"/>
              <a:gd name="connsiteY6" fmla="*/ 74116 h 171514"/>
              <a:gd name="connsiteX7" fmla="*/ 0 w 171515"/>
              <a:gd name="connsiteY7" fmla="*/ 85757 h 171514"/>
              <a:gd name="connsiteX8" fmla="*/ 11641 w 171515"/>
              <a:gd name="connsiteY8" fmla="*/ 97398 h 171514"/>
              <a:gd name="connsiteX9" fmla="*/ 74116 w 171515"/>
              <a:gd name="connsiteY9" fmla="*/ 97398 h 171514"/>
              <a:gd name="connsiteX10" fmla="*/ 74116 w 171515"/>
              <a:gd name="connsiteY10" fmla="*/ 159873 h 171514"/>
              <a:gd name="connsiteX11" fmla="*/ 85758 w 171515"/>
              <a:gd name="connsiteY11" fmla="*/ 171514 h 171514"/>
              <a:gd name="connsiteX12" fmla="*/ 97399 w 171515"/>
              <a:gd name="connsiteY12" fmla="*/ 159873 h 171514"/>
              <a:gd name="connsiteX13" fmla="*/ 97399 w 171515"/>
              <a:gd name="connsiteY13" fmla="*/ 97398 h 171514"/>
              <a:gd name="connsiteX14" fmla="*/ 159874 w 171515"/>
              <a:gd name="connsiteY14" fmla="*/ 97398 h 171514"/>
              <a:gd name="connsiteX15" fmla="*/ 171515 w 171515"/>
              <a:gd name="connsiteY15" fmla="*/ 85757 h 171514"/>
              <a:gd name="connsiteX16" fmla="*/ 159874 w 171515"/>
              <a:gd name="connsiteY16" fmla="*/ 74116 h 171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4">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7"/>
                </a:cubicBezTo>
                <a:cubicBezTo>
                  <a:pt x="0" y="92186"/>
                  <a:pt x="5212" y="97398"/>
                  <a:pt x="11641" y="97398"/>
                </a:cubicBezTo>
                <a:lnTo>
                  <a:pt x="74116" y="97398"/>
                </a:lnTo>
                <a:lnTo>
                  <a:pt x="74116" y="159873"/>
                </a:lnTo>
                <a:cubicBezTo>
                  <a:pt x="74116" y="166302"/>
                  <a:pt x="79328" y="171514"/>
                  <a:pt x="85758" y="171514"/>
                </a:cubicBezTo>
                <a:cubicBezTo>
                  <a:pt x="92187" y="171514"/>
                  <a:pt x="97399" y="166302"/>
                  <a:pt x="97399" y="159873"/>
                </a:cubicBezTo>
                <a:lnTo>
                  <a:pt x="97399" y="97398"/>
                </a:lnTo>
                <a:lnTo>
                  <a:pt x="159874" y="97398"/>
                </a:lnTo>
                <a:cubicBezTo>
                  <a:pt x="166303" y="97398"/>
                  <a:pt x="171515" y="92186"/>
                  <a:pt x="171515" y="85757"/>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32"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8071" y="2105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34" name="Straight Connector 3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23622" y="3610394"/>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1FD8967-15D0-224C-F666-4E1192E1D77D}"/>
              </a:ext>
            </a:extLst>
          </p:cNvPr>
          <p:cNvSpPr>
            <a:spLocks noGrp="1"/>
          </p:cNvSpPr>
          <p:nvPr>
            <p:ph idx="1"/>
          </p:nvPr>
        </p:nvSpPr>
        <p:spPr>
          <a:xfrm>
            <a:off x="1058673" y="1320873"/>
            <a:ext cx="4466774" cy="3197302"/>
          </a:xfrm>
        </p:spPr>
        <p:txBody>
          <a:bodyPr vert="horz" lIns="91440" tIns="45720" rIns="91440" bIns="45720" rtlCol="0" anchor="t">
            <a:noAutofit/>
          </a:bodyPr>
          <a:lstStyle/>
          <a:p>
            <a:r>
              <a:rPr lang="fr" sz="2000" b="1" dirty="0">
                <a:solidFill>
                  <a:srgbClr val="002060">
                    <a:alpha val="80000"/>
                  </a:srgbClr>
                </a:solidFill>
                <a:latin typeface="Arial" panose="020B0604020202020204" pitchFamily="34" charset="0"/>
                <a:cs typeface="Arial" panose="020B0604020202020204" pitchFamily="34" charset="0"/>
              </a:rPr>
              <a:t>AUTHENTICITÉ</a:t>
            </a:r>
          </a:p>
          <a:p>
            <a:r>
              <a:rPr lang="fr" sz="2000" b="1" dirty="0">
                <a:solidFill>
                  <a:srgbClr val="002060">
                    <a:alpha val="80000"/>
                  </a:srgbClr>
                </a:solidFill>
                <a:latin typeface="Arial" panose="020B0604020202020204" pitchFamily="34" charset="0"/>
                <a:cs typeface="Arial" panose="020B0604020202020204" pitchFamily="34" charset="0"/>
              </a:rPr>
              <a:t>ÉQUILIBRE</a:t>
            </a:r>
          </a:p>
          <a:p>
            <a:r>
              <a:rPr lang="fr" sz="2000" b="1" dirty="0">
                <a:solidFill>
                  <a:srgbClr val="002060">
                    <a:alpha val="80000"/>
                  </a:srgbClr>
                </a:solidFill>
                <a:latin typeface="Arial" panose="020B0604020202020204" pitchFamily="34" charset="0"/>
                <a:cs typeface="Arial" panose="020B0604020202020204" pitchFamily="34" charset="0"/>
              </a:rPr>
              <a:t>IDENTITÉ</a:t>
            </a:r>
          </a:p>
          <a:p>
            <a:r>
              <a:rPr lang="fr" sz="2000" b="1" dirty="0">
                <a:solidFill>
                  <a:srgbClr val="002060">
                    <a:alpha val="80000"/>
                  </a:srgbClr>
                </a:solidFill>
                <a:latin typeface="Arial" panose="020B0604020202020204" pitchFamily="34" charset="0"/>
                <a:cs typeface="Arial" panose="020B0604020202020204" pitchFamily="34" charset="0"/>
              </a:rPr>
              <a:t>COMMUNAUTÉ</a:t>
            </a:r>
          </a:p>
          <a:p>
            <a:r>
              <a:rPr lang="fr" sz="2000" b="1" dirty="0">
                <a:solidFill>
                  <a:srgbClr val="002060">
                    <a:alpha val="80000"/>
                  </a:srgbClr>
                </a:solidFill>
                <a:latin typeface="Arial" panose="020B0604020202020204" pitchFamily="34" charset="0"/>
                <a:cs typeface="Arial" panose="020B0604020202020204" pitchFamily="34" charset="0"/>
              </a:rPr>
              <a:t>AMITIÉ</a:t>
            </a:r>
          </a:p>
          <a:p>
            <a:r>
              <a:rPr lang="fr" sz="2000" b="1" dirty="0">
                <a:solidFill>
                  <a:srgbClr val="002060">
                    <a:alpha val="80000"/>
                  </a:srgbClr>
                </a:solidFill>
                <a:latin typeface="Arial" panose="020B0604020202020204" pitchFamily="34" charset="0"/>
                <a:cs typeface="Arial" panose="020B0604020202020204" pitchFamily="34" charset="0"/>
              </a:rPr>
              <a:t>GENTILLESSE</a:t>
            </a:r>
          </a:p>
          <a:p>
            <a:r>
              <a:rPr lang="fr" sz="2000" b="1" dirty="0">
                <a:solidFill>
                  <a:srgbClr val="002060">
                    <a:alpha val="80000"/>
                  </a:srgbClr>
                </a:solidFill>
                <a:latin typeface="Arial" panose="020B0604020202020204" pitchFamily="34" charset="0"/>
                <a:cs typeface="Arial" panose="020B0604020202020204" pitchFamily="34" charset="0"/>
              </a:rPr>
              <a:t>SCIENCES ET CONNAISSANCES</a:t>
            </a:r>
          </a:p>
          <a:p>
            <a:r>
              <a:rPr lang="fr" sz="2000" b="1" dirty="0">
                <a:solidFill>
                  <a:srgbClr val="002060">
                    <a:alpha val="80000"/>
                  </a:srgbClr>
                </a:solidFill>
                <a:latin typeface="Arial" panose="020B0604020202020204" pitchFamily="34" charset="0"/>
                <a:cs typeface="Arial" panose="020B0604020202020204" pitchFamily="34" charset="0"/>
              </a:rPr>
              <a:t>DIRECTION</a:t>
            </a:r>
          </a:p>
          <a:p>
            <a:r>
              <a:rPr lang="fr" sz="2000" b="1" dirty="0">
                <a:solidFill>
                  <a:srgbClr val="002060">
                    <a:alpha val="80000"/>
                  </a:srgbClr>
                </a:solidFill>
                <a:latin typeface="Arial" panose="020B0604020202020204" pitchFamily="34" charset="0"/>
                <a:cs typeface="Arial" panose="020B0604020202020204" pitchFamily="34" charset="0"/>
              </a:rPr>
              <a:t>LOYAUTÉ</a:t>
            </a:r>
          </a:p>
          <a:p>
            <a:r>
              <a:rPr lang="fr" sz="2000" b="1" dirty="0">
                <a:solidFill>
                  <a:srgbClr val="002060">
                    <a:alpha val="80000"/>
                  </a:srgbClr>
                </a:solidFill>
                <a:latin typeface="Arial" panose="020B0604020202020204" pitchFamily="34" charset="0"/>
                <a:cs typeface="Arial" panose="020B0604020202020204" pitchFamily="34" charset="0"/>
              </a:rPr>
              <a:t>RESPECT</a:t>
            </a:r>
          </a:p>
          <a:p>
            <a:r>
              <a:rPr lang="fr" sz="2000" b="1" dirty="0">
                <a:solidFill>
                  <a:srgbClr val="002060">
                    <a:alpha val="80000"/>
                  </a:srgbClr>
                </a:solidFill>
                <a:latin typeface="Arial" panose="020B0604020202020204" pitchFamily="34" charset="0"/>
                <a:cs typeface="Arial" panose="020B0604020202020204" pitchFamily="34" charset="0"/>
              </a:rPr>
              <a:t>SPIRITUALITÉ</a:t>
            </a:r>
          </a:p>
          <a:p>
            <a:r>
              <a:rPr lang="fr" sz="2000" b="1" dirty="0">
                <a:solidFill>
                  <a:srgbClr val="002060">
                    <a:alpha val="80000"/>
                  </a:srgbClr>
                </a:solidFill>
                <a:latin typeface="Arial" panose="020B0604020202020204" pitchFamily="34" charset="0"/>
                <a:cs typeface="Arial" panose="020B0604020202020204" pitchFamily="34" charset="0"/>
              </a:rPr>
              <a:t>VALEURS MATÉRIELLES</a:t>
            </a:r>
          </a:p>
          <a:p>
            <a:r>
              <a:rPr lang="fr" sz="2000" b="1" dirty="0">
                <a:solidFill>
                  <a:srgbClr val="002060">
                    <a:alpha val="80000"/>
                  </a:srgbClr>
                </a:solidFill>
                <a:latin typeface="Arial" panose="020B0604020202020204" pitchFamily="34" charset="0"/>
                <a:cs typeface="Arial" panose="020B0604020202020204" pitchFamily="34" charset="0"/>
              </a:rPr>
              <a:t>RECONNAISSANCE</a:t>
            </a:r>
          </a:p>
        </p:txBody>
      </p:sp>
      <p:pic>
        <p:nvPicPr>
          <p:cNvPr id="5" name="Picture 5">
            <a:extLst>
              <a:ext uri="{FF2B5EF4-FFF2-40B4-BE49-F238E27FC236}">
                <a16:creationId xmlns:a16="http://schemas.microsoft.com/office/drawing/2014/main" id="{AC33CF2C-D546-8993-E162-C0F3E7AE0EAC}"/>
              </a:ext>
            </a:extLst>
          </p:cNvPr>
          <p:cNvPicPr>
            <a:picLocks noChangeAspect="1"/>
          </p:cNvPicPr>
          <p:nvPr/>
        </p:nvPicPr>
        <p:blipFill rotWithShape="1">
          <a:blip r:embed="rId2"/>
          <a:srcRect l="23819" r="27278"/>
          <a:stretch/>
        </p:blipFill>
        <p:spPr>
          <a:xfrm>
            <a:off x="9138888" y="711376"/>
            <a:ext cx="3053110" cy="4167318"/>
          </a:xfrm>
          <a:custGeom>
            <a:avLst/>
            <a:gdLst/>
            <a:ahLst/>
            <a:cxnLst/>
            <a:rect l="l" t="t" r="r" b="b"/>
            <a:pathLst>
              <a:path w="3053110" h="4167318">
                <a:moveTo>
                  <a:pt x="2083659" y="0"/>
                </a:moveTo>
                <a:cubicBezTo>
                  <a:pt x="2371352" y="0"/>
                  <a:pt x="2645428" y="58305"/>
                  <a:pt x="2894714" y="163744"/>
                </a:cubicBezTo>
                <a:lnTo>
                  <a:pt x="3053110" y="240048"/>
                </a:lnTo>
                <a:lnTo>
                  <a:pt x="3053110" y="3927271"/>
                </a:lnTo>
                <a:lnTo>
                  <a:pt x="2894714" y="4003574"/>
                </a:lnTo>
                <a:cubicBezTo>
                  <a:pt x="2645428" y="4109013"/>
                  <a:pt x="2371352" y="4167318"/>
                  <a:pt x="2083659" y="4167318"/>
                </a:cubicBezTo>
                <a:cubicBezTo>
                  <a:pt x="932885" y="4167318"/>
                  <a:pt x="0" y="3234433"/>
                  <a:pt x="0" y="2083659"/>
                </a:cubicBezTo>
                <a:cubicBezTo>
                  <a:pt x="0" y="932885"/>
                  <a:pt x="932885" y="0"/>
                  <a:pt x="2083659" y="0"/>
                </a:cubicBezTo>
                <a:close/>
              </a:path>
            </a:pathLst>
          </a:custGeom>
        </p:spPr>
      </p:pic>
      <p:pic>
        <p:nvPicPr>
          <p:cNvPr id="7" name="Picture 7">
            <a:extLst>
              <a:ext uri="{FF2B5EF4-FFF2-40B4-BE49-F238E27FC236}">
                <a16:creationId xmlns:a16="http://schemas.microsoft.com/office/drawing/2014/main" id="{D79EAA12-2AA2-D781-8CFB-D8EF9B89582E}"/>
              </a:ext>
            </a:extLst>
          </p:cNvPr>
          <p:cNvPicPr>
            <a:picLocks noChangeAspect="1"/>
          </p:cNvPicPr>
          <p:nvPr/>
        </p:nvPicPr>
        <p:blipFill rotWithShape="1">
          <a:blip r:embed="rId3"/>
          <a:srcRect l="13912" r="19336" b="-3"/>
          <a:stretch/>
        </p:blipFill>
        <p:spPr>
          <a:xfrm>
            <a:off x="5999047" y="1713711"/>
            <a:ext cx="2486917" cy="2486917"/>
          </a:xfrm>
          <a:custGeom>
            <a:avLst/>
            <a:gdLst/>
            <a:ahLst/>
            <a:cxnLst/>
            <a:rect l="l" t="t" r="r" b="b"/>
            <a:pathLst>
              <a:path w="2927682" h="2927682">
                <a:moveTo>
                  <a:pt x="1463841" y="0"/>
                </a:moveTo>
                <a:cubicBezTo>
                  <a:pt x="2272298" y="0"/>
                  <a:pt x="2927682" y="655384"/>
                  <a:pt x="2927682" y="1463841"/>
                </a:cubicBezTo>
                <a:cubicBezTo>
                  <a:pt x="2927682" y="2272298"/>
                  <a:pt x="2272298" y="2927682"/>
                  <a:pt x="1463841" y="2927682"/>
                </a:cubicBezTo>
                <a:cubicBezTo>
                  <a:pt x="655384" y="2927682"/>
                  <a:pt x="0" y="2272298"/>
                  <a:pt x="0" y="1463841"/>
                </a:cubicBezTo>
                <a:cubicBezTo>
                  <a:pt x="0" y="655384"/>
                  <a:pt x="655384" y="0"/>
                  <a:pt x="1463841" y="0"/>
                </a:cubicBezTo>
                <a:close/>
              </a:path>
            </a:pathLst>
          </a:custGeom>
        </p:spPr>
      </p:pic>
      <p:pic>
        <p:nvPicPr>
          <p:cNvPr id="4" name="Picture 4">
            <a:extLst>
              <a:ext uri="{FF2B5EF4-FFF2-40B4-BE49-F238E27FC236}">
                <a16:creationId xmlns:a16="http://schemas.microsoft.com/office/drawing/2014/main" id="{9FE0660B-A6A4-42C8-5BE6-DCC7D798EF17}"/>
              </a:ext>
            </a:extLst>
          </p:cNvPr>
          <p:cNvPicPr>
            <a:picLocks noChangeAspect="1"/>
          </p:cNvPicPr>
          <p:nvPr/>
        </p:nvPicPr>
        <p:blipFill rotWithShape="1">
          <a:blip r:embed="rId4"/>
          <a:srcRect t="8537" r="-1" b="15920"/>
          <a:stretch/>
        </p:blipFill>
        <p:spPr>
          <a:xfrm>
            <a:off x="6711424" y="4275042"/>
            <a:ext cx="3419243" cy="2582956"/>
          </a:xfrm>
          <a:custGeom>
            <a:avLst/>
            <a:gdLst/>
            <a:ahLst/>
            <a:cxnLst/>
            <a:rect l="l" t="t" r="r" b="b"/>
            <a:pathLst>
              <a:path w="3419243" h="2582956">
                <a:moveTo>
                  <a:pt x="1709622" y="0"/>
                </a:moveTo>
                <a:cubicBezTo>
                  <a:pt x="2653819" y="0"/>
                  <a:pt x="3419243" y="765424"/>
                  <a:pt x="3419243" y="1709622"/>
                </a:cubicBezTo>
                <a:cubicBezTo>
                  <a:pt x="3419243" y="2004683"/>
                  <a:pt x="3344495" y="2282287"/>
                  <a:pt x="3212901" y="2524529"/>
                </a:cubicBezTo>
                <a:lnTo>
                  <a:pt x="3177405" y="2582956"/>
                </a:lnTo>
                <a:lnTo>
                  <a:pt x="241838" y="2582956"/>
                </a:lnTo>
                <a:lnTo>
                  <a:pt x="206343" y="2524529"/>
                </a:lnTo>
                <a:cubicBezTo>
                  <a:pt x="74749" y="2282287"/>
                  <a:pt x="0" y="2004683"/>
                  <a:pt x="0" y="1709622"/>
                </a:cubicBezTo>
                <a:cubicBezTo>
                  <a:pt x="0" y="765424"/>
                  <a:pt x="765424" y="0"/>
                  <a:pt x="1709622" y="0"/>
                </a:cubicBezTo>
                <a:close/>
              </a:path>
            </a:pathLst>
          </a:custGeom>
        </p:spPr>
      </p:pic>
      <p:pic>
        <p:nvPicPr>
          <p:cNvPr id="8" name="Picture 8">
            <a:extLst>
              <a:ext uri="{FF2B5EF4-FFF2-40B4-BE49-F238E27FC236}">
                <a16:creationId xmlns:a16="http://schemas.microsoft.com/office/drawing/2014/main" id="{6DC990D6-F7E4-B0B9-70CB-56EBF4BBE2CA}"/>
              </a:ext>
            </a:extLst>
          </p:cNvPr>
          <p:cNvPicPr>
            <a:picLocks noChangeAspect="1"/>
          </p:cNvPicPr>
          <p:nvPr/>
        </p:nvPicPr>
        <p:blipFill>
          <a:blip r:embed="rId5"/>
          <a:stretch>
            <a:fillRect/>
          </a:stretch>
        </p:blipFill>
        <p:spPr>
          <a:xfrm>
            <a:off x="7182927" y="44570"/>
            <a:ext cx="1751163" cy="1722408"/>
          </a:xfrm>
          <a:prstGeom prst="rect">
            <a:avLst/>
          </a:prstGeom>
        </p:spPr>
      </p:pic>
      <p:pic>
        <p:nvPicPr>
          <p:cNvPr id="10" name="Picture 10">
            <a:extLst>
              <a:ext uri="{FF2B5EF4-FFF2-40B4-BE49-F238E27FC236}">
                <a16:creationId xmlns:a16="http://schemas.microsoft.com/office/drawing/2014/main" id="{2E9A39BF-0BB5-DCC6-C6BD-051259723C01}"/>
              </a:ext>
            </a:extLst>
          </p:cNvPr>
          <p:cNvPicPr>
            <a:picLocks noChangeAspect="1"/>
          </p:cNvPicPr>
          <p:nvPr/>
        </p:nvPicPr>
        <p:blipFill>
          <a:blip r:embed="rId6"/>
          <a:stretch>
            <a:fillRect/>
          </a:stretch>
        </p:blipFill>
        <p:spPr>
          <a:xfrm>
            <a:off x="3617343" y="5016260"/>
            <a:ext cx="2743200" cy="1828800"/>
          </a:xfrm>
          <a:prstGeom prst="rect">
            <a:avLst/>
          </a:prstGeom>
        </p:spPr>
      </p:pic>
    </p:spTree>
    <p:extLst>
      <p:ext uri="{BB962C8B-B14F-4D97-AF65-F5344CB8AC3E}">
        <p14:creationId xmlns:p14="http://schemas.microsoft.com/office/powerpoint/2010/main" val="3616579182"/>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500"/>
                            </p:stCondLst>
                            <p:childTnLst>
                              <p:par>
                                <p:cTn id="13" presetID="10" presetClass="entr" presetSubtype="0" fill="hold" nodeType="afterEffect">
                                  <p:stCondLst>
                                    <p:cond delay="25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2250"/>
                            </p:stCondLst>
                            <p:childTnLst>
                              <p:par>
                                <p:cTn id="17" presetID="10" presetClass="entr" presetSubtype="0" fill="hold" nodeType="afterEffect">
                                  <p:stCondLst>
                                    <p:cond delay="25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3000"/>
                            </p:stCondLst>
                            <p:childTnLst>
                              <p:par>
                                <p:cTn id="21" presetID="10" presetClass="entr" presetSubtype="0" fill="hold" nodeType="afterEffect">
                                  <p:stCondLst>
                                    <p:cond delay="25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3750"/>
                            </p:stCondLst>
                            <p:childTnLst>
                              <p:par>
                                <p:cTn id="25" presetID="10" presetClass="entr" presetSubtype="0" fill="hold" nodeType="afterEffect">
                                  <p:stCondLst>
                                    <p:cond delay="25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par>
                          <p:cTn id="28" fill="hold">
                            <p:stCondLst>
                              <p:cond delay="4500"/>
                            </p:stCondLst>
                            <p:childTnLst>
                              <p:par>
                                <p:cTn id="29" presetID="10" presetClass="entr" presetSubtype="0" fill="hold" nodeType="afterEffect">
                                  <p:stCondLst>
                                    <p:cond delay="25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par>
                          <p:cTn id="32" fill="hold">
                            <p:stCondLst>
                              <p:cond delay="5250"/>
                            </p:stCondLst>
                            <p:childTnLst>
                              <p:par>
                                <p:cTn id="33" presetID="10" presetClass="entr" presetSubtype="0" fill="hold" nodeType="afterEffect">
                                  <p:stCondLst>
                                    <p:cond delay="25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500"/>
                                        <p:tgtEl>
                                          <p:spTgt spid="3">
                                            <p:txEl>
                                              <p:pRg st="7" end="7"/>
                                            </p:txEl>
                                          </p:spTgt>
                                        </p:tgtEl>
                                      </p:cBhvr>
                                    </p:animEffect>
                                  </p:childTnLst>
                                </p:cTn>
                              </p:par>
                            </p:childTnLst>
                          </p:cTn>
                        </p:par>
                        <p:par>
                          <p:cTn id="36" fill="hold">
                            <p:stCondLst>
                              <p:cond delay="6000"/>
                            </p:stCondLst>
                            <p:childTnLst>
                              <p:par>
                                <p:cTn id="37" presetID="10" presetClass="entr" presetSubtype="0" fill="hold" nodeType="afterEffect">
                                  <p:stCondLst>
                                    <p:cond delay="25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par>
                          <p:cTn id="40" fill="hold">
                            <p:stCondLst>
                              <p:cond delay="6750"/>
                            </p:stCondLst>
                            <p:childTnLst>
                              <p:par>
                                <p:cTn id="41" presetID="10" presetClass="entr" presetSubtype="0" fill="hold" nodeType="afterEffect">
                                  <p:stCondLst>
                                    <p:cond delay="25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500"/>
                                        <p:tgtEl>
                                          <p:spTgt spid="3">
                                            <p:txEl>
                                              <p:pRg st="9" end="9"/>
                                            </p:txEl>
                                          </p:spTgt>
                                        </p:tgtEl>
                                      </p:cBhvr>
                                    </p:animEffect>
                                  </p:childTnLst>
                                </p:cTn>
                              </p:par>
                            </p:childTnLst>
                          </p:cTn>
                        </p:par>
                        <p:par>
                          <p:cTn id="44" fill="hold">
                            <p:stCondLst>
                              <p:cond delay="7500"/>
                            </p:stCondLst>
                            <p:childTnLst>
                              <p:par>
                                <p:cTn id="45" presetID="10" presetClass="entr" presetSubtype="0" fill="hold" nodeType="afterEffect">
                                  <p:stCondLst>
                                    <p:cond delay="25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500"/>
                                        <p:tgtEl>
                                          <p:spTgt spid="3">
                                            <p:txEl>
                                              <p:pRg st="10" end="10"/>
                                            </p:txEl>
                                          </p:spTgt>
                                        </p:tgtEl>
                                      </p:cBhvr>
                                    </p:animEffect>
                                  </p:childTnLst>
                                </p:cTn>
                              </p:par>
                            </p:childTnLst>
                          </p:cTn>
                        </p:par>
                        <p:par>
                          <p:cTn id="48" fill="hold">
                            <p:stCondLst>
                              <p:cond delay="8250"/>
                            </p:stCondLst>
                            <p:childTnLst>
                              <p:par>
                                <p:cTn id="49" presetID="10" presetClass="entr" presetSubtype="0" fill="hold" nodeType="afterEffect">
                                  <p:stCondLst>
                                    <p:cond delay="250"/>
                                  </p:stCondLst>
                                  <p:childTnLst>
                                    <p:set>
                                      <p:cBhvr>
                                        <p:cTn id="50" dur="1" fill="hold">
                                          <p:stCondLst>
                                            <p:cond delay="0"/>
                                          </p:stCondLst>
                                        </p:cTn>
                                        <p:tgtEl>
                                          <p:spTgt spid="3">
                                            <p:txEl>
                                              <p:pRg st="11" end="11"/>
                                            </p:txEl>
                                          </p:spTgt>
                                        </p:tgtEl>
                                        <p:attrNameLst>
                                          <p:attrName>style.visibility</p:attrName>
                                        </p:attrNameLst>
                                      </p:cBhvr>
                                      <p:to>
                                        <p:strVal val="visible"/>
                                      </p:to>
                                    </p:set>
                                    <p:animEffect transition="in" filter="fade">
                                      <p:cBhvr>
                                        <p:cTn id="51" dur="500"/>
                                        <p:tgtEl>
                                          <p:spTgt spid="3">
                                            <p:txEl>
                                              <p:pRg st="11" end="11"/>
                                            </p:txEl>
                                          </p:spTgt>
                                        </p:tgtEl>
                                      </p:cBhvr>
                                    </p:animEffect>
                                  </p:childTnLst>
                                </p:cTn>
                              </p:par>
                            </p:childTnLst>
                          </p:cTn>
                        </p:par>
                        <p:par>
                          <p:cTn id="52" fill="hold">
                            <p:stCondLst>
                              <p:cond delay="9000"/>
                            </p:stCondLst>
                            <p:childTnLst>
                              <p:par>
                                <p:cTn id="53" presetID="10" presetClass="entr" presetSubtype="0" fill="hold" nodeType="afterEffect">
                                  <p:stCondLst>
                                    <p:cond delay="250"/>
                                  </p:stCondLst>
                                  <p:childTnLst>
                                    <p:set>
                                      <p:cBhvr>
                                        <p:cTn id="54" dur="1" fill="hold">
                                          <p:stCondLst>
                                            <p:cond delay="0"/>
                                          </p:stCondLst>
                                        </p:cTn>
                                        <p:tgtEl>
                                          <p:spTgt spid="3">
                                            <p:txEl>
                                              <p:pRg st="12" end="12"/>
                                            </p:txEl>
                                          </p:spTgt>
                                        </p:tgtEl>
                                        <p:attrNameLst>
                                          <p:attrName>style.visibility</p:attrName>
                                        </p:attrNameLst>
                                      </p:cBhvr>
                                      <p:to>
                                        <p:strVal val="visible"/>
                                      </p:to>
                                    </p:set>
                                    <p:animEffect transition="in" filter="fade">
                                      <p:cBhvr>
                                        <p:cTn id="55"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BFE74765-7B16-B70D-0132-A6BE73C1A4B8}"/>
              </a:ext>
            </a:extLst>
          </p:cNvPr>
          <p:cNvPicPr>
            <a:picLocks noGrp="1" noChangeAspect="1"/>
          </p:cNvPicPr>
          <p:nvPr>
            <p:ph idx="1"/>
          </p:nvPr>
        </p:nvPicPr>
        <p:blipFill rotWithShape="1">
          <a:blip r:embed="rId2"/>
          <a:srcRect t="3914" b="5361"/>
          <a:stretch/>
        </p:blipFill>
        <p:spPr>
          <a:xfrm>
            <a:off x="20" y="10"/>
            <a:ext cx="12191980" cy="6857990"/>
          </a:xfrm>
          <a:prstGeom prst="rect">
            <a:avLst/>
          </a:prstGeom>
        </p:spPr>
      </p:pic>
      <p:sp>
        <p:nvSpPr>
          <p:cNvPr id="13" name="Rectangle 12">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49AFBF-EB9A-5DF2-3F7F-7630B1C1244E}"/>
              </a:ext>
            </a:extLst>
          </p:cNvPr>
          <p:cNvSpPr>
            <a:spLocks noGrp="1"/>
          </p:cNvSpPr>
          <p:nvPr>
            <p:ph type="title"/>
          </p:nvPr>
        </p:nvSpPr>
        <p:spPr>
          <a:xfrm>
            <a:off x="523875" y="5317240"/>
            <a:ext cx="11210925" cy="744836"/>
          </a:xfrm>
        </p:spPr>
        <p:txBody>
          <a:bodyPr vert="horz" lIns="91440" tIns="45720" rIns="91440" bIns="45720" rtlCol="0" anchor="ctr">
            <a:normAutofit fontScale="90000"/>
          </a:bodyPr>
          <a:lstStyle/>
          <a:p>
            <a:pPr algn="ctr"/>
            <a:r>
              <a:rPr lang="fr" sz="3600" dirty="0">
                <a:solidFill>
                  <a:schemeClr val="tx1">
                    <a:lumMod val="85000"/>
                    <a:lumOff val="15000"/>
                  </a:schemeClr>
                </a:solidFill>
              </a:rPr>
              <a:t> </a:t>
            </a:r>
            <a:r>
              <a:rPr lang="fr" sz="4800" b="1" dirty="0">
                <a:solidFill>
                  <a:schemeClr val="tx1">
                    <a:lumMod val="85000"/>
                    <a:lumOff val="15000"/>
                  </a:schemeClr>
                </a:solidFill>
                <a:latin typeface="Arial" panose="020B0604020202020204" pitchFamily="34" charset="0"/>
                <a:cs typeface="Arial" panose="020B0604020202020204" pitchFamily="34" charset="0"/>
              </a:rPr>
              <a:t>ANALYSE SWOT</a:t>
            </a:r>
          </a:p>
        </p:txBody>
      </p:sp>
      <p:cxnSp>
        <p:nvCxnSpPr>
          <p:cNvPr id="15" name="Straight Connector 14">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5709952"/>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a:extLst>
              <a:ext uri="{FF2B5EF4-FFF2-40B4-BE49-F238E27FC236}">
                <a16:creationId xmlns:a16="http://schemas.microsoft.com/office/drawing/2014/main" id="{45580432-2E16-6383-3CEA-B0053D15DEFF}"/>
              </a:ext>
            </a:extLst>
          </p:cNvPr>
          <p:cNvPicPr>
            <a:picLocks noChangeAspect="1"/>
          </p:cNvPicPr>
          <p:nvPr/>
        </p:nvPicPr>
        <p:blipFill>
          <a:blip r:embed="rId2"/>
          <a:stretch>
            <a:fillRect/>
          </a:stretch>
        </p:blipFill>
        <p:spPr>
          <a:xfrm>
            <a:off x="621675" y="1887563"/>
            <a:ext cx="5474323" cy="3079306"/>
          </a:xfrm>
          <a:prstGeom prst="rect">
            <a:avLst/>
          </a:prstGeom>
        </p:spPr>
      </p:pic>
      <p:sp>
        <p:nvSpPr>
          <p:cNvPr id="20" name="Right Triangle 1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12">
            <a:extLst>
              <a:ext uri="{FF2B5EF4-FFF2-40B4-BE49-F238E27FC236}">
                <a16:creationId xmlns:a16="http://schemas.microsoft.com/office/drawing/2014/main" id="{086A5A31-B10A-4793-84D4-D785959AE5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5201" y="623275"/>
            <a:ext cx="5141626"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49AFBF-EB9A-5DF2-3F7F-7630B1C1244E}"/>
              </a:ext>
            </a:extLst>
          </p:cNvPr>
          <p:cNvSpPr>
            <a:spLocks noGrp="1"/>
          </p:cNvSpPr>
          <p:nvPr>
            <p:ph type="title"/>
          </p:nvPr>
        </p:nvSpPr>
        <p:spPr>
          <a:xfrm>
            <a:off x="6405201" y="665024"/>
            <a:ext cx="4913588" cy="1597228"/>
          </a:xfrm>
        </p:spPr>
        <p:txBody>
          <a:bodyPr>
            <a:noAutofit/>
          </a:bodyPr>
          <a:lstStyle/>
          <a:p>
            <a:r>
              <a:rPr lang="fr" sz="3800" b="1" dirty="0">
                <a:solidFill>
                  <a:srgbClr val="00B0F0"/>
                </a:solidFill>
                <a:latin typeface="Arial" panose="020B0604020202020204" pitchFamily="34" charset="0"/>
                <a:cs typeface="Arial" panose="020B0604020202020204" pitchFamily="34" charset="0"/>
              </a:rPr>
              <a:t>QU'EST-CE QUE </a:t>
            </a:r>
            <a:br>
              <a:rPr lang="pl-PL" sz="3800" b="1" dirty="0">
                <a:solidFill>
                  <a:srgbClr val="00B0F0"/>
                </a:solidFill>
                <a:latin typeface="Arial" panose="020B0604020202020204" pitchFamily="34" charset="0"/>
                <a:cs typeface="Arial" panose="020B0604020202020204" pitchFamily="34" charset="0"/>
              </a:rPr>
            </a:br>
            <a:r>
              <a:rPr lang="fr" sz="3800" b="1" dirty="0">
                <a:solidFill>
                  <a:srgbClr val="00B0F0"/>
                </a:solidFill>
                <a:latin typeface="Arial" panose="020B0604020202020204" pitchFamily="34" charset="0"/>
                <a:cs typeface="Arial" panose="020B0604020202020204" pitchFamily="34" charset="0"/>
              </a:rPr>
              <a:t>Un SWOT ANALYSE?</a:t>
            </a:r>
            <a:r>
              <a:rPr lang="fr" sz="3800" dirty="0">
                <a:solidFill>
                  <a:srgbClr val="00B0F0"/>
                </a:solidFill>
                <a:latin typeface="Arial" panose="020B0604020202020204" pitchFamily="34" charset="0"/>
                <a:cs typeface="Arial" panose="020B0604020202020204" pitchFamily="34" charset="0"/>
              </a:rPr>
              <a:t> </a:t>
            </a:r>
            <a:endParaRPr lang="en-US" sz="3800" dirty="0">
              <a:solidFill>
                <a:srgbClr val="00B0F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31FD8967-15D0-224C-F666-4E1192E1D77D}"/>
              </a:ext>
            </a:extLst>
          </p:cNvPr>
          <p:cNvSpPr>
            <a:spLocks noGrp="1"/>
          </p:cNvSpPr>
          <p:nvPr>
            <p:ph idx="1"/>
          </p:nvPr>
        </p:nvSpPr>
        <p:spPr>
          <a:xfrm>
            <a:off x="6405201" y="2785865"/>
            <a:ext cx="4599404" cy="3165606"/>
          </a:xfrm>
        </p:spPr>
        <p:txBody>
          <a:bodyPr vert="horz" lIns="91440" tIns="45720" rIns="91440" bIns="45720" rtlCol="0" anchor="t">
            <a:normAutofit fontScale="92500" lnSpcReduction="10000"/>
          </a:bodyPr>
          <a:lstStyle/>
          <a:p>
            <a:pPr marL="0" indent="0">
              <a:buNone/>
            </a:pPr>
            <a:r>
              <a:rPr lang="fr" sz="2400" b="1" dirty="0">
                <a:latin typeface="Arial" panose="020B0604020202020204" pitchFamily="34" charset="0"/>
                <a:cs typeface="Arial" panose="020B0604020202020204" pitchFamily="34" charset="0"/>
              </a:rPr>
              <a:t>L'ANALYSE SWOT - EST L'UN DES OUTILS / MÉTHODES LES PLUS POPULAIRES POUR L'ANALYSE DE L'ORGANISATION. IL PERMET D'IDENTIFIER TOUTES LES FORCES ET FAIBLESSES, LES OPPORTUNITÉS ET LES MENACES AFIN DE DÉVELOPPER UNE STRATÉGIE D'ENTREPRISE.</a:t>
            </a:r>
          </a:p>
          <a:p>
            <a:endParaRPr lang="en-US" sz="1600" dirty="0">
              <a:latin typeface="Times New Roman"/>
              <a:cs typeface="Calibri"/>
            </a:endParaRPr>
          </a:p>
        </p:txBody>
      </p:sp>
    </p:spTree>
    <p:extLst>
      <p:ext uri="{BB962C8B-B14F-4D97-AF65-F5344CB8AC3E}">
        <p14:creationId xmlns:p14="http://schemas.microsoft.com/office/powerpoint/2010/main" val="1062148267"/>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4">
            <a:extLst>
              <a:ext uri="{FF2B5EF4-FFF2-40B4-BE49-F238E27FC236}">
                <a16:creationId xmlns:a16="http://schemas.microsoft.com/office/drawing/2014/main" id="{830920D2-B3D5-C4E9-B037-A6AF25CF00AB}"/>
              </a:ext>
            </a:extLst>
          </p:cNvPr>
          <p:cNvPicPr>
            <a:picLocks noChangeAspect="1"/>
          </p:cNvPicPr>
          <p:nvPr/>
        </p:nvPicPr>
        <p:blipFill rotWithShape="1">
          <a:blip r:embed="rId2"/>
          <a:srcRect l="11609" r="18795" b="1"/>
          <a:stretch/>
        </p:blipFill>
        <p:spPr>
          <a:xfrm>
            <a:off x="7544661" y="323519"/>
            <a:ext cx="4323899" cy="6212748"/>
          </a:xfrm>
          <a:custGeom>
            <a:avLst/>
            <a:gdLst/>
            <a:ahLst/>
            <a:cxnLst/>
            <a:rect l="l" t="t" r="r" b="b"/>
            <a:pathLst>
              <a:path w="4323899" h="6212748">
                <a:moveTo>
                  <a:pt x="0" y="0"/>
                </a:moveTo>
                <a:lnTo>
                  <a:pt x="4323899" y="0"/>
                </a:lnTo>
                <a:lnTo>
                  <a:pt x="4323899" y="2864954"/>
                </a:lnTo>
                <a:lnTo>
                  <a:pt x="880454" y="6212748"/>
                </a:lnTo>
                <a:lnTo>
                  <a:pt x="0" y="6212748"/>
                </a:lnTo>
                <a:close/>
              </a:path>
            </a:pathLst>
          </a:custGeom>
        </p:spPr>
      </p:pic>
      <p:sp>
        <p:nvSpPr>
          <p:cNvPr id="13" name="Rectangle 12">
            <a:extLst>
              <a:ext uri="{FF2B5EF4-FFF2-40B4-BE49-F238E27FC236}">
                <a16:creationId xmlns:a16="http://schemas.microsoft.com/office/drawing/2014/main" id="{51C89C42-AF83-451A-81EA-472844755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49AFBF-EB9A-5DF2-3F7F-7630B1C1244E}"/>
              </a:ext>
            </a:extLst>
          </p:cNvPr>
          <p:cNvSpPr>
            <a:spLocks noGrp="1"/>
          </p:cNvSpPr>
          <p:nvPr>
            <p:ph type="title"/>
          </p:nvPr>
        </p:nvSpPr>
        <p:spPr>
          <a:xfrm>
            <a:off x="641774" y="189333"/>
            <a:ext cx="9202460" cy="1640360"/>
          </a:xfrm>
        </p:spPr>
        <p:txBody>
          <a:bodyPr>
            <a:normAutofit/>
          </a:bodyPr>
          <a:lstStyle/>
          <a:p>
            <a:r>
              <a:rPr lang="fr" sz="5100" dirty="0">
                <a:solidFill>
                  <a:srgbClr val="00B050"/>
                </a:solidFill>
                <a:latin typeface="Arial" panose="020B0604020202020204" pitchFamily="34" charset="0"/>
                <a:cs typeface="Arial" panose="020B0604020202020204" pitchFamily="34" charset="0"/>
              </a:rPr>
              <a:t>ANALYSE SWOT PERSONNELLE</a:t>
            </a:r>
            <a:endParaRPr lang="en-US" sz="5100" dirty="0">
              <a:solidFill>
                <a:srgbClr val="00B05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31FD8967-15D0-224C-F666-4E1192E1D77D}"/>
              </a:ext>
            </a:extLst>
          </p:cNvPr>
          <p:cNvSpPr>
            <a:spLocks noGrp="1"/>
          </p:cNvSpPr>
          <p:nvPr>
            <p:ph idx="1"/>
          </p:nvPr>
        </p:nvSpPr>
        <p:spPr>
          <a:xfrm>
            <a:off x="825345" y="1908475"/>
            <a:ext cx="6469073" cy="3671443"/>
          </a:xfrm>
        </p:spPr>
        <p:txBody>
          <a:bodyPr vert="horz" lIns="91440" tIns="45720" rIns="91440" bIns="45720" rtlCol="0" anchor="t">
            <a:noAutofit/>
          </a:bodyPr>
          <a:lstStyle/>
          <a:p>
            <a:pPr marL="0" indent="0">
              <a:buNone/>
            </a:pPr>
            <a:r>
              <a:rPr lang="fr" sz="3200" b="1" dirty="0" err="1">
                <a:latin typeface="Arial" panose="020B0604020202020204" pitchFamily="34" charset="0"/>
                <a:cs typeface="Arial" panose="020B0604020202020204" pitchFamily="34" charset="0"/>
              </a:rPr>
              <a:t>Cependant </a:t>
            </a:r>
            <a:r>
              <a:rPr lang="fr" sz="3200" b="1" dirty="0">
                <a:latin typeface="Arial" panose="020B0604020202020204" pitchFamily="34" charset="0"/>
                <a:cs typeface="Arial" panose="020B0604020202020204" pitchFamily="34" charset="0"/>
              </a:rPr>
              <a:t>, la méthode SWOT peut également être utilisée pour déterminer vos côtés positifs ou négatifs personnels.</a:t>
            </a:r>
            <a:endParaRPr lang="pl-PL" sz="3200" b="1" dirty="0">
              <a:latin typeface="Arial" panose="020B0604020202020204" pitchFamily="34" charset="0"/>
              <a:cs typeface="Arial" panose="020B0604020202020204" pitchFamily="34" charset="0"/>
            </a:endParaRPr>
          </a:p>
          <a:p>
            <a:pPr marL="0" indent="0">
              <a:buNone/>
            </a:pPr>
            <a:r>
              <a:rPr lang="fr" sz="3200" b="1" dirty="0">
                <a:latin typeface="Arial" panose="020B0604020202020204" pitchFamily="34" charset="0"/>
                <a:cs typeface="Arial" panose="020B0604020202020204" pitchFamily="34" charset="0"/>
              </a:rPr>
              <a:t>Une analyse SWOT personnelle est un mini-outil qui vous aidera pleinement à atteindre votre objectif et à ne pas perdre d'opportunités potentielles.</a:t>
            </a:r>
            <a:endParaRPr 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8645438"/>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6B5E2835-4E47-45B3-9CFE-732FF7B054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6">
            <a:extLst>
              <a:ext uri="{FF2B5EF4-FFF2-40B4-BE49-F238E27FC236}">
                <a16:creationId xmlns:a16="http://schemas.microsoft.com/office/drawing/2014/main" id="{34018FA0-2DE3-3802-B257-7DAB86E5D6F7}"/>
              </a:ext>
            </a:extLst>
          </p:cNvPr>
          <p:cNvPicPr>
            <a:picLocks noChangeAspect="1"/>
          </p:cNvPicPr>
          <p:nvPr/>
        </p:nvPicPr>
        <p:blipFill rotWithShape="1">
          <a:blip r:embed="rId2"/>
          <a:srcRect l="1879" r="1879" b="-2"/>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useBgFill="1">
        <p:nvSpPr>
          <p:cNvPr id="35" name="Freeform: Shape 34">
            <a:extLst>
              <a:ext uri="{FF2B5EF4-FFF2-40B4-BE49-F238E27FC236}">
                <a16:creationId xmlns:a16="http://schemas.microsoft.com/office/drawing/2014/main" id="{5B45AD5D-AA52-4F7B-9362-576A39AD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D5D5D5"/>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7" name="Freeform: Shape 36">
            <a:extLst>
              <a:ext uri="{FF2B5EF4-FFF2-40B4-BE49-F238E27FC236}">
                <a16:creationId xmlns:a16="http://schemas.microsoft.com/office/drawing/2014/main" id="{AEDD7960-4866-4399-BEF6-DD1431AB4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1" name="Rectangle 40">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31FD8967-15D0-224C-F666-4E1192E1D77D}"/>
              </a:ext>
            </a:extLst>
          </p:cNvPr>
          <p:cNvSpPr>
            <a:spLocks noGrp="1"/>
          </p:cNvSpPr>
          <p:nvPr>
            <p:ph idx="1"/>
          </p:nvPr>
        </p:nvSpPr>
        <p:spPr>
          <a:xfrm>
            <a:off x="371094" y="1438470"/>
            <a:ext cx="3875786" cy="4486842"/>
          </a:xfrm>
        </p:spPr>
        <p:txBody>
          <a:bodyPr vert="horz" lIns="91440" tIns="45720" rIns="91440" bIns="45720" rtlCol="0" anchor="t">
            <a:noAutofit/>
          </a:bodyPr>
          <a:lstStyle/>
          <a:p>
            <a:pPr marL="0" indent="0">
              <a:buNone/>
            </a:pPr>
            <a:r>
              <a:rPr lang="fr" sz="4400" b="1" dirty="0">
                <a:solidFill>
                  <a:srgbClr val="0070C0"/>
                </a:solidFill>
                <a:latin typeface="Arial" panose="020B0604020202020204" pitchFamily="34" charset="0"/>
                <a:cs typeface="Arial" panose="020B0604020202020204" pitchFamily="34" charset="0"/>
              </a:rPr>
              <a:t>S </a:t>
            </a:r>
            <a:r>
              <a:rPr lang="fr" sz="2400" b="1" dirty="0">
                <a:latin typeface="Arial" panose="020B0604020202020204" pitchFamily="34" charset="0"/>
                <a:cs typeface="Arial" panose="020B0604020202020204" pitchFamily="34" charset="0"/>
              </a:rPr>
              <a:t>(FORCES)</a:t>
            </a:r>
            <a:endParaRPr lang="pl-PL" sz="2400" b="1" dirty="0">
              <a:latin typeface="Arial" panose="020B0604020202020204" pitchFamily="34" charset="0"/>
              <a:cs typeface="Arial" panose="020B0604020202020204" pitchFamily="34" charset="0"/>
            </a:endParaRPr>
          </a:p>
          <a:p>
            <a:pPr marL="0" indent="0">
              <a:buNone/>
            </a:pPr>
            <a:r>
              <a:rPr lang="fr" sz="4400" b="1" dirty="0">
                <a:solidFill>
                  <a:srgbClr val="0070C0"/>
                </a:solidFill>
                <a:latin typeface="Arial" panose="020B0604020202020204" pitchFamily="34" charset="0"/>
                <a:cs typeface="Arial" panose="020B0604020202020204" pitchFamily="34" charset="0"/>
              </a:rPr>
              <a:t>O </a:t>
            </a:r>
            <a:r>
              <a:rPr lang="fr" sz="2400" b="1" dirty="0">
                <a:latin typeface="Arial" panose="020B0604020202020204" pitchFamily="34" charset="0"/>
                <a:cs typeface="Arial" panose="020B0604020202020204" pitchFamily="34" charset="0"/>
              </a:rPr>
              <a:t>(FAIBLESSES)</a:t>
            </a:r>
            <a:endParaRPr lang="pl-PL" sz="2400" b="1" dirty="0">
              <a:latin typeface="Arial" panose="020B0604020202020204" pitchFamily="34" charset="0"/>
              <a:cs typeface="Arial" panose="020B0604020202020204" pitchFamily="34" charset="0"/>
            </a:endParaRPr>
          </a:p>
          <a:p>
            <a:pPr marL="0" indent="0">
              <a:buNone/>
            </a:pPr>
            <a:r>
              <a:rPr lang="fr" sz="4400" b="1" dirty="0">
                <a:solidFill>
                  <a:srgbClr val="0070C0"/>
                </a:solidFill>
                <a:latin typeface="Arial" panose="020B0604020202020204" pitchFamily="34" charset="0"/>
                <a:cs typeface="Arial" panose="020B0604020202020204" pitchFamily="34" charset="0"/>
              </a:rPr>
              <a:t>O</a:t>
            </a:r>
            <a:r>
              <a:rPr lang="fr" sz="4400" b="1" dirty="0">
                <a:latin typeface="Arial" panose="020B0604020202020204" pitchFamily="34" charset="0"/>
                <a:cs typeface="Arial" panose="020B0604020202020204" pitchFamily="34" charset="0"/>
              </a:rPr>
              <a:t> </a:t>
            </a:r>
            <a:r>
              <a:rPr lang="fr" sz="2400" b="1" dirty="0">
                <a:latin typeface="Arial" panose="020B0604020202020204" pitchFamily="34" charset="0"/>
                <a:cs typeface="Arial" panose="020B0604020202020204" pitchFamily="34" charset="0"/>
              </a:rPr>
              <a:t>(OPPORTUNITÉS)</a:t>
            </a:r>
            <a:endParaRPr lang="pl-PL" sz="2400" b="1" dirty="0">
              <a:latin typeface="Arial" panose="020B0604020202020204" pitchFamily="34" charset="0"/>
              <a:cs typeface="Arial" panose="020B0604020202020204" pitchFamily="34" charset="0"/>
            </a:endParaRPr>
          </a:p>
          <a:p>
            <a:pPr marL="0" indent="0">
              <a:buNone/>
            </a:pPr>
            <a:r>
              <a:rPr lang="fr" sz="4400" b="1" dirty="0">
                <a:solidFill>
                  <a:srgbClr val="0070C0"/>
                </a:solidFill>
                <a:latin typeface="Arial" panose="020B0604020202020204" pitchFamily="34" charset="0"/>
                <a:cs typeface="Arial" panose="020B0604020202020204" pitchFamily="34" charset="0"/>
              </a:rPr>
              <a:t>T </a:t>
            </a:r>
            <a:r>
              <a:rPr lang="fr" sz="2400" b="1" dirty="0">
                <a:latin typeface="Arial" panose="020B0604020202020204" pitchFamily="34" charset="0"/>
                <a:cs typeface="Arial" panose="020B0604020202020204" pitchFamily="34" charset="0"/>
              </a:rPr>
              <a:t>(MENACES) </a:t>
            </a:r>
            <a:r>
              <a:rPr lang="fr" sz="2400" dirty="0">
                <a:latin typeface="Arial" panose="020B0604020202020204" pitchFamily="34" charset="0"/>
                <a:cs typeface="Arial" panose="020B0604020202020204" pitchFamily="34" charset="0"/>
              </a:rPr>
              <a:t>DANGERS POTENTIELS</a:t>
            </a:r>
          </a:p>
        </p:txBody>
      </p:sp>
    </p:spTree>
    <p:extLst>
      <p:ext uri="{BB962C8B-B14F-4D97-AF65-F5344CB8AC3E}">
        <p14:creationId xmlns:p14="http://schemas.microsoft.com/office/powerpoint/2010/main" val="1896007258"/>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25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25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25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49AFBF-EB9A-5DF2-3F7F-7630B1C1244E}"/>
              </a:ext>
            </a:extLst>
          </p:cNvPr>
          <p:cNvSpPr>
            <a:spLocks noGrp="1"/>
          </p:cNvSpPr>
          <p:nvPr>
            <p:ph type="title"/>
          </p:nvPr>
        </p:nvSpPr>
        <p:spPr>
          <a:xfrm>
            <a:off x="37348" y="1127626"/>
            <a:ext cx="5550651" cy="936049"/>
          </a:xfrm>
        </p:spPr>
        <p:txBody>
          <a:bodyPr anchor="b">
            <a:normAutofit fontScale="90000"/>
          </a:bodyPr>
          <a:lstStyle/>
          <a:p>
            <a:r>
              <a:rPr lang="fr" sz="4200" dirty="0">
                <a:cs typeface="Calibri Light"/>
              </a:rPr>
              <a:t>    </a:t>
            </a:r>
            <a:r>
              <a:rPr lang="fr" sz="4700" b="1" dirty="0">
                <a:solidFill>
                  <a:srgbClr val="00B050"/>
                </a:solidFill>
                <a:latin typeface="Arial" panose="020B0604020202020204" pitchFamily="34" charset="0"/>
                <a:cs typeface="Arial" panose="020B0604020202020204" pitchFamily="34" charset="0"/>
              </a:rPr>
              <a:t>ROUE DE LA VIE</a:t>
            </a:r>
            <a:r>
              <a:rPr lang="fr" sz="4200" dirty="0">
                <a:solidFill>
                  <a:srgbClr val="FFC000"/>
                </a:solidFill>
                <a:latin typeface="Times New Roman"/>
                <a:cs typeface="Calibri Light"/>
              </a:rPr>
              <a:t> </a:t>
            </a:r>
            <a:endParaRPr lang="en-US" sz="4200" dirty="0">
              <a:solidFill>
                <a:srgbClr val="FFC000"/>
              </a:solidFill>
              <a:latin typeface="Times New Roman"/>
              <a:cs typeface="Times New Roman"/>
            </a:endParaRPr>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1FD8967-15D0-224C-F666-4E1192E1D77D}"/>
              </a:ext>
            </a:extLst>
          </p:cNvPr>
          <p:cNvSpPr>
            <a:spLocks noGrp="1"/>
          </p:cNvSpPr>
          <p:nvPr>
            <p:ph idx="1"/>
          </p:nvPr>
        </p:nvSpPr>
        <p:spPr>
          <a:xfrm>
            <a:off x="295024" y="2844145"/>
            <a:ext cx="4588645" cy="3349422"/>
          </a:xfrm>
        </p:spPr>
        <p:txBody>
          <a:bodyPr vert="horz" lIns="91440" tIns="45720" rIns="91440" bIns="45720" rtlCol="0" anchor="t">
            <a:normAutofit fontScale="92500" lnSpcReduction="20000"/>
          </a:bodyPr>
          <a:lstStyle/>
          <a:p>
            <a:pPr marL="0" indent="0">
              <a:buNone/>
            </a:pPr>
            <a:r>
              <a:rPr lang="fr" sz="2200" b="1" dirty="0">
                <a:solidFill>
                  <a:srgbClr val="00B050"/>
                </a:solidFill>
                <a:latin typeface="Arial" panose="020B0604020202020204" pitchFamily="34" charset="0"/>
                <a:ea typeface="Calibri"/>
                <a:cs typeface="Arial" panose="020B0604020202020204" pitchFamily="34" charset="0"/>
              </a:rPr>
              <a:t>Paul J. Meyer </a:t>
            </a:r>
            <a:r>
              <a:rPr lang="fr" sz="2400" b="1" dirty="0">
                <a:latin typeface="Arial" panose="020B0604020202020204" pitchFamily="34" charset="0"/>
                <a:ea typeface="Calibri"/>
                <a:cs typeface="Arial" panose="020B0604020202020204" pitchFamily="34" charset="0"/>
              </a:rPr>
              <a:t>, fondateur du Success Motivation Institute en 1960.</a:t>
            </a:r>
            <a:endParaRPr lang="pl-PL" sz="2400" b="1" dirty="0">
              <a:latin typeface="Arial" panose="020B0604020202020204" pitchFamily="34" charset="0"/>
              <a:ea typeface="Calibri"/>
              <a:cs typeface="Arial" panose="020B0604020202020204" pitchFamily="34" charset="0"/>
            </a:endParaRPr>
          </a:p>
          <a:p>
            <a:pPr marL="0" indent="0">
              <a:buNone/>
            </a:pPr>
            <a:r>
              <a:rPr lang="fr" sz="2400" b="1" dirty="0">
                <a:latin typeface="Arial" panose="020B0604020202020204" pitchFamily="34" charset="0"/>
                <a:ea typeface="Calibri"/>
                <a:cs typeface="Arial" panose="020B0604020202020204" pitchFamily="34" charset="0"/>
              </a:rPr>
              <a:t>Paul J. Meyer était un leader et un pionnier dans l'industrie du coaching. Il a créé de nombreux programmes pour aider les gens à atteindre leurs objectifs, à gérer leur temps et à devenir un meilleur leader. Aujourd'hui, il existe de nombreuses versions de cette technique et elle est utilisée à de nombreuses fins.</a:t>
            </a:r>
            <a:endParaRPr lang="en-US" sz="2400" b="1" dirty="0">
              <a:latin typeface="Arial" panose="020B0604020202020204" pitchFamily="34" charset="0"/>
              <a:ea typeface="Calibri"/>
              <a:cs typeface="Arial" panose="020B0604020202020204" pitchFamily="34" charset="0"/>
            </a:endParaRPr>
          </a:p>
        </p:txBody>
      </p:sp>
      <p:pic>
        <p:nvPicPr>
          <p:cNvPr id="4" name="Picture 4">
            <a:extLst>
              <a:ext uri="{FF2B5EF4-FFF2-40B4-BE49-F238E27FC236}">
                <a16:creationId xmlns:a16="http://schemas.microsoft.com/office/drawing/2014/main" id="{6DC74AD5-7722-6F7F-4C31-EBEE1FB91229}"/>
              </a:ext>
            </a:extLst>
          </p:cNvPr>
          <p:cNvPicPr>
            <a:picLocks noChangeAspect="1"/>
          </p:cNvPicPr>
          <p:nvPr/>
        </p:nvPicPr>
        <p:blipFill rotWithShape="1">
          <a:blip r:embed="rId2"/>
          <a:srcRect l="8159" r="13104"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99261834"/>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5">
            <a:extLst>
              <a:ext uri="{FF2B5EF4-FFF2-40B4-BE49-F238E27FC236}">
                <a16:creationId xmlns:a16="http://schemas.microsoft.com/office/drawing/2014/main" id="{9424334C-AA63-3D74-44EB-5865724B3947}"/>
              </a:ext>
            </a:extLst>
          </p:cNvPr>
          <p:cNvPicPr>
            <a:picLocks noChangeAspect="1"/>
          </p:cNvPicPr>
          <p:nvPr/>
        </p:nvPicPr>
        <p:blipFill rotWithShape="1">
          <a:blip r:embed="rId2"/>
          <a:srcRect l="3064" r="-1" b="-1"/>
          <a:stretch/>
        </p:blipFill>
        <p:spPr>
          <a:xfrm>
            <a:off x="1"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749AFBF-EB9A-5DF2-3F7F-7630B1C1244E}"/>
              </a:ext>
            </a:extLst>
          </p:cNvPr>
          <p:cNvSpPr>
            <a:spLocks noGrp="1"/>
          </p:cNvSpPr>
          <p:nvPr>
            <p:ph type="title"/>
          </p:nvPr>
        </p:nvSpPr>
        <p:spPr>
          <a:xfrm>
            <a:off x="7531610" y="365125"/>
            <a:ext cx="3822189" cy="1899912"/>
          </a:xfrm>
        </p:spPr>
        <p:txBody>
          <a:bodyPr>
            <a:normAutofit/>
          </a:bodyPr>
          <a:lstStyle/>
          <a:p>
            <a:r>
              <a:rPr lang="fr" sz="4000">
                <a:cs typeface="Calibri Light"/>
              </a:rPr>
              <a:t>                  </a:t>
            </a:r>
            <a:r>
              <a:rPr lang="fr" sz="4000" b="1">
                <a:latin typeface="Times New Roman"/>
                <a:cs typeface="Calibri Light"/>
              </a:rPr>
              <a:t> </a:t>
            </a:r>
            <a:endParaRPr lang="en-US" sz="4000">
              <a:latin typeface="Times New Roman"/>
              <a:cs typeface="Calibri Light"/>
            </a:endParaRPr>
          </a:p>
        </p:txBody>
      </p:sp>
      <p:sp>
        <p:nvSpPr>
          <p:cNvPr id="3" name="Content Placeholder 2">
            <a:extLst>
              <a:ext uri="{FF2B5EF4-FFF2-40B4-BE49-F238E27FC236}">
                <a16:creationId xmlns:a16="http://schemas.microsoft.com/office/drawing/2014/main" id="{31FD8967-15D0-224C-F666-4E1192E1D77D}"/>
              </a:ext>
            </a:extLst>
          </p:cNvPr>
          <p:cNvSpPr>
            <a:spLocks noGrp="1"/>
          </p:cNvSpPr>
          <p:nvPr>
            <p:ph idx="1"/>
          </p:nvPr>
        </p:nvSpPr>
        <p:spPr>
          <a:xfrm>
            <a:off x="7876667" y="1010843"/>
            <a:ext cx="4138490" cy="5194875"/>
          </a:xfrm>
        </p:spPr>
        <p:txBody>
          <a:bodyPr vert="horz" lIns="91440" tIns="45720" rIns="91440" bIns="45720" rtlCol="0" anchor="t">
            <a:normAutofit/>
          </a:bodyPr>
          <a:lstStyle/>
          <a:p>
            <a:pPr marL="0" indent="0">
              <a:buNone/>
            </a:pPr>
            <a:r>
              <a:rPr lang="fr" b="1" dirty="0">
                <a:solidFill>
                  <a:schemeClr val="accent1"/>
                </a:solidFill>
                <a:latin typeface="Arial" panose="020B0604020202020204" pitchFamily="34" charset="0"/>
                <a:ea typeface="Calibri"/>
                <a:cs typeface="Arial" panose="020B0604020202020204" pitchFamily="34" charset="0"/>
              </a:rPr>
              <a:t>ROUE DE LA VIE –</a:t>
            </a:r>
            <a:endParaRPr lang="pl-PL" b="1" dirty="0">
              <a:solidFill>
                <a:schemeClr val="accent1"/>
              </a:solidFill>
              <a:latin typeface="Arial" panose="020B0604020202020204" pitchFamily="34" charset="0"/>
              <a:ea typeface="Calibri"/>
              <a:cs typeface="Arial" panose="020B0604020202020204" pitchFamily="34" charset="0"/>
            </a:endParaRPr>
          </a:p>
          <a:p>
            <a:pPr marL="0" indent="0">
              <a:buNone/>
            </a:pPr>
            <a:r>
              <a:rPr lang="fr" sz="2400" dirty="0">
                <a:solidFill>
                  <a:schemeClr val="accent1"/>
                </a:solidFill>
                <a:latin typeface="Arial" panose="020B0604020202020204" pitchFamily="34" charset="0"/>
                <a:ea typeface="Calibri"/>
                <a:cs typeface="Arial" panose="020B0604020202020204" pitchFamily="34" charset="0"/>
              </a:rPr>
              <a:t>en d'autres termes, la roue de l'équilibre, la roue motrice des valeurs. C'est une méthode pour tous ceux qui veulent faire le point sur leur qualité de vie, vérifier dans quels domaines ils sont épanouis et quels sont ceux qui nécessitent certaines actions.</a:t>
            </a:r>
            <a:endParaRPr lang="en" sz="2400" dirty="0">
              <a:solidFill>
                <a:schemeClr val="accent1"/>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824531583"/>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1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5">
            <a:extLst>
              <a:ext uri="{FF2B5EF4-FFF2-40B4-BE49-F238E27FC236}">
                <a16:creationId xmlns:a16="http://schemas.microsoft.com/office/drawing/2014/main" id="{58A008D3-6EE0-AB76-CB74-C82299C50337}"/>
              </a:ext>
            </a:extLst>
          </p:cNvPr>
          <p:cNvPicPr>
            <a:picLocks noChangeAspect="1"/>
          </p:cNvPicPr>
          <p:nvPr/>
        </p:nvPicPr>
        <p:blipFill rotWithShape="1">
          <a:blip r:embed="rId2"/>
          <a:srcRect l="5884" r="-1" b="-1"/>
          <a:stretch/>
        </p:blipFill>
        <p:spPr>
          <a:xfrm>
            <a:off x="2522356" y="10"/>
            <a:ext cx="9669642" cy="6857990"/>
          </a:xfrm>
          <a:prstGeom prst="rect">
            <a:avLst/>
          </a:prstGeom>
        </p:spPr>
      </p:pic>
      <p:sp>
        <p:nvSpPr>
          <p:cNvPr id="34" name="Rectangle 2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749AFBF-EB9A-5DF2-3F7F-7630B1C1244E}"/>
              </a:ext>
            </a:extLst>
          </p:cNvPr>
          <p:cNvSpPr>
            <a:spLocks noGrp="1"/>
          </p:cNvSpPr>
          <p:nvPr>
            <p:ph type="title"/>
          </p:nvPr>
        </p:nvSpPr>
        <p:spPr>
          <a:xfrm>
            <a:off x="838200" y="365125"/>
            <a:ext cx="3822189" cy="1899912"/>
          </a:xfrm>
        </p:spPr>
        <p:txBody>
          <a:bodyPr>
            <a:normAutofit/>
          </a:bodyPr>
          <a:lstStyle/>
          <a:p>
            <a:r>
              <a:rPr lang="fr" sz="4000">
                <a:cs typeface="Calibri Light"/>
              </a:rPr>
              <a:t>                  </a:t>
            </a:r>
            <a:r>
              <a:rPr lang="fr" sz="4000" b="1">
                <a:latin typeface="Times New Roman"/>
                <a:cs typeface="Calibri Light"/>
              </a:rPr>
              <a:t> </a:t>
            </a:r>
            <a:endParaRPr lang="en-US" sz="4000">
              <a:latin typeface="Times New Roman"/>
              <a:cs typeface="Calibri Light"/>
            </a:endParaRPr>
          </a:p>
        </p:txBody>
      </p:sp>
      <p:sp>
        <p:nvSpPr>
          <p:cNvPr id="3" name="Content Placeholder 2">
            <a:extLst>
              <a:ext uri="{FF2B5EF4-FFF2-40B4-BE49-F238E27FC236}">
                <a16:creationId xmlns:a16="http://schemas.microsoft.com/office/drawing/2014/main" id="{31FD8967-15D0-224C-F666-4E1192E1D77D}"/>
              </a:ext>
            </a:extLst>
          </p:cNvPr>
          <p:cNvSpPr>
            <a:spLocks noGrp="1"/>
          </p:cNvSpPr>
          <p:nvPr>
            <p:ph idx="1"/>
          </p:nvPr>
        </p:nvSpPr>
        <p:spPr>
          <a:xfrm>
            <a:off x="76200" y="507635"/>
            <a:ext cx="5185913" cy="5669328"/>
          </a:xfrm>
        </p:spPr>
        <p:txBody>
          <a:bodyPr vert="horz" lIns="91440" tIns="45720" rIns="91440" bIns="45720" rtlCol="0" anchor="t">
            <a:normAutofit/>
          </a:bodyPr>
          <a:lstStyle/>
          <a:p>
            <a:pPr marL="0" indent="0">
              <a:buNone/>
            </a:pPr>
            <a:r>
              <a:rPr lang="fr" sz="2400" b="1" dirty="0">
                <a:solidFill>
                  <a:srgbClr val="00B050"/>
                </a:solidFill>
                <a:latin typeface="Arial" panose="020B0604020202020204" pitchFamily="34" charset="0"/>
                <a:ea typeface="Calibri"/>
                <a:cs typeface="Arial" panose="020B0604020202020204" pitchFamily="34" charset="0"/>
              </a:rPr>
              <a:t>CETTE MÉTHODE VAUT NOUS QUAND :</a:t>
            </a:r>
          </a:p>
          <a:p>
            <a:r>
              <a:rPr lang="fr" sz="2400" b="1" dirty="0">
                <a:solidFill>
                  <a:schemeClr val="accent1"/>
                </a:solidFill>
                <a:latin typeface="Arial" panose="020B0604020202020204" pitchFamily="34" charset="0"/>
                <a:ea typeface="Calibri"/>
                <a:cs typeface="Arial" panose="020B0604020202020204" pitchFamily="34" charset="0"/>
              </a:rPr>
              <a:t>NOUS RESSENTONS UNE CONTRADICTION DE VALEURS</a:t>
            </a:r>
          </a:p>
          <a:p>
            <a:r>
              <a:rPr lang="fr" sz="2400" b="1" dirty="0">
                <a:solidFill>
                  <a:schemeClr val="accent1"/>
                </a:solidFill>
                <a:latin typeface="Arial" panose="020B0604020202020204" pitchFamily="34" charset="0"/>
                <a:ea typeface="Calibri"/>
                <a:cs typeface="Arial" panose="020B0604020202020204" pitchFamily="34" charset="0"/>
              </a:rPr>
              <a:t>NOUS FAISONS FACE À UNE DÉCISION IMPORTANTE</a:t>
            </a:r>
          </a:p>
          <a:p>
            <a:r>
              <a:rPr lang="fr" sz="2400" b="1" dirty="0">
                <a:solidFill>
                  <a:schemeClr val="accent1"/>
                </a:solidFill>
                <a:latin typeface="Arial" panose="020B0604020202020204" pitchFamily="34" charset="0"/>
                <a:ea typeface="Calibri"/>
                <a:cs typeface="Arial" panose="020B0604020202020204" pitchFamily="34" charset="0"/>
              </a:rPr>
              <a:t>NOUS SENTONS DES PROBLÈMES DANS LES RELATIONS</a:t>
            </a:r>
          </a:p>
          <a:p>
            <a:r>
              <a:rPr lang="fr" sz="2400" b="1" dirty="0">
                <a:solidFill>
                  <a:schemeClr val="accent1"/>
                </a:solidFill>
                <a:latin typeface="Arial" panose="020B0604020202020204" pitchFamily="34" charset="0"/>
                <a:ea typeface="Calibri"/>
                <a:cs typeface="Arial" panose="020B0604020202020204" pitchFamily="34" charset="0"/>
              </a:rPr>
              <a:t>LE DÉVELOPPEMENT PERSONNEL EST IMPORTANT POUR NOUS</a:t>
            </a:r>
          </a:p>
          <a:p>
            <a:r>
              <a:rPr lang="fr" sz="2400" b="1" dirty="0">
                <a:solidFill>
                  <a:schemeClr val="accent1"/>
                </a:solidFill>
                <a:latin typeface="Arial" panose="020B0604020202020204" pitchFamily="34" charset="0"/>
                <a:ea typeface="Calibri"/>
                <a:cs typeface="Arial" panose="020B0604020202020204" pitchFamily="34" charset="0"/>
              </a:rPr>
              <a:t>NOUS EXPÉRIMENTONS DES MODÈLES RÉPÉTITIFS , ETC.</a:t>
            </a:r>
          </a:p>
          <a:p>
            <a:endParaRPr lang="en-US" sz="1900" dirty="0">
              <a:ea typeface="Calibri"/>
              <a:cs typeface="Calibri"/>
            </a:endParaRPr>
          </a:p>
        </p:txBody>
      </p:sp>
    </p:spTree>
    <p:extLst>
      <p:ext uri="{BB962C8B-B14F-4D97-AF65-F5344CB8AC3E}">
        <p14:creationId xmlns:p14="http://schemas.microsoft.com/office/powerpoint/2010/main" val="2479942549"/>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0" name="Rectangle 211">
            <a:extLst>
              <a:ext uri="{FF2B5EF4-FFF2-40B4-BE49-F238E27FC236}">
                <a16:creationId xmlns:a16="http://schemas.microsoft.com/office/drawing/2014/main" id="{2111B97A-2FB0-4625-8C2E-CDCB1AF683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1" name="Group 213">
            <a:extLst>
              <a:ext uri="{FF2B5EF4-FFF2-40B4-BE49-F238E27FC236}">
                <a16:creationId xmlns:a16="http://schemas.microsoft.com/office/drawing/2014/main" id="{B83D307E-DF68-43F8-97CE-0AAE950A71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271255" y="-1"/>
            <a:ext cx="7649490" cy="5728133"/>
            <a:chOff x="329184" y="1"/>
            <a:chExt cx="524256" cy="5728133"/>
          </a:xfrm>
        </p:grpSpPr>
        <p:cxnSp>
          <p:nvCxnSpPr>
            <p:cNvPr id="215" name="Straight Connector 214">
              <a:extLst>
                <a:ext uri="{FF2B5EF4-FFF2-40B4-BE49-F238E27FC236}">
                  <a16:creationId xmlns:a16="http://schemas.microsoft.com/office/drawing/2014/main" id="{5546E3D2-37BF-4528-9851-2B2F628234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28134"/>
              <a:ext cx="523824"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22" name="Rectangle 215">
              <a:extLst>
                <a:ext uri="{FF2B5EF4-FFF2-40B4-BE49-F238E27FC236}">
                  <a16:creationId xmlns:a16="http://schemas.microsoft.com/office/drawing/2014/main" id="{752A0C69-DC4E-4FC0-843C-BAA27B3A56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3" name="Rectangle 217">
            <a:extLst>
              <a:ext uri="{FF2B5EF4-FFF2-40B4-BE49-F238E27FC236}">
                <a16:creationId xmlns:a16="http://schemas.microsoft.com/office/drawing/2014/main" id="{8ED94938-268E-4C0A-A08A-B3980C78BA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318045"/>
            <a:ext cx="10999072" cy="532513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p:cNvSpPr>
            <a:spLocks noGrp="1"/>
          </p:cNvSpPr>
          <p:nvPr>
            <p:ph type="ctrTitle"/>
          </p:nvPr>
        </p:nvSpPr>
        <p:spPr>
          <a:xfrm>
            <a:off x="1076740" y="3368991"/>
            <a:ext cx="10071536" cy="929750"/>
          </a:xfrm>
        </p:spPr>
        <p:txBody>
          <a:bodyPr anchor="b">
            <a:normAutofit/>
          </a:bodyPr>
          <a:lstStyle/>
          <a:p>
            <a:r>
              <a:rPr lang="fr" sz="5200" dirty="0">
                <a:solidFill>
                  <a:srgbClr val="002060"/>
                </a:solidFill>
                <a:latin typeface="Arial" panose="020B0604020202020204" pitchFamily="34" charset="0"/>
                <a:cs typeface="Arial" panose="020B0604020202020204" pitchFamily="34" charset="0"/>
              </a:rPr>
              <a:t>PERSONNALITÉ HUMAINE</a:t>
            </a:r>
            <a:endParaRPr lang="pl-PL" sz="5200" dirty="0">
              <a:solidFill>
                <a:srgbClr val="002060"/>
              </a:solidFill>
              <a:latin typeface="Arial" panose="020B0604020202020204" pitchFamily="34" charset="0"/>
              <a:cs typeface="Arial" panose="020B0604020202020204" pitchFamily="34" charset="0"/>
            </a:endParaRPr>
          </a:p>
        </p:txBody>
      </p:sp>
      <p:sp>
        <p:nvSpPr>
          <p:cNvPr id="3" name="Podtytuł 2"/>
          <p:cNvSpPr>
            <a:spLocks noGrp="1"/>
          </p:cNvSpPr>
          <p:nvPr>
            <p:ph type="subTitle" idx="1"/>
          </p:nvPr>
        </p:nvSpPr>
        <p:spPr>
          <a:xfrm>
            <a:off x="1076740" y="4313692"/>
            <a:ext cx="10088045" cy="1099330"/>
          </a:xfrm>
        </p:spPr>
        <p:txBody>
          <a:bodyPr vert="horz" lIns="91440" tIns="45720" rIns="91440" bIns="45720" rtlCol="0" anchor="t">
            <a:noAutofit/>
          </a:bodyPr>
          <a:lstStyle/>
          <a:p>
            <a:r>
              <a:rPr lang="fr" b="1" dirty="0">
                <a:latin typeface="Arial" panose="020B0604020202020204" pitchFamily="34" charset="0"/>
                <a:cs typeface="Arial" panose="020B0604020202020204" pitchFamily="34" charset="0"/>
              </a:rPr>
              <a:t>Façon caractéristique et relativement constante de la façon dont un individu réagit à l'environnement social et naturel, ainsi que la façon d'interagir avec lui .</a:t>
            </a:r>
            <a:endParaRPr lang="en" b="1" dirty="0">
              <a:latin typeface="Arial" panose="020B0604020202020204" pitchFamily="34" charset="0"/>
              <a:cs typeface="Arial" panose="020B0604020202020204" pitchFamily="34" charset="0"/>
            </a:endParaRPr>
          </a:p>
        </p:txBody>
      </p:sp>
      <p:pic>
        <p:nvPicPr>
          <p:cNvPr id="9" name="Picture 9">
            <a:extLst>
              <a:ext uri="{FF2B5EF4-FFF2-40B4-BE49-F238E27FC236}">
                <a16:creationId xmlns:a16="http://schemas.microsoft.com/office/drawing/2014/main" id="{EC12B964-FC92-CFEB-7911-19E8C01106D5}"/>
              </a:ext>
            </a:extLst>
          </p:cNvPr>
          <p:cNvPicPr>
            <a:picLocks noChangeAspect="1"/>
          </p:cNvPicPr>
          <p:nvPr/>
        </p:nvPicPr>
        <p:blipFill rotWithShape="1">
          <a:blip r:embed="rId2"/>
          <a:srcRect l="11516" r="26466" b="4"/>
          <a:stretch/>
        </p:blipFill>
        <p:spPr>
          <a:xfrm>
            <a:off x="1064994" y="772621"/>
            <a:ext cx="2971785" cy="2743200"/>
          </a:xfrm>
          <a:prstGeom prst="rect">
            <a:avLst/>
          </a:prstGeom>
        </p:spPr>
      </p:pic>
      <p:pic>
        <p:nvPicPr>
          <p:cNvPr id="8" name="Picture 8">
            <a:extLst>
              <a:ext uri="{FF2B5EF4-FFF2-40B4-BE49-F238E27FC236}">
                <a16:creationId xmlns:a16="http://schemas.microsoft.com/office/drawing/2014/main" id="{ED8759B7-53D9-51DB-3176-C643E1F2D558}"/>
              </a:ext>
            </a:extLst>
          </p:cNvPr>
          <p:cNvPicPr>
            <a:picLocks noChangeAspect="1"/>
          </p:cNvPicPr>
          <p:nvPr/>
        </p:nvPicPr>
        <p:blipFill rotWithShape="1">
          <a:blip r:embed="rId3"/>
          <a:srcRect r="2249" b="-3"/>
          <a:stretch/>
        </p:blipFill>
        <p:spPr>
          <a:xfrm>
            <a:off x="4457293" y="1196788"/>
            <a:ext cx="3292790" cy="1894865"/>
          </a:xfrm>
          <a:prstGeom prst="rect">
            <a:avLst/>
          </a:prstGeom>
        </p:spPr>
      </p:pic>
      <p:pic>
        <p:nvPicPr>
          <p:cNvPr id="7" name="Picture 7">
            <a:extLst>
              <a:ext uri="{FF2B5EF4-FFF2-40B4-BE49-F238E27FC236}">
                <a16:creationId xmlns:a16="http://schemas.microsoft.com/office/drawing/2014/main" id="{82074BED-04CD-CBD4-B38C-000DD07D1333}"/>
              </a:ext>
            </a:extLst>
          </p:cNvPr>
          <p:cNvPicPr>
            <a:picLocks noChangeAspect="1"/>
          </p:cNvPicPr>
          <p:nvPr/>
        </p:nvPicPr>
        <p:blipFill rotWithShape="1">
          <a:blip r:embed="rId4"/>
          <a:srcRect l="15972" r="23362" b="1"/>
          <a:stretch/>
        </p:blipFill>
        <p:spPr>
          <a:xfrm>
            <a:off x="8176480" y="772621"/>
            <a:ext cx="2971797" cy="2743200"/>
          </a:xfrm>
          <a:prstGeom prst="rect">
            <a:avLst/>
          </a:prstGeom>
        </p:spPr>
      </p:pic>
    </p:spTree>
    <p:extLst>
      <p:ext uri="{BB962C8B-B14F-4D97-AF65-F5344CB8AC3E}">
        <p14:creationId xmlns:p14="http://schemas.microsoft.com/office/powerpoint/2010/main" val="650317164"/>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par>
                          <p:cTn id="8" fill="hold">
                            <p:stCondLst>
                              <p:cond delay="700"/>
                            </p:stCondLst>
                            <p:childTnLst>
                              <p:par>
                                <p:cTn id="9" presetID="10" presetClass="entr" presetSubtype="0" fill="hold" grpId="0" nodeType="afterEffect">
                                  <p:stCondLst>
                                    <p:cond delay="0"/>
                                  </p:stCondLst>
                                  <p:iterate>
                                    <p:tmPct val="10000"/>
                                  </p:iterate>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8">
            <a:extLst>
              <a:ext uri="{FF2B5EF4-FFF2-40B4-BE49-F238E27FC236}">
                <a16:creationId xmlns:a16="http://schemas.microsoft.com/office/drawing/2014/main" id="{9A724DBA-D2D9-471E-8ED7-2015DDD95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49AFBF-EB9A-5DF2-3F7F-7630B1C1244E}"/>
              </a:ext>
            </a:extLst>
          </p:cNvPr>
          <p:cNvSpPr>
            <a:spLocks noGrp="1"/>
          </p:cNvSpPr>
          <p:nvPr>
            <p:ph type="title"/>
          </p:nvPr>
        </p:nvSpPr>
        <p:spPr>
          <a:xfrm>
            <a:off x="6204262" y="525982"/>
            <a:ext cx="5317735" cy="1280083"/>
          </a:xfrm>
        </p:spPr>
        <p:txBody>
          <a:bodyPr anchor="b">
            <a:normAutofit fontScale="90000"/>
          </a:bodyPr>
          <a:lstStyle/>
          <a:p>
            <a:r>
              <a:rPr lang="fr" sz="2300" dirty="0">
                <a:cs typeface="Calibri Light"/>
              </a:rPr>
              <a:t>           </a:t>
            </a:r>
            <a:r>
              <a:rPr lang="fr" sz="2300" dirty="0">
                <a:solidFill>
                  <a:srgbClr val="FFC000"/>
                </a:solidFill>
                <a:cs typeface="Calibri Light"/>
              </a:rPr>
              <a:t> </a:t>
            </a:r>
            <a:r>
              <a:rPr lang="fr" sz="2300" b="1" dirty="0">
                <a:solidFill>
                  <a:srgbClr val="FFC000"/>
                </a:solidFill>
                <a:cs typeface="Calibri Light"/>
              </a:rPr>
              <a:t>   </a:t>
            </a:r>
            <a:r>
              <a:rPr lang="fr" sz="2300" b="1" dirty="0">
                <a:solidFill>
                  <a:srgbClr val="FFC000"/>
                </a:solidFill>
                <a:latin typeface="Times New Roman"/>
                <a:cs typeface="Calibri Light"/>
              </a:rPr>
              <a:t> </a:t>
            </a:r>
            <a:r>
              <a:rPr lang="fr" sz="3200" b="1" dirty="0">
                <a:solidFill>
                  <a:srgbClr val="FFC000"/>
                </a:solidFill>
                <a:latin typeface="Times New Roman"/>
                <a:cs typeface="Calibri Light"/>
              </a:rPr>
              <a:t> </a:t>
            </a:r>
            <a:r>
              <a:rPr lang="fr" sz="6000" b="1" dirty="0">
                <a:solidFill>
                  <a:schemeClr val="accent1"/>
                </a:solidFill>
                <a:latin typeface="Arial" panose="020B0604020202020204" pitchFamily="34" charset="0"/>
                <a:cs typeface="Arial" panose="020B0604020202020204" pitchFamily="34" charset="0"/>
              </a:rPr>
              <a:t>AVANTAGES :</a:t>
            </a:r>
            <a:endParaRPr lang="en-US" sz="6000" b="1" dirty="0">
              <a:solidFill>
                <a:schemeClr val="accent1"/>
              </a:solidFill>
              <a:latin typeface="Arial" panose="020B0604020202020204" pitchFamily="34" charset="0"/>
              <a:cs typeface="Arial" panose="020B0604020202020204" pitchFamily="34" charset="0"/>
            </a:endParaRPr>
          </a:p>
        </p:txBody>
      </p:sp>
      <p:sp>
        <p:nvSpPr>
          <p:cNvPr id="22" name="Rectangle 10">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641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0234"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a:extLst>
              <a:ext uri="{FF2B5EF4-FFF2-40B4-BE49-F238E27FC236}">
                <a16:creationId xmlns:a16="http://schemas.microsoft.com/office/drawing/2014/main" id="{C14CDAD0-BE44-8E8E-E50E-F92FFBC4607B}"/>
              </a:ext>
            </a:extLst>
          </p:cNvPr>
          <p:cNvPicPr>
            <a:picLocks noChangeAspect="1"/>
          </p:cNvPicPr>
          <p:nvPr/>
        </p:nvPicPr>
        <p:blipFill>
          <a:blip r:embed="rId2"/>
          <a:stretch>
            <a:fillRect/>
          </a:stretch>
        </p:blipFill>
        <p:spPr>
          <a:xfrm>
            <a:off x="576244" y="899552"/>
            <a:ext cx="5628018" cy="4826025"/>
          </a:xfrm>
          <a:prstGeom prst="rect">
            <a:avLst/>
          </a:prstGeom>
        </p:spPr>
      </p:pic>
      <p:sp>
        <p:nvSpPr>
          <p:cNvPr id="23" name="Rectangle 14">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277786"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1FD8967-15D0-224C-F666-4E1192E1D77D}"/>
              </a:ext>
            </a:extLst>
          </p:cNvPr>
          <p:cNvSpPr>
            <a:spLocks noGrp="1"/>
          </p:cNvSpPr>
          <p:nvPr>
            <p:ph idx="1"/>
          </p:nvPr>
        </p:nvSpPr>
        <p:spPr>
          <a:xfrm>
            <a:off x="6504061" y="1682795"/>
            <a:ext cx="5720719" cy="4288320"/>
          </a:xfrm>
        </p:spPr>
        <p:txBody>
          <a:bodyPr vert="horz" lIns="91440" tIns="45720" rIns="91440" bIns="45720" rtlCol="0" anchor="ctr">
            <a:normAutofit fontScale="92500" lnSpcReduction="10000"/>
          </a:bodyPr>
          <a:lstStyle/>
          <a:p>
            <a:pPr lvl="0"/>
            <a:r>
              <a:rPr lang="fr" sz="2000" b="1" dirty="0">
                <a:latin typeface="Arial" panose="020B0604020202020204" pitchFamily="34" charset="0"/>
                <a:cs typeface="Arial" panose="020B0604020202020204" pitchFamily="34" charset="0"/>
              </a:rPr>
              <a:t>c'est pas compliqué</a:t>
            </a:r>
            <a:endParaRPr lang="pl-PL" sz="2000" b="1" dirty="0">
              <a:latin typeface="Arial" panose="020B0604020202020204" pitchFamily="34" charset="0"/>
              <a:cs typeface="Arial" panose="020B0604020202020204" pitchFamily="34" charset="0"/>
            </a:endParaRPr>
          </a:p>
          <a:p>
            <a:pPr lvl="0"/>
            <a:r>
              <a:rPr lang="fr" sz="2000" b="1" dirty="0">
                <a:latin typeface="Arial" panose="020B0604020202020204" pitchFamily="34" charset="0"/>
                <a:cs typeface="Arial" panose="020B0604020202020204" pitchFamily="34" charset="0"/>
              </a:rPr>
              <a:t>Il aide à définir un système de valeurs</a:t>
            </a:r>
            <a:endParaRPr lang="pl-PL" sz="2000" b="1" dirty="0">
              <a:latin typeface="Arial" panose="020B0604020202020204" pitchFamily="34" charset="0"/>
              <a:cs typeface="Arial" panose="020B0604020202020204" pitchFamily="34" charset="0"/>
            </a:endParaRPr>
          </a:p>
          <a:p>
            <a:pPr lvl="0"/>
            <a:r>
              <a:rPr lang="fr" sz="2000" b="1" dirty="0">
                <a:latin typeface="Arial" panose="020B0604020202020204" pitchFamily="34" charset="0"/>
                <a:cs typeface="Arial" panose="020B0604020202020204" pitchFamily="34" charset="0"/>
              </a:rPr>
              <a:t>Il aide à déterminer le niveau de satisfaction dans un domaine donné de la vie</a:t>
            </a:r>
            <a:endParaRPr lang="pl-PL" sz="2000" b="1" dirty="0">
              <a:latin typeface="Arial" panose="020B0604020202020204" pitchFamily="34" charset="0"/>
              <a:cs typeface="Arial" panose="020B0604020202020204" pitchFamily="34" charset="0"/>
            </a:endParaRPr>
          </a:p>
          <a:p>
            <a:pPr lvl="0"/>
            <a:r>
              <a:rPr lang="fr" sz="2000" b="1" dirty="0">
                <a:latin typeface="Arial" panose="020B0604020202020204" pitchFamily="34" charset="0"/>
                <a:cs typeface="Arial" panose="020B0604020202020204" pitchFamily="34" charset="0"/>
              </a:rPr>
              <a:t>Il vous fait prendre conscience des causes de certaines contradictions</a:t>
            </a:r>
            <a:endParaRPr lang="pl-PL" sz="2000" b="1" dirty="0">
              <a:latin typeface="Arial" panose="020B0604020202020204" pitchFamily="34" charset="0"/>
              <a:cs typeface="Arial" panose="020B0604020202020204" pitchFamily="34" charset="0"/>
            </a:endParaRPr>
          </a:p>
          <a:p>
            <a:pPr lvl="0"/>
            <a:r>
              <a:rPr lang="fr" sz="2000" b="1" dirty="0">
                <a:latin typeface="Arial" panose="020B0604020202020204" pitchFamily="34" charset="0"/>
                <a:cs typeface="Arial" panose="020B0604020202020204" pitchFamily="34" charset="0"/>
              </a:rPr>
              <a:t>Cela vous motive à faire quelques changements</a:t>
            </a:r>
            <a:endParaRPr lang="pl-PL" sz="2000" b="1" dirty="0">
              <a:latin typeface="Arial" panose="020B0604020202020204" pitchFamily="34" charset="0"/>
              <a:cs typeface="Arial" panose="020B0604020202020204" pitchFamily="34" charset="0"/>
            </a:endParaRPr>
          </a:p>
          <a:p>
            <a:pPr lvl="0"/>
            <a:r>
              <a:rPr lang="fr" sz="2000" b="1" dirty="0">
                <a:latin typeface="Arial" panose="020B0604020202020204" pitchFamily="34" charset="0"/>
                <a:cs typeface="Arial" panose="020B0604020202020204" pitchFamily="34" charset="0"/>
              </a:rPr>
              <a:t>Il aide à prendre des décisions</a:t>
            </a:r>
            <a:endParaRPr lang="pl-PL" sz="2000" b="1" dirty="0">
              <a:latin typeface="Arial" panose="020B0604020202020204" pitchFamily="34" charset="0"/>
              <a:cs typeface="Arial" panose="020B0604020202020204" pitchFamily="34" charset="0"/>
            </a:endParaRPr>
          </a:p>
          <a:p>
            <a:pPr lvl="0"/>
            <a:r>
              <a:rPr lang="fr" sz="2000" b="1" dirty="0">
                <a:latin typeface="Arial" panose="020B0604020202020204" pitchFamily="34" charset="0"/>
                <a:cs typeface="Arial" panose="020B0604020202020204" pitchFamily="34" charset="0"/>
              </a:rPr>
              <a:t>Il est propice à l'introduction de l'équilibre de vie</a:t>
            </a:r>
            <a:endParaRPr lang="pl-PL" sz="2000" b="1" dirty="0">
              <a:latin typeface="Arial" panose="020B0604020202020204" pitchFamily="34" charset="0"/>
              <a:cs typeface="Arial" panose="020B0604020202020204" pitchFamily="34" charset="0"/>
            </a:endParaRPr>
          </a:p>
          <a:p>
            <a:pPr lvl="0"/>
            <a:r>
              <a:rPr lang="fr" sz="2000" b="1" dirty="0">
                <a:latin typeface="Arial" panose="020B0604020202020204" pitchFamily="34" charset="0"/>
                <a:cs typeface="Arial" panose="020B0604020202020204" pitchFamily="34" charset="0"/>
              </a:rPr>
              <a:t>Il vous aide à préparer un entretien d'embauche</a:t>
            </a:r>
            <a:endParaRPr lang="pl-PL" sz="2000" b="1" dirty="0">
              <a:latin typeface="Arial" panose="020B0604020202020204" pitchFamily="34" charset="0"/>
              <a:cs typeface="Arial" panose="020B0604020202020204" pitchFamily="34" charset="0"/>
            </a:endParaRPr>
          </a:p>
          <a:p>
            <a:endParaRPr lang="en-US" sz="1500" dirty="0">
              <a:cs typeface="Calibri"/>
            </a:endParaRPr>
          </a:p>
        </p:txBody>
      </p:sp>
      <p:sp>
        <p:nvSpPr>
          <p:cNvPr id="24" name="Rectangle 16">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677179"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2877355"/>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227FE41-4E67-1F8C-A107-58626B2401F5}"/>
              </a:ext>
            </a:extLst>
          </p:cNvPr>
          <p:cNvSpPr txBox="1">
            <a:spLocks/>
          </p:cNvSpPr>
          <p:nvPr/>
        </p:nvSpPr>
        <p:spPr>
          <a:xfrm>
            <a:off x="1488831" y="1031631"/>
            <a:ext cx="9601200" cy="961293"/>
          </a:xfrm>
          <a:prstGeom prst="rect">
            <a:avLst/>
          </a:prstGeom>
        </p:spPr>
        <p:txBody>
          <a:bodyPr vert="horz" lIns="91440" tIns="45720" rIns="91440" bIns="45720" rtlCol="0" anchor="ctr">
            <a:normAutofit fontScale="82500" lnSpcReduction="20000"/>
          </a:bodyPr>
          <a:lst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a:lstStyle>
          <a:p>
            <a:r>
              <a:rPr lang="fr" b="1" dirty="0">
                <a:solidFill>
                  <a:srgbClr val="365F91"/>
                </a:solidFill>
                <a:latin typeface="Arial" panose="020B0604020202020204" pitchFamily="34" charset="0"/>
                <a:ea typeface="Times New Roman" panose="02020603050405020304" pitchFamily="18" charset="0"/>
                <a:cs typeface="Arial" panose="020B0604020202020204" pitchFamily="34" charset="0"/>
              </a:rPr>
              <a:t>Avis de non-responsabilité</a:t>
            </a:r>
            <a:r>
              <a:rPr lang="fr" dirty="0">
                <a:solidFill>
                  <a:srgbClr val="365F91"/>
                </a:solidFill>
                <a:latin typeface="Arial" panose="020B0604020202020204" pitchFamily="34" charset="0"/>
                <a:ea typeface="Times New Roman" panose="02020603050405020304" pitchFamily="18" charset="0"/>
                <a:cs typeface="Arial" panose="020B0604020202020204" pitchFamily="34" charset="0"/>
              </a:rPr>
              <a:t> :</a:t>
            </a:r>
            <a:br>
              <a:rPr lang="pl-PL" dirty="0">
                <a:solidFill>
                  <a:srgbClr val="365F91"/>
                </a:solidFill>
                <a:latin typeface="Arial" panose="020B0604020202020204" pitchFamily="34" charset="0"/>
                <a:ea typeface="Times New Roman" panose="02020603050405020304" pitchFamily="18" charset="0"/>
                <a:cs typeface="Arial" panose="020B0604020202020204" pitchFamily="34" charset="0"/>
              </a:rPr>
            </a:br>
            <a:endParaRPr lang="pl-PL" dirty="0">
              <a:latin typeface="Arial" panose="020B0604020202020204" pitchFamily="34" charset="0"/>
              <a:cs typeface="Arial" panose="020B0604020202020204" pitchFamily="34" charset="0"/>
            </a:endParaRPr>
          </a:p>
        </p:txBody>
      </p:sp>
      <p:sp>
        <p:nvSpPr>
          <p:cNvPr id="3" name="Symbol zastępczy zawartości 2">
            <a:extLst>
              <a:ext uri="{FF2B5EF4-FFF2-40B4-BE49-F238E27FC236}">
                <a16:creationId xmlns:a16="http://schemas.microsoft.com/office/drawing/2014/main" id="{B7F3E5EB-7F35-4C9E-857E-A5D4171B3D3B}"/>
              </a:ext>
            </a:extLst>
          </p:cNvPr>
          <p:cNvSpPr txBox="1">
            <a:spLocks/>
          </p:cNvSpPr>
          <p:nvPr/>
        </p:nvSpPr>
        <p:spPr>
          <a:xfrm>
            <a:off x="1488831" y="1992924"/>
            <a:ext cx="9601200" cy="4191000"/>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150000"/>
              </a:lnSpc>
              <a:spcBef>
                <a:spcPts val="1000"/>
              </a:spcBef>
              <a:buClr>
                <a:schemeClr val="bg2">
                  <a:lumMod val="75000"/>
                </a:schemeClr>
              </a:buClr>
              <a:buFont typeface="Arial" panose="020B0604020202020204" pitchFamily="34" charset="0"/>
              <a:buChar char="•"/>
              <a:defRPr sz="2000" kern="1200">
                <a:solidFill>
                  <a:schemeClr val="tx2"/>
                </a:solidFill>
                <a:latin typeface="+mn-lt"/>
                <a:ea typeface="+mn-ea"/>
                <a:cs typeface="+mn-cs"/>
              </a:defRPr>
            </a:lvl1pPr>
            <a:lvl2pPr marL="228600" indent="0" algn="l" defTabSz="914400" rtl="0" eaLnBrk="1" latinLnBrk="0" hangingPunct="1">
              <a:lnSpc>
                <a:spcPct val="150000"/>
              </a:lnSpc>
              <a:spcBef>
                <a:spcPts val="500"/>
              </a:spcBef>
              <a:buClr>
                <a:schemeClr val="bg2">
                  <a:lumMod val="75000"/>
                </a:schemeClr>
              </a:buClr>
              <a:buFontTx/>
              <a:buNone/>
              <a:defRPr sz="1800" kern="1200">
                <a:solidFill>
                  <a:schemeClr val="tx2"/>
                </a:solidFill>
                <a:latin typeface="+mn-lt"/>
                <a:ea typeface="+mn-ea"/>
                <a:cs typeface="+mn-cs"/>
              </a:defRPr>
            </a:lvl2pPr>
            <a:lvl3pPr marL="548640" indent="-285750" algn="l" defTabSz="914400" rtl="0" eaLnBrk="1" latinLnBrk="0" hangingPunct="1">
              <a:lnSpc>
                <a:spcPct val="150000"/>
              </a:lnSpc>
              <a:spcBef>
                <a:spcPts val="500"/>
              </a:spcBef>
              <a:buClr>
                <a:schemeClr val="bg2">
                  <a:lumMod val="75000"/>
                </a:schemeClr>
              </a:buClr>
              <a:buFont typeface="Arial" panose="020B0604020202020204" pitchFamily="34" charset="0"/>
              <a:buChar char="•"/>
              <a:defRPr sz="1600" b="1" kern="1200">
                <a:solidFill>
                  <a:schemeClr val="tx2"/>
                </a:solidFill>
                <a:latin typeface="+mn-lt"/>
                <a:ea typeface="+mn-ea"/>
                <a:cs typeface="+mn-cs"/>
              </a:defRPr>
            </a:lvl3pPr>
            <a:lvl4pPr marL="548640" indent="0" algn="l" defTabSz="914400" rtl="0" eaLnBrk="1" latinLnBrk="0" hangingPunct="1">
              <a:lnSpc>
                <a:spcPct val="150000"/>
              </a:lnSpc>
              <a:spcBef>
                <a:spcPts val="500"/>
              </a:spcBef>
              <a:buClr>
                <a:schemeClr val="bg2">
                  <a:lumMod val="75000"/>
                </a:schemeClr>
              </a:buClr>
              <a:buFontTx/>
              <a:buNone/>
              <a:defRPr sz="1400" kern="1200">
                <a:solidFill>
                  <a:schemeClr val="tx2"/>
                </a:solidFill>
                <a:latin typeface="+mn-lt"/>
                <a:ea typeface="+mn-ea"/>
                <a:cs typeface="+mn-cs"/>
              </a:defRPr>
            </a:lvl4pPr>
            <a:lvl5pPr marL="834390" indent="-285750" algn="l" defTabSz="914400" rtl="0" eaLnBrk="1" latinLnBrk="0" hangingPunct="1">
              <a:lnSpc>
                <a:spcPct val="150000"/>
              </a:lnSpc>
              <a:spcBef>
                <a:spcPts val="500"/>
              </a:spcBef>
              <a:buClr>
                <a:schemeClr val="bg2">
                  <a:lumMod val="75000"/>
                </a:schemeClr>
              </a:buClr>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 sz="4000" b="1" dirty="0">
                <a:solidFill>
                  <a:srgbClr val="365F91"/>
                </a:solidFill>
                <a:latin typeface="Arial" panose="020B0604020202020204" pitchFamily="34" charset="0"/>
                <a:ea typeface="Times New Roman" panose="02020603050405020304" pitchFamily="18" charset="0"/>
                <a:cs typeface="Arial" panose="020B0604020202020204" pitchFamily="34" charset="0"/>
              </a:rPr>
              <a:t>Le projet </a:t>
            </a:r>
            <a:r>
              <a:rPr lang="fr" sz="4000" b="1" dirty="0" err="1">
                <a:solidFill>
                  <a:srgbClr val="365F91"/>
                </a:solidFill>
                <a:latin typeface="Arial" panose="020B0604020202020204" pitchFamily="34" charset="0"/>
                <a:ea typeface="Times New Roman" panose="02020603050405020304" pitchFamily="18" charset="0"/>
                <a:cs typeface="Arial" panose="020B0604020202020204" pitchFamily="34" charset="0"/>
              </a:rPr>
              <a:t>a</a:t>
            </a:r>
            <a:r>
              <a:rPr lang="fr" sz="4000" b="1" dirty="0">
                <a:solidFill>
                  <a:srgbClr val="365F91"/>
                </a:solidFill>
                <a:latin typeface="Arial" panose="020B0604020202020204" pitchFamily="34" charset="0"/>
                <a:ea typeface="Times New Roman" panose="02020603050405020304" pitchFamily="18" charset="0"/>
                <a:cs typeface="Arial" panose="020B0604020202020204" pitchFamily="34" charset="0"/>
              </a:rPr>
              <a:t> a reçu un cofinancement de l'Union européenne.</a:t>
            </a:r>
            <a:endParaRPr lang="pl-PL" sz="4000" b="1" dirty="0">
              <a:solidFill>
                <a:srgbClr val="365F91"/>
              </a:solidFill>
              <a:latin typeface="Arial" panose="020B0604020202020204" pitchFamily="34" charset="0"/>
              <a:ea typeface="Times New Roman" panose="02020603050405020304" pitchFamily="18" charset="0"/>
              <a:cs typeface="Arial" panose="020B0604020202020204" pitchFamily="34" charset="0"/>
            </a:endParaRPr>
          </a:p>
          <a:p>
            <a:pPr marL="0" indent="0">
              <a:buFont typeface="Arial" panose="020B0604020202020204" pitchFamily="34" charset="0"/>
              <a:buNone/>
            </a:pPr>
            <a:r>
              <a:rPr lang="fr" sz="4000" b="1" dirty="0">
                <a:solidFill>
                  <a:srgbClr val="365F91"/>
                </a:solidFill>
                <a:latin typeface="Arial" panose="020B0604020202020204" pitchFamily="34" charset="0"/>
                <a:ea typeface="Times New Roman" panose="02020603050405020304" pitchFamily="18" charset="0"/>
                <a:cs typeface="Arial" panose="020B0604020202020204" pitchFamily="34" charset="0"/>
              </a:rPr>
              <a:t>Le contenu n'exprime que les opinions de son ou ses auteurs. La Commission européenne n'est pas responsable de l'utilisation qui pourrait être faite des informations qui y sont contenues.</a:t>
            </a:r>
            <a:endParaRPr lang="pl-PL" sz="4000" b="1" dirty="0">
              <a:latin typeface="Arial" panose="020B0604020202020204" pitchFamily="34" charset="0"/>
              <a:cs typeface="Arial" panose="020B0604020202020204" pitchFamily="34" charset="0"/>
            </a:endParaRPr>
          </a:p>
        </p:txBody>
      </p:sp>
      <p:pic>
        <p:nvPicPr>
          <p:cNvPr id="6" name="Obraz 5" descr="C:\Users\FFI\AppData\Local\Temp\Rar$DIa0.968\EN Co-funded by the EU_PO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52628" y="473788"/>
            <a:ext cx="4080510" cy="855345"/>
          </a:xfrm>
          <a:prstGeom prst="rect">
            <a:avLst/>
          </a:prstGeom>
          <a:noFill/>
          <a:ln>
            <a:noFill/>
          </a:ln>
        </p:spPr>
      </p:pic>
    </p:spTree>
    <p:extLst>
      <p:ext uri="{BB962C8B-B14F-4D97-AF65-F5344CB8AC3E}">
        <p14:creationId xmlns:p14="http://schemas.microsoft.com/office/powerpoint/2010/main" val="3273411902"/>
      </p:ext>
    </p:extLst>
  </p:cSld>
  <p:clrMapOvr>
    <a:masterClrMapping/>
  </p:clrMapOvr>
  <p:transition spd="med">
    <p:cove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5" name="Rectangle 54">
            <a:extLst>
              <a:ext uri="{FF2B5EF4-FFF2-40B4-BE49-F238E27FC236}">
                <a16:creationId xmlns:a16="http://schemas.microsoft.com/office/drawing/2014/main" id="{72BC1E91-B473-4382-9E89-9A895881E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a:extLst>
              <a:ext uri="{FF2B5EF4-FFF2-40B4-BE49-F238E27FC236}">
                <a16:creationId xmlns:a16="http://schemas.microsoft.com/office/drawing/2014/main" id="{A9270323-9616-4384-857D-E86B78272E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58" name="Rectangle 57">
              <a:extLst>
                <a:ext uri="{FF2B5EF4-FFF2-40B4-BE49-F238E27FC236}">
                  <a16:creationId xmlns:a16="http://schemas.microsoft.com/office/drawing/2014/main" id="{8A3838D5-9565-4601-BAC3-D1B5BDB80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3349A4B8-3246-4579-922E-FE1155C7F0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Rectangle 60">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BCE727-0E30-1BB9-499F-2832C082157C}"/>
              </a:ext>
            </a:extLst>
          </p:cNvPr>
          <p:cNvSpPr>
            <a:spLocks noGrp="1"/>
          </p:cNvSpPr>
          <p:nvPr>
            <p:ph type="title"/>
          </p:nvPr>
        </p:nvSpPr>
        <p:spPr>
          <a:xfrm>
            <a:off x="5867475" y="847827"/>
            <a:ext cx="5408813" cy="1169585"/>
          </a:xfrm>
        </p:spPr>
        <p:txBody>
          <a:bodyPr anchor="b">
            <a:normAutofit/>
          </a:bodyPr>
          <a:lstStyle/>
          <a:p>
            <a:r>
              <a:rPr lang="fr" sz="3400" b="1" dirty="0">
                <a:solidFill>
                  <a:srgbClr val="002060"/>
                </a:solidFill>
                <a:latin typeface="Arial" panose="020B0604020202020204" pitchFamily="34" charset="0"/>
                <a:cs typeface="Arial" panose="020B0604020202020204" pitchFamily="34" charset="0"/>
              </a:rPr>
              <a:t>FACTEURS AFFECTANT LA PERSONNALITÉ</a:t>
            </a:r>
            <a:endParaRPr lang="en-US" sz="3400" b="1" dirty="0">
              <a:solidFill>
                <a:srgbClr val="002060"/>
              </a:solidFill>
              <a:latin typeface="Arial" panose="020B0604020202020204" pitchFamily="34" charset="0"/>
              <a:cs typeface="Arial" panose="020B0604020202020204" pitchFamily="34" charset="0"/>
            </a:endParaRPr>
          </a:p>
        </p:txBody>
      </p:sp>
      <p:sp>
        <p:nvSpPr>
          <p:cNvPr id="63" name="Rectangle 62">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57331" y="2188548"/>
            <a:ext cx="5041025"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a:extLst>
              <a:ext uri="{FF2B5EF4-FFF2-40B4-BE49-F238E27FC236}">
                <a16:creationId xmlns:a16="http://schemas.microsoft.com/office/drawing/2014/main" id="{43D375ED-F715-592C-447D-ACA666245A3C}"/>
              </a:ext>
            </a:extLst>
          </p:cNvPr>
          <p:cNvPicPr>
            <a:picLocks noChangeAspect="1"/>
          </p:cNvPicPr>
          <p:nvPr/>
        </p:nvPicPr>
        <p:blipFill rotWithShape="1">
          <a:blip r:embed="rId2"/>
          <a:srcRect l="3805" r="5386"/>
          <a:stretch/>
        </p:blipFill>
        <p:spPr>
          <a:xfrm>
            <a:off x="1072552" y="2363047"/>
            <a:ext cx="4389120" cy="3202229"/>
          </a:xfrm>
          <a:prstGeom prst="rect">
            <a:avLst/>
          </a:prstGeom>
        </p:spPr>
      </p:pic>
      <p:sp>
        <p:nvSpPr>
          <p:cNvPr id="3" name="Content Placeholder 2">
            <a:extLst>
              <a:ext uri="{FF2B5EF4-FFF2-40B4-BE49-F238E27FC236}">
                <a16:creationId xmlns:a16="http://schemas.microsoft.com/office/drawing/2014/main" id="{3C075365-F8BC-7DF8-9428-48504AF06F34}"/>
              </a:ext>
            </a:extLst>
          </p:cNvPr>
          <p:cNvSpPr>
            <a:spLocks noGrp="1"/>
          </p:cNvSpPr>
          <p:nvPr>
            <p:ph idx="1"/>
          </p:nvPr>
        </p:nvSpPr>
        <p:spPr>
          <a:xfrm>
            <a:off x="5868786" y="2508105"/>
            <a:ext cx="5408813" cy="3632493"/>
          </a:xfrm>
        </p:spPr>
        <p:txBody>
          <a:bodyPr vert="horz" lIns="91440" tIns="45720" rIns="91440" bIns="45720" rtlCol="0" anchor="ctr">
            <a:normAutofit/>
          </a:bodyPr>
          <a:lstStyle/>
          <a:p>
            <a:r>
              <a:rPr lang="fr" sz="3600" b="1" dirty="0">
                <a:latin typeface="Arial" panose="020B0604020202020204" pitchFamily="34" charset="0"/>
                <a:cs typeface="Arial" panose="020B0604020202020204" pitchFamily="34" charset="0"/>
              </a:rPr>
              <a:t>TEMPÉRAMENT</a:t>
            </a:r>
            <a:endParaRPr lang="en-US" sz="3600" b="1" dirty="0">
              <a:latin typeface="Arial" panose="020B0604020202020204" pitchFamily="34" charset="0"/>
              <a:cs typeface="Arial" panose="020B0604020202020204" pitchFamily="34" charset="0"/>
            </a:endParaRPr>
          </a:p>
          <a:p>
            <a:r>
              <a:rPr lang="fr" sz="3600" b="1" dirty="0">
                <a:latin typeface="Arial" panose="020B0604020202020204" pitchFamily="34" charset="0"/>
                <a:cs typeface="Arial" panose="020B0604020202020204" pitchFamily="34" charset="0"/>
              </a:rPr>
              <a:t>ÉDUCATION</a:t>
            </a:r>
          </a:p>
          <a:p>
            <a:r>
              <a:rPr lang="fr" sz="3600" b="1" dirty="0">
                <a:latin typeface="Arial" panose="020B0604020202020204" pitchFamily="34" charset="0"/>
                <a:cs typeface="Arial" panose="020B0604020202020204" pitchFamily="34" charset="0"/>
              </a:rPr>
              <a:t>ENVIRONNEMENT</a:t>
            </a:r>
          </a:p>
        </p:txBody>
      </p:sp>
    </p:spTree>
    <p:extLst>
      <p:ext uri="{BB962C8B-B14F-4D97-AF65-F5344CB8AC3E}">
        <p14:creationId xmlns:p14="http://schemas.microsoft.com/office/powerpoint/2010/main" val="3011318997"/>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9AFBF-EB9A-5DF2-3F7F-7630B1C1244E}"/>
              </a:ext>
            </a:extLst>
          </p:cNvPr>
          <p:cNvSpPr>
            <a:spLocks noGrp="1"/>
          </p:cNvSpPr>
          <p:nvPr>
            <p:ph type="title"/>
          </p:nvPr>
        </p:nvSpPr>
        <p:spPr>
          <a:xfrm>
            <a:off x="838200" y="365125"/>
            <a:ext cx="10515600" cy="5379978"/>
          </a:xfrm>
        </p:spPr>
        <p:txBody>
          <a:bodyPr/>
          <a:lstStyle/>
          <a:p>
            <a:pPr algn="ctr"/>
            <a:r>
              <a:rPr lang="fr" sz="6600" dirty="0">
                <a:solidFill>
                  <a:srgbClr val="002060"/>
                </a:solidFill>
                <a:latin typeface="Arial" panose="020B0604020202020204" pitchFamily="34" charset="0"/>
                <a:cs typeface="Arial" panose="020B0604020202020204" pitchFamily="34" charset="0"/>
              </a:rPr>
              <a:t>GRAND CINQ -</a:t>
            </a:r>
            <a:br>
              <a:rPr lang="pl-PL" sz="6600" dirty="0">
                <a:solidFill>
                  <a:srgbClr val="002060"/>
                </a:solidFill>
                <a:latin typeface="Arial" panose="020B0604020202020204" pitchFamily="34" charset="0"/>
                <a:cs typeface="Arial" panose="020B0604020202020204" pitchFamily="34" charset="0"/>
              </a:rPr>
            </a:br>
            <a:r>
              <a:rPr lang="fr" sz="6600" dirty="0">
                <a:latin typeface="Times New Roman"/>
                <a:cs typeface="Calibri Light"/>
              </a:rPr>
              <a:t> </a:t>
            </a:r>
            <a:br>
              <a:rPr lang="en-US" sz="6600" dirty="0">
                <a:latin typeface="Times New Roman"/>
                <a:cs typeface="Calibri Light"/>
              </a:rPr>
            </a:br>
            <a:r>
              <a:rPr lang="fr" sz="5400" dirty="0">
                <a:solidFill>
                  <a:srgbClr val="002060"/>
                </a:solidFill>
                <a:latin typeface="Arial" panose="020B0604020202020204" pitchFamily="34" charset="0"/>
                <a:cs typeface="Arial" panose="020B0604020202020204" pitchFamily="34" charset="0"/>
              </a:rPr>
              <a:t>LES 5 GRANDS TRAITS DE PERSONNALITÉ</a:t>
            </a:r>
            <a:endParaRPr lang="en-US" sz="5400" dirty="0">
              <a:solidFill>
                <a:srgbClr val="002060"/>
              </a:solidFill>
              <a:latin typeface="Arial" panose="020B0604020202020204" pitchFamily="34" charset="0"/>
              <a:cs typeface="Arial" panose="020B0604020202020204" pitchFamily="34" charset="0"/>
            </a:endParaRPr>
          </a:p>
          <a:p>
            <a:endParaRPr lang="en-US" sz="6600" dirty="0">
              <a:cs typeface="Calibri Light"/>
            </a:endParaRPr>
          </a:p>
        </p:txBody>
      </p:sp>
      <p:sp>
        <p:nvSpPr>
          <p:cNvPr id="3" name="Content Placeholder 2">
            <a:extLst>
              <a:ext uri="{FF2B5EF4-FFF2-40B4-BE49-F238E27FC236}">
                <a16:creationId xmlns:a16="http://schemas.microsoft.com/office/drawing/2014/main" id="{31FD8967-15D0-224C-F666-4E1192E1D77D}"/>
              </a:ext>
            </a:extLst>
          </p:cNvPr>
          <p:cNvSpPr>
            <a:spLocks noGrp="1"/>
          </p:cNvSpPr>
          <p:nvPr>
            <p:ph idx="1"/>
          </p:nvPr>
        </p:nvSpPr>
        <p:spPr>
          <a:xfrm>
            <a:off x="7523671" y="4269775"/>
            <a:ext cx="2780582" cy="354435"/>
          </a:xfrm>
        </p:spPr>
        <p:txBody>
          <a:bodyPr vert="horz" lIns="91440" tIns="45720" rIns="91440" bIns="45720" rtlCol="0" anchor="t">
            <a:normAutofit fontScale="85000" lnSpcReduction="20000"/>
          </a:bodyPr>
          <a:lstStyle/>
          <a:p>
            <a:endParaRPr lang="en-US" dirty="0">
              <a:cs typeface="Calibri"/>
            </a:endParaRPr>
          </a:p>
          <a:p>
            <a:endParaRPr lang="en-US" dirty="0">
              <a:cs typeface="Calibri"/>
            </a:endParaRPr>
          </a:p>
        </p:txBody>
      </p:sp>
      <p:sp>
        <p:nvSpPr>
          <p:cNvPr id="7" name="TextBox 6">
            <a:extLst>
              <a:ext uri="{FF2B5EF4-FFF2-40B4-BE49-F238E27FC236}">
                <a16:creationId xmlns:a16="http://schemas.microsoft.com/office/drawing/2014/main" id="{63C9F14E-9C7D-1DEF-81F1-48AEB6E38094}"/>
              </a:ext>
            </a:extLst>
          </p:cNvPr>
          <p:cNvSpPr txBox="1"/>
          <p:nvPr/>
        </p:nvSpPr>
        <p:spPr>
          <a:xfrm>
            <a:off x="8001000" y="855765"/>
            <a:ext cx="3602783"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400" b="1" dirty="0">
              <a:latin typeface="Times New Roman"/>
              <a:cs typeface="Calibri"/>
            </a:endParaRPr>
          </a:p>
          <a:p>
            <a:pPr algn="l"/>
            <a:endParaRPr lang="en-US" dirty="0">
              <a:cs typeface="Calibri"/>
            </a:endParaRPr>
          </a:p>
        </p:txBody>
      </p:sp>
      <p:sp>
        <p:nvSpPr>
          <p:cNvPr id="10" name="TextBox 9">
            <a:extLst>
              <a:ext uri="{FF2B5EF4-FFF2-40B4-BE49-F238E27FC236}">
                <a16:creationId xmlns:a16="http://schemas.microsoft.com/office/drawing/2014/main" id="{7E6BEEA5-AA5A-AAE8-344B-2ADC88BB6900}"/>
              </a:ext>
            </a:extLst>
          </p:cNvPr>
          <p:cNvSpPr txBox="1"/>
          <p:nvPr/>
        </p:nvSpPr>
        <p:spPr>
          <a:xfrm>
            <a:off x="4350713" y="1305526"/>
            <a:ext cx="376093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400" b="1" dirty="0">
              <a:latin typeface="Times New Roman"/>
              <a:cs typeface="Times New Roman"/>
            </a:endParaRPr>
          </a:p>
        </p:txBody>
      </p:sp>
    </p:spTree>
    <p:extLst>
      <p:ext uri="{BB962C8B-B14F-4D97-AF65-F5344CB8AC3E}">
        <p14:creationId xmlns:p14="http://schemas.microsoft.com/office/powerpoint/2010/main" val="1720374721"/>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9">
            <a:extLst>
              <a:ext uri="{FF2B5EF4-FFF2-40B4-BE49-F238E27FC236}">
                <a16:creationId xmlns:a16="http://schemas.microsoft.com/office/drawing/2014/main" id="{49AE1604-BB93-4F6D-94D6-F2A6021FC5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1">
            <a:extLst>
              <a:ext uri="{FF2B5EF4-FFF2-40B4-BE49-F238E27FC236}">
                <a16:creationId xmlns:a16="http://schemas.microsoft.com/office/drawing/2014/main" id="{A9270323-9616-4384-857D-E86B78272E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13" name="Rectangle 12">
              <a:extLst>
                <a:ext uri="{FF2B5EF4-FFF2-40B4-BE49-F238E27FC236}">
                  <a16:creationId xmlns:a16="http://schemas.microsoft.com/office/drawing/2014/main" id="{8A3838D5-9565-4601-BAC3-D1B5BDB80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3">
              <a:extLst>
                <a:ext uri="{FF2B5EF4-FFF2-40B4-BE49-F238E27FC236}">
                  <a16:creationId xmlns:a16="http://schemas.microsoft.com/office/drawing/2014/main" id="{3349A4B8-3246-4579-922E-FE1155C7F0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15">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ADDF41-55DD-2042-7D02-673D6E1D8A33}"/>
              </a:ext>
            </a:extLst>
          </p:cNvPr>
          <p:cNvSpPr>
            <a:spLocks noGrp="1"/>
          </p:cNvSpPr>
          <p:nvPr>
            <p:ph type="title"/>
          </p:nvPr>
        </p:nvSpPr>
        <p:spPr>
          <a:xfrm>
            <a:off x="6401398" y="847827"/>
            <a:ext cx="5350819" cy="1169585"/>
          </a:xfrm>
        </p:spPr>
        <p:txBody>
          <a:bodyPr anchor="b">
            <a:noAutofit/>
          </a:bodyPr>
          <a:lstStyle/>
          <a:p>
            <a:r>
              <a:rPr lang="fr" sz="4000" b="1" dirty="0">
                <a:latin typeface="Arial" panose="020B0604020202020204" pitchFamily="34" charset="0"/>
                <a:cs typeface="Arial" panose="020B0604020202020204" pitchFamily="34" charset="0"/>
              </a:rPr>
              <a:t>1. UNE AGREABILITE</a:t>
            </a:r>
            <a:endParaRPr lang="en-US" sz="4000" b="1" dirty="0">
              <a:latin typeface="Arial" panose="020B0604020202020204" pitchFamily="34" charset="0"/>
              <a:cs typeface="Arial" panose="020B0604020202020204" pitchFamily="34" charset="0"/>
            </a:endParaRPr>
          </a:p>
        </p:txBody>
      </p:sp>
      <p:pic>
        <p:nvPicPr>
          <p:cNvPr id="5" name="Picture 8">
            <a:extLst>
              <a:ext uri="{FF2B5EF4-FFF2-40B4-BE49-F238E27FC236}">
                <a16:creationId xmlns:a16="http://schemas.microsoft.com/office/drawing/2014/main" id="{513A825E-4892-B58B-5A0B-D6B62F4604D1}"/>
              </a:ext>
            </a:extLst>
          </p:cNvPr>
          <p:cNvPicPr>
            <a:picLocks noChangeAspect="1"/>
          </p:cNvPicPr>
          <p:nvPr/>
        </p:nvPicPr>
        <p:blipFill rotWithShape="1">
          <a:blip r:embed="rId2"/>
          <a:srcRect l="21163" r="25959"/>
          <a:stretch/>
        </p:blipFill>
        <p:spPr>
          <a:xfrm>
            <a:off x="914401" y="847827"/>
            <a:ext cx="4929098" cy="5289986"/>
          </a:xfrm>
          <a:prstGeom prst="rect">
            <a:avLst/>
          </a:prstGeom>
        </p:spPr>
      </p:pic>
      <p:sp>
        <p:nvSpPr>
          <p:cNvPr id="18" name="Rectangle 17">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34377" y="2188548"/>
            <a:ext cx="43891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2">
            <a:extLst>
              <a:ext uri="{FF2B5EF4-FFF2-40B4-BE49-F238E27FC236}">
                <a16:creationId xmlns:a16="http://schemas.microsoft.com/office/drawing/2014/main" id="{06A7FC61-1063-FB2A-D4EE-C372B7CBDC83}"/>
              </a:ext>
            </a:extLst>
          </p:cNvPr>
          <p:cNvSpPr>
            <a:spLocks noGrp="1"/>
          </p:cNvSpPr>
          <p:nvPr>
            <p:ph idx="1"/>
          </p:nvPr>
        </p:nvSpPr>
        <p:spPr>
          <a:xfrm>
            <a:off x="6595228" y="2508105"/>
            <a:ext cx="5096029" cy="3632493"/>
          </a:xfrm>
        </p:spPr>
        <p:txBody>
          <a:bodyPr anchor="ctr">
            <a:noAutofit/>
          </a:bodyPr>
          <a:lstStyle/>
          <a:p>
            <a:pPr marL="0" indent="0">
              <a:buNone/>
            </a:pPr>
            <a:r>
              <a:rPr lang="fr" sz="3200" dirty="0">
                <a:solidFill>
                  <a:srgbClr val="002060"/>
                </a:solidFill>
                <a:latin typeface="Arial" panose="020B0604020202020204" pitchFamily="34" charset="0"/>
                <a:cs typeface="Arial" panose="020B0604020202020204" pitchFamily="34" charset="0"/>
              </a:rPr>
              <a:t>Les personnes caractérisées par ce trait sont positives à propos du monde. En règle générale, ces personnes sont très confiantes, sincères et agissent pour le bien des autres. Ces gens n'aiment pas les conflits.</a:t>
            </a:r>
            <a:endParaRPr lang="en" sz="32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27162756"/>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Effect transition="in" filter="fade">
                                      <p:cBhvr>
                                        <p:cTn id="7"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9">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ADDF41-55DD-2042-7D02-673D6E1D8A33}"/>
              </a:ext>
            </a:extLst>
          </p:cNvPr>
          <p:cNvSpPr>
            <a:spLocks noGrp="1"/>
          </p:cNvSpPr>
          <p:nvPr>
            <p:ph type="title"/>
          </p:nvPr>
        </p:nvSpPr>
        <p:spPr>
          <a:xfrm>
            <a:off x="141857" y="986057"/>
            <a:ext cx="5907623" cy="1200361"/>
          </a:xfrm>
        </p:spPr>
        <p:txBody>
          <a:bodyPr vert="horz" lIns="91440" tIns="45720" rIns="91440" bIns="45720" rtlCol="0" anchor="b">
            <a:noAutofit/>
          </a:bodyPr>
          <a:lstStyle/>
          <a:p>
            <a:r>
              <a:rPr lang="fr" sz="4000" b="1" dirty="0">
                <a:latin typeface="Arial" panose="020B0604020202020204" pitchFamily="34" charset="0"/>
                <a:cs typeface="Arial" panose="020B0604020202020204" pitchFamily="34" charset="0"/>
              </a:rPr>
              <a:t>2. OUVERTURE À L'EXPÉRIENCE</a:t>
            </a:r>
            <a:endParaRPr lang="en-US" sz="4000" b="1" dirty="0">
              <a:latin typeface="Arial" panose="020B0604020202020204" pitchFamily="34" charset="0"/>
              <a:cs typeface="Arial" panose="020B0604020202020204" pitchFamily="34" charset="0"/>
            </a:endParaRPr>
          </a:p>
          <a:p>
            <a:endParaRPr lang="en-US" sz="4000" dirty="0">
              <a:cs typeface="Calibri Light"/>
            </a:endParaRPr>
          </a:p>
        </p:txBody>
      </p:sp>
      <p:sp>
        <p:nvSpPr>
          <p:cNvPr id="21" name="Rectangle 11">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533"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6A7FC61-1063-FB2A-D4EE-C372B7CBDC83}"/>
              </a:ext>
            </a:extLst>
          </p:cNvPr>
          <p:cNvSpPr>
            <a:spLocks noGrp="1"/>
          </p:cNvSpPr>
          <p:nvPr>
            <p:ph idx="1"/>
          </p:nvPr>
        </p:nvSpPr>
        <p:spPr>
          <a:xfrm>
            <a:off x="285632" y="1944836"/>
            <a:ext cx="5519435" cy="3440057"/>
          </a:xfrm>
        </p:spPr>
        <p:txBody>
          <a:bodyPr vert="horz" lIns="91440" tIns="45720" rIns="91440" bIns="45720" rtlCol="0" anchor="ctr">
            <a:noAutofit/>
          </a:bodyPr>
          <a:lstStyle/>
          <a:p>
            <a:pPr marL="0" indent="0">
              <a:buNone/>
            </a:pPr>
            <a:r>
              <a:rPr lang="fr" sz="2400" b="1" dirty="0">
                <a:solidFill>
                  <a:srgbClr val="002060"/>
                </a:solidFill>
                <a:latin typeface="Arial" panose="020B0604020202020204" pitchFamily="34" charset="0"/>
                <a:cs typeface="Arial" panose="020B0604020202020204" pitchFamily="34" charset="0"/>
              </a:rPr>
              <a:t>Les personnes ouvertes peuvent infecter les autres avec leur chaleur, elles n'ont aucun problème à parler de leurs sentiments, elles sont conscientes de leurs propres émotions. Ce sont pour la plupart des créatifs, avides d'expériences : celles qui concernent leur monde intérieur et extérieur, ils aiment les nouveautés, les nouvelles idées.</a:t>
            </a:r>
            <a:endParaRPr lang="en-US" sz="2400" b="1" dirty="0">
              <a:solidFill>
                <a:srgbClr val="002060"/>
              </a:solidFill>
              <a:latin typeface="Arial" panose="020B0604020202020204" pitchFamily="34" charset="0"/>
              <a:cs typeface="Arial" panose="020B0604020202020204" pitchFamily="34" charset="0"/>
            </a:endParaRPr>
          </a:p>
        </p:txBody>
      </p:sp>
      <p:sp>
        <p:nvSpPr>
          <p:cNvPr id="22" name="Rectangle 13">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5843"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5">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90492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7">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6793"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11">
            <a:extLst>
              <a:ext uri="{FF2B5EF4-FFF2-40B4-BE49-F238E27FC236}">
                <a16:creationId xmlns:a16="http://schemas.microsoft.com/office/drawing/2014/main" id="{0356D34D-BDA8-9628-2007-44C530380394}"/>
              </a:ext>
            </a:extLst>
          </p:cNvPr>
          <p:cNvPicPr>
            <a:picLocks noChangeAspect="1"/>
          </p:cNvPicPr>
          <p:nvPr/>
        </p:nvPicPr>
        <p:blipFill>
          <a:blip r:embed="rId2"/>
          <a:stretch>
            <a:fillRect/>
          </a:stretch>
        </p:blipFill>
        <p:spPr>
          <a:xfrm>
            <a:off x="5987738" y="1806115"/>
            <a:ext cx="5628018" cy="3760521"/>
          </a:xfrm>
          <a:prstGeom prst="rect">
            <a:avLst/>
          </a:prstGeom>
        </p:spPr>
      </p:pic>
    </p:spTree>
    <p:extLst>
      <p:ext uri="{BB962C8B-B14F-4D97-AF65-F5344CB8AC3E}">
        <p14:creationId xmlns:p14="http://schemas.microsoft.com/office/powerpoint/2010/main" val="4081818785"/>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0234"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2" name="Rectangle 31">
            <a:extLst>
              <a:ext uri="{FF2B5EF4-FFF2-40B4-BE49-F238E27FC236}">
                <a16:creationId xmlns:a16="http://schemas.microsoft.com/office/drawing/2014/main" id="{3756B343-807D-456E-AA26-80E96B75D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ADDF41-55DD-2042-7D02-673D6E1D8A33}"/>
              </a:ext>
            </a:extLst>
          </p:cNvPr>
          <p:cNvSpPr>
            <a:spLocks noGrp="1"/>
          </p:cNvSpPr>
          <p:nvPr>
            <p:ph type="title"/>
          </p:nvPr>
        </p:nvSpPr>
        <p:spPr>
          <a:xfrm>
            <a:off x="5760448" y="535205"/>
            <a:ext cx="6475418" cy="1200361"/>
          </a:xfrm>
        </p:spPr>
        <p:txBody>
          <a:bodyPr vert="horz" lIns="91440" tIns="45720" rIns="91440" bIns="45720" rtlCol="0" anchor="b">
            <a:noAutofit/>
          </a:bodyPr>
          <a:lstStyle/>
          <a:p>
            <a:r>
              <a:rPr lang="fr" sz="4000" b="1" dirty="0">
                <a:latin typeface="Arial" panose="020B0604020202020204" pitchFamily="34" charset="0"/>
                <a:cs typeface="Arial" panose="020B0604020202020204" pitchFamily="34" charset="0"/>
              </a:rPr>
              <a:t>3. CONSCIENCE</a:t>
            </a:r>
            <a:endParaRPr lang="en-US" sz="4000" b="1" dirty="0">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641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5">
            <a:extLst>
              <a:ext uri="{FF2B5EF4-FFF2-40B4-BE49-F238E27FC236}">
                <a16:creationId xmlns:a16="http://schemas.microsoft.com/office/drawing/2014/main" id="{B7F6BC6B-A120-A6D5-4DB0-AC6E1E65C502}"/>
              </a:ext>
            </a:extLst>
          </p:cNvPr>
          <p:cNvPicPr>
            <a:picLocks noChangeAspect="1"/>
          </p:cNvPicPr>
          <p:nvPr/>
        </p:nvPicPr>
        <p:blipFill rotWithShape="1">
          <a:blip r:embed="rId2"/>
          <a:srcRect l="15999" r="13442" b="2"/>
          <a:stretch/>
        </p:blipFill>
        <p:spPr>
          <a:xfrm>
            <a:off x="222997" y="650494"/>
            <a:ext cx="5628018" cy="5324142"/>
          </a:xfrm>
          <a:prstGeom prst="rect">
            <a:avLst/>
          </a:prstGeom>
        </p:spPr>
      </p:pic>
      <p:sp>
        <p:nvSpPr>
          <p:cNvPr id="38" name="Rectangle 37">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277786"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ontent Placeholder 28">
            <a:extLst>
              <a:ext uri="{FF2B5EF4-FFF2-40B4-BE49-F238E27FC236}">
                <a16:creationId xmlns:a16="http://schemas.microsoft.com/office/drawing/2014/main" id="{2A10C04B-339B-C877-2384-DCF50F6D5EC6}"/>
              </a:ext>
            </a:extLst>
          </p:cNvPr>
          <p:cNvSpPr>
            <a:spLocks noGrp="1"/>
          </p:cNvSpPr>
          <p:nvPr>
            <p:ph idx="1"/>
          </p:nvPr>
        </p:nvSpPr>
        <p:spPr>
          <a:xfrm>
            <a:off x="6074012" y="1735567"/>
            <a:ext cx="5447984" cy="3807478"/>
          </a:xfrm>
        </p:spPr>
        <p:txBody>
          <a:bodyPr vert="horz" lIns="91440" tIns="45720" rIns="91440" bIns="45720" rtlCol="0" anchor="ctr">
            <a:noAutofit/>
          </a:bodyPr>
          <a:lstStyle/>
          <a:p>
            <a:pPr marL="0" indent="0">
              <a:buNone/>
            </a:pPr>
            <a:r>
              <a:rPr lang="fr" b="1" dirty="0">
                <a:solidFill>
                  <a:srgbClr val="002060"/>
                </a:solidFill>
                <a:latin typeface="Arial" panose="020B0604020202020204" pitchFamily="34" charset="0"/>
                <a:cs typeface="Arial" panose="020B0604020202020204" pitchFamily="34" charset="0"/>
              </a:rPr>
              <a:t>Les gens qui sont très organisés, dévoués, disciplinés, ont des objectifs clairement définis qu'ils visent. Ils se caractérisent par l'engagement et la responsabilité.</a:t>
            </a:r>
            <a:endParaRPr lang="en-US" b="1" dirty="0">
              <a:solidFill>
                <a:srgbClr val="002060"/>
              </a:solidFill>
              <a:latin typeface="Arial" panose="020B0604020202020204" pitchFamily="34" charset="0"/>
              <a:cs typeface="Arial" panose="020B0604020202020204" pitchFamily="34" charset="0"/>
            </a:endParaRPr>
          </a:p>
        </p:txBody>
      </p:sp>
      <p:sp>
        <p:nvSpPr>
          <p:cNvPr id="40" name="Rectangle 39">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677179"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2624704"/>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fade">
                                      <p:cBhvr>
                                        <p:cTn id="7"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0FE2D22C-409B-48AF-B24F-7988A8F7F8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90464369-70FA-42AF-948F-80664CA7BF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146816"/>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ADDF41-55DD-2042-7D02-673D6E1D8A33}"/>
              </a:ext>
            </a:extLst>
          </p:cNvPr>
          <p:cNvSpPr>
            <a:spLocks noGrp="1"/>
          </p:cNvSpPr>
          <p:nvPr>
            <p:ph type="title"/>
          </p:nvPr>
        </p:nvSpPr>
        <p:spPr>
          <a:xfrm>
            <a:off x="5764783" y="349664"/>
            <a:ext cx="5845571" cy="1638377"/>
          </a:xfrm>
        </p:spPr>
        <p:txBody>
          <a:bodyPr vert="horz" lIns="91440" tIns="45720" rIns="91440" bIns="45720" rtlCol="0" anchor="b">
            <a:normAutofit/>
          </a:bodyPr>
          <a:lstStyle/>
          <a:p>
            <a:r>
              <a:rPr lang="fr" sz="4000" b="1" dirty="0">
                <a:latin typeface="Arial" panose="020B0604020202020204" pitchFamily="34" charset="0"/>
                <a:cs typeface="Arial" panose="020B0604020202020204" pitchFamily="34" charset="0"/>
              </a:rPr>
              <a:t>4. EXTRAVERTISME</a:t>
            </a:r>
          </a:p>
          <a:p>
            <a:endParaRPr lang="en-US" sz="4000" kern="1200" dirty="0">
              <a:latin typeface="Times New Roman"/>
              <a:cs typeface="Times New Roman"/>
            </a:endParaRPr>
          </a:p>
        </p:txBody>
      </p:sp>
      <p:sp>
        <p:nvSpPr>
          <p:cNvPr id="30" name="Rectangle 29">
            <a:extLst>
              <a:ext uri="{FF2B5EF4-FFF2-40B4-BE49-F238E27FC236}">
                <a16:creationId xmlns:a16="http://schemas.microsoft.com/office/drawing/2014/main" id="{A648176E-454C-437C-B0FC-9B82FCF32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6441" y="6131892"/>
            <a:ext cx="524256"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998176" y="277912"/>
            <a:ext cx="524256" cy="118633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CC552A98-EF7D-4D42-AB69-066B786AB5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5" y="399675"/>
            <a:ext cx="4647368" cy="580993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BBB1A717-9A8D-D980-A097-37B3731EA22A}"/>
              </a:ext>
            </a:extLst>
          </p:cNvPr>
          <p:cNvPicPr>
            <a:picLocks noChangeAspect="1"/>
          </p:cNvPicPr>
          <p:nvPr/>
        </p:nvPicPr>
        <p:blipFill rotWithShape="1">
          <a:blip r:embed="rId2"/>
          <a:srcRect l="10057" r="10822" b="-3"/>
          <a:stretch/>
        </p:blipFill>
        <p:spPr>
          <a:xfrm>
            <a:off x="535110" y="627954"/>
            <a:ext cx="4235516" cy="5353373"/>
          </a:xfrm>
          <a:prstGeom prst="rect">
            <a:avLst/>
          </a:prstGeom>
        </p:spPr>
      </p:pic>
      <p:sp>
        <p:nvSpPr>
          <p:cNvPr id="23" name="Content Placeholder 22">
            <a:extLst>
              <a:ext uri="{FF2B5EF4-FFF2-40B4-BE49-F238E27FC236}">
                <a16:creationId xmlns:a16="http://schemas.microsoft.com/office/drawing/2014/main" id="{53389607-C3DC-8AA4-0F26-EB25D3CBD9AF}"/>
              </a:ext>
            </a:extLst>
          </p:cNvPr>
          <p:cNvSpPr>
            <a:spLocks noGrp="1"/>
          </p:cNvSpPr>
          <p:nvPr>
            <p:ph idx="1"/>
          </p:nvPr>
        </p:nvSpPr>
        <p:spPr>
          <a:xfrm>
            <a:off x="5665621" y="2376226"/>
            <a:ext cx="5837750" cy="3023702"/>
          </a:xfrm>
        </p:spPr>
        <p:txBody>
          <a:bodyPr anchor="ctr">
            <a:noAutofit/>
          </a:bodyPr>
          <a:lstStyle/>
          <a:p>
            <a:pPr marL="0" indent="0">
              <a:buNone/>
            </a:pPr>
            <a:r>
              <a:rPr lang="fr" b="1" dirty="0">
                <a:solidFill>
                  <a:srgbClr val="002060"/>
                </a:solidFill>
                <a:latin typeface="Arial" panose="020B0604020202020204" pitchFamily="34" charset="0"/>
                <a:cs typeface="Arial" panose="020B0604020202020204" pitchFamily="34" charset="0"/>
              </a:rPr>
              <a:t>Des gens vivants, sociables, souvent bavards. Ils aiment être parmi les gens et sont souvent perçus comme dominants, au centre. Les extravertis sont pleins d'énergie, orientés vers l'action, ils se sentent mal dans la solitude, ils peuvent séduire les gens.</a:t>
            </a:r>
            <a:endParaRPr lang="pl-PL"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621260"/>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Effect transition="in" filter="fade">
                                      <p:cBhvr>
                                        <p:cTn id="7"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E1FE7D-92AE-4ACE-6718-7AE25DB2BC7F}"/>
              </a:ext>
            </a:extLst>
          </p:cNvPr>
          <p:cNvSpPr>
            <a:spLocks noGrp="1"/>
          </p:cNvSpPr>
          <p:nvPr>
            <p:ph type="title"/>
          </p:nvPr>
        </p:nvSpPr>
        <p:spPr>
          <a:xfrm>
            <a:off x="645064" y="525982"/>
            <a:ext cx="4282983" cy="1200361"/>
          </a:xfrm>
        </p:spPr>
        <p:txBody>
          <a:bodyPr vert="horz" lIns="91440" tIns="45720" rIns="91440" bIns="45720" rtlCol="0" anchor="b">
            <a:normAutofit/>
          </a:bodyPr>
          <a:lstStyle/>
          <a:p>
            <a:r>
              <a:rPr lang="fr" sz="4000" dirty="0">
                <a:latin typeface="Arial" panose="020B0604020202020204" pitchFamily="34" charset="0"/>
                <a:cs typeface="Arial" panose="020B0604020202020204" pitchFamily="34" charset="0"/>
              </a:rPr>
              <a:t>5. NEUROTISME</a:t>
            </a:r>
          </a:p>
        </p:txBody>
      </p:sp>
      <p:sp>
        <p:nvSpPr>
          <p:cNvPr id="25" name="Rectangle 24">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533"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19">
            <a:extLst>
              <a:ext uri="{FF2B5EF4-FFF2-40B4-BE49-F238E27FC236}">
                <a16:creationId xmlns:a16="http://schemas.microsoft.com/office/drawing/2014/main" id="{FCC53A5C-3B8E-CB0B-ABD2-7B556F6BB504}"/>
              </a:ext>
            </a:extLst>
          </p:cNvPr>
          <p:cNvSpPr>
            <a:spLocks noGrp="1"/>
          </p:cNvSpPr>
          <p:nvPr>
            <p:ph idx="1"/>
          </p:nvPr>
        </p:nvSpPr>
        <p:spPr>
          <a:xfrm>
            <a:off x="616312" y="2031101"/>
            <a:ext cx="4599285" cy="3511943"/>
          </a:xfrm>
        </p:spPr>
        <p:txBody>
          <a:bodyPr vert="horz" lIns="91440" tIns="45720" rIns="91440" bIns="45720" rtlCol="0" anchor="ctr">
            <a:noAutofit/>
          </a:bodyPr>
          <a:lstStyle/>
          <a:p>
            <a:pPr marL="0" indent="0">
              <a:buNone/>
            </a:pPr>
            <a:r>
              <a:rPr lang="fr" sz="2400" b="1" dirty="0">
                <a:solidFill>
                  <a:srgbClr val="002060"/>
                </a:solidFill>
                <a:latin typeface="Arial" panose="020B0604020202020204" pitchFamily="34" charset="0"/>
                <a:cs typeface="Arial" panose="020B0604020202020204" pitchFamily="34" charset="0"/>
              </a:rPr>
              <a:t>Les personnes névrosées sont plus susceptibles de ressentir des émotions telles que l'anxiété, la colère, la peur, la colère, la tristesse, la culpabilité. Ils sont sensibles et vivent plus intensément le stress quotidien et ne le supportent pas toujours bien. Ce sont des </a:t>
            </a:r>
            <a:r>
              <a:rPr lang="fr" sz="2400" b="1" dirty="0" err="1">
                <a:solidFill>
                  <a:srgbClr val="002060"/>
                </a:solidFill>
                <a:latin typeface="Arial" panose="020B0604020202020204" pitchFamily="34" charset="0"/>
                <a:cs typeface="Arial" panose="020B0604020202020204" pitchFamily="34" charset="0"/>
              </a:rPr>
              <a:t>gens assez timides </a:t>
            </a:r>
            <a:r>
              <a:rPr lang="fr" sz="2400" b="1" dirty="0">
                <a:solidFill>
                  <a:srgbClr val="002060"/>
                </a:solidFill>
                <a:latin typeface="Arial" panose="020B0604020202020204" pitchFamily="34" charset="0"/>
                <a:cs typeface="Arial" panose="020B0604020202020204" pitchFamily="34" charset="0"/>
              </a:rPr>
              <a:t>.</a:t>
            </a:r>
            <a:endParaRPr lang="en-US" sz="2400" dirty="0">
              <a:latin typeface="Times New Roman" panose="02020603050405020304" pitchFamily="18" charset="0"/>
              <a:cs typeface="Times New Roman" panose="02020603050405020304" pitchFamily="18" charset="0"/>
            </a:endParaRPr>
          </a:p>
        </p:txBody>
      </p:sp>
      <p:sp>
        <p:nvSpPr>
          <p:cNvPr id="27" name="Rectangle 26">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5843"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90492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6793"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12">
            <a:extLst>
              <a:ext uri="{FF2B5EF4-FFF2-40B4-BE49-F238E27FC236}">
                <a16:creationId xmlns:a16="http://schemas.microsoft.com/office/drawing/2014/main" id="{8F87A365-3DFD-6E59-EEA1-35079AC507B6}"/>
              </a:ext>
            </a:extLst>
          </p:cNvPr>
          <p:cNvPicPr>
            <a:picLocks noChangeAspect="1"/>
          </p:cNvPicPr>
          <p:nvPr/>
        </p:nvPicPr>
        <p:blipFill>
          <a:blip r:embed="rId2"/>
          <a:stretch>
            <a:fillRect/>
          </a:stretch>
        </p:blipFill>
        <p:spPr>
          <a:xfrm>
            <a:off x="5987738" y="1912595"/>
            <a:ext cx="5628018" cy="2799939"/>
          </a:xfrm>
          <a:prstGeom prst="rect">
            <a:avLst/>
          </a:prstGeom>
        </p:spPr>
      </p:pic>
    </p:spTree>
    <p:extLst>
      <p:ext uri="{BB962C8B-B14F-4D97-AF65-F5344CB8AC3E}">
        <p14:creationId xmlns:p14="http://schemas.microsoft.com/office/powerpoint/2010/main" val="1802100242"/>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fade">
                                      <p:cBhvr>
                                        <p:cTn id="7"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zycinanie">
  <a:themeElements>
    <a:clrScheme name="Przycinanie">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Przycinanie">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rzycinani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9db9a72-f5b5-46b3-9d03-5ead294b5174">
      <Terms xmlns="http://schemas.microsoft.com/office/infopath/2007/PartnerControls"/>
    </lcf76f155ced4ddcb4097134ff3c332f>
    <TaxCatchAll xmlns="e121dbf0-d4b1-48b5-bc96-32c700c4e89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3D719707AEBB429ED0B64A3E8CDB79" ma:contentTypeVersion="15" ma:contentTypeDescription="Create a new document." ma:contentTypeScope="" ma:versionID="38a2fa6898174f65b50754895072f0e3">
  <xsd:schema xmlns:xsd="http://www.w3.org/2001/XMLSchema" xmlns:xs="http://www.w3.org/2001/XMLSchema" xmlns:p="http://schemas.microsoft.com/office/2006/metadata/properties" xmlns:ns2="e9db9a72-f5b5-46b3-9d03-5ead294b5174" xmlns:ns3="e121dbf0-d4b1-48b5-bc96-32c700c4e892" targetNamespace="http://schemas.microsoft.com/office/2006/metadata/properties" ma:root="true" ma:fieldsID="f0f55ca433f400ba94cf668559cb8028" ns2:_="" ns3:_="">
    <xsd:import namespace="e9db9a72-f5b5-46b3-9d03-5ead294b5174"/>
    <xsd:import namespace="e121dbf0-d4b1-48b5-bc96-32c700c4e89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Location"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db9a72-f5b5-46b3-9d03-5ead294b51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599d2947-5c47-4062-8a0c-865e5a40d8c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121dbf0-d4b1-48b5-bc96-32c700c4e89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4000879-71fb-47cb-b3ca-f918f6d972c2}" ma:internalName="TaxCatchAll" ma:showField="CatchAllData" ma:web="e121dbf0-d4b1-48b5-bc96-32c700c4e892">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1420FF-E671-4560-ADD9-325E8AF20563}">
  <ds:schemaRefs>
    <ds:schemaRef ds:uri="http://schemas.microsoft.com/sharepoint/v3/contenttype/forms"/>
  </ds:schemaRefs>
</ds:datastoreItem>
</file>

<file path=customXml/itemProps2.xml><?xml version="1.0" encoding="utf-8"?>
<ds:datastoreItem xmlns:ds="http://schemas.openxmlformats.org/officeDocument/2006/customXml" ds:itemID="{0D1DABCE-F8A0-4E33-8EFC-4EE957C41B70}">
  <ds:schemaRefs>
    <ds:schemaRef ds:uri="http://schemas.microsoft.com/office/2006/metadata/properties"/>
    <ds:schemaRef ds:uri="http://schemas.microsoft.com/office/infopath/2007/PartnerControls"/>
    <ds:schemaRef ds:uri="e9db9a72-f5b5-46b3-9d03-5ead294b5174"/>
    <ds:schemaRef ds:uri="e121dbf0-d4b1-48b5-bc96-32c700c4e892"/>
  </ds:schemaRefs>
</ds:datastoreItem>
</file>

<file path=customXml/itemProps3.xml><?xml version="1.0" encoding="utf-8"?>
<ds:datastoreItem xmlns:ds="http://schemas.openxmlformats.org/officeDocument/2006/customXml" ds:itemID="{1D389360-C034-4EC9-AD28-4E0EC34477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db9a72-f5b5-46b3-9d03-5ead294b5174"/>
    <ds:schemaRef ds:uri="e121dbf0-d4b1-48b5-bc96-32c700c4e8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125</TotalTime>
  <Words>798</Words>
  <Application>Microsoft Office PowerPoint</Application>
  <PresentationFormat>Grand écran</PresentationFormat>
  <Paragraphs>76</Paragraphs>
  <Slides>21</Slides>
  <Notes>0</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21</vt:i4>
      </vt:variant>
    </vt:vector>
  </HeadingPairs>
  <TitlesOfParts>
    <vt:vector size="28" baseType="lpstr">
      <vt:lpstr>Arial</vt:lpstr>
      <vt:lpstr>Calibri</vt:lpstr>
      <vt:lpstr>Calibri Light</vt:lpstr>
      <vt:lpstr>Franklin Gothic Book</vt:lpstr>
      <vt:lpstr>Times New Roman</vt:lpstr>
      <vt:lpstr>Motyw pakietu Office</vt:lpstr>
      <vt:lpstr>Przycinanie</vt:lpstr>
      <vt:lpstr>Présentation PowerPoint</vt:lpstr>
      <vt:lpstr>PERSONNALITÉ HUMAINE</vt:lpstr>
      <vt:lpstr>FACTEURS AFFECTANT LA PERSONNALITÉ</vt:lpstr>
      <vt:lpstr>GRAND CINQ -   LES 5 GRANDS TRAITS DE PERSONNALITÉ </vt:lpstr>
      <vt:lpstr>1. UNE AGREABILITE</vt:lpstr>
      <vt:lpstr>2. OUVERTURE À L'EXPÉRIENCE </vt:lpstr>
      <vt:lpstr>3. CONSCIENCE</vt:lpstr>
      <vt:lpstr>4. EXTRAVERTISME </vt:lpstr>
      <vt:lpstr>5. NEUROTISME</vt:lpstr>
      <vt:lpstr>PROFIL DE PERSONNALITÉ</vt:lpstr>
      <vt:lpstr>AVANTAGES</vt:lpstr>
      <vt:lpstr>VALEURS ET OBJECTIFS DE VIE INDIVIDUELS</vt:lpstr>
      <vt:lpstr> ANALYSE SWOT</vt:lpstr>
      <vt:lpstr>QU'EST-CE QUE  Un SWOT ANALYSE? </vt:lpstr>
      <vt:lpstr>ANALYSE SWOT PERSONNELLE</vt:lpstr>
      <vt:lpstr>Présentation PowerPoint</vt:lpstr>
      <vt:lpstr>    ROUE DE LA VIE </vt:lpstr>
      <vt:lpstr>                   </vt:lpstr>
      <vt:lpstr>                   </vt:lpstr>
      <vt:lpstr>                 AVANTAGES :</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Janusz Zuń</dc:creator>
  <cp:lastModifiedBy>Françoise salesse</cp:lastModifiedBy>
  <cp:revision>958</cp:revision>
  <dcterms:created xsi:type="dcterms:W3CDTF">2022-11-14T16:37:07Z</dcterms:created>
  <dcterms:modified xsi:type="dcterms:W3CDTF">2023-05-10T16:30:33Z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0x010100AF3D719707AEBB429ED0B64A3E8CDB79</vt:lpwstr>
  </property>
</Properties>
</file>