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4" r:id="rId4"/>
  </p:sldMasterIdLst>
  <p:notesMasterIdLst>
    <p:notesMasterId r:id="rId19"/>
  </p:notesMasterIdLst>
  <p:sldIdLst>
    <p:sldId id="256" r:id="rId5"/>
    <p:sldId id="410" r:id="rId6"/>
    <p:sldId id="411" r:id="rId7"/>
    <p:sldId id="412" r:id="rId8"/>
    <p:sldId id="413" r:id="rId9"/>
    <p:sldId id="414" r:id="rId10"/>
    <p:sldId id="415" r:id="rId11"/>
    <p:sldId id="416" r:id="rId12"/>
    <p:sldId id="420" r:id="rId13"/>
    <p:sldId id="424" r:id="rId14"/>
    <p:sldId id="417" r:id="rId15"/>
    <p:sldId id="421" r:id="rId16"/>
    <p:sldId id="423" r:id="rId17"/>
    <p:sldId id="279" r:id="rId18"/>
  </p:sldIdLst>
  <p:sldSz cx="12192000" cy="6858000"/>
  <p:notesSz cx="6858000" cy="9144000"/>
  <p:defaultTextStyle>
    <a:defPPr>
      <a:defRPr lang="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07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97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9B3456-C61D-49FF-A4C1-4DA246F56105}" type="datetimeFigureOut">
              <a:rPr lang="pl-PL" smtClean="0"/>
              <a:t>09.05.2023</a:t>
            </a:fld>
            <a:endParaRPr lang="pl-PL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 dirty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B6D442-872C-440A-AB25-4C7EC2600B2D}" type="slidenum">
              <a:rPr lang="pl-PL" smtClean="0"/>
              <a:t>‹N°›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75418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72616ED-44AA-4090-93E7-C44BD0300CD7}" type="datetimeFigureOut">
              <a:rPr lang="pl-PL" smtClean="0"/>
              <a:t>09.05.2023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02201E7-4A14-42B5-BE89-6EF24852E0AA}" type="slidenum">
              <a:rPr lang="pl-PL" smtClean="0"/>
              <a:t>‹N°›</a:t>
            </a:fld>
            <a:endParaRPr lang="pl-PL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0920780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616ED-44AA-4090-93E7-C44BD0300CD7}" type="datetimeFigureOut">
              <a:rPr lang="pl-PL" smtClean="0"/>
              <a:t>09.05.2023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01E7-4A14-42B5-BE89-6EF24852E0AA}" type="slidenum">
              <a:rPr lang="pl-PL" smtClean="0"/>
              <a:t>‹N°›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39096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616ED-44AA-4090-93E7-C44BD0300CD7}" type="datetimeFigureOut">
              <a:rPr lang="pl-PL" smtClean="0"/>
              <a:t>09.05.2023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01E7-4A14-42B5-BE89-6EF24852E0AA}" type="slidenum">
              <a:rPr lang="pl-PL" smtClean="0"/>
              <a:t>‹N°›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79820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  <a:p>
            <a:pPr lvl="0"/>
            <a:r>
              <a:rPr lang="pl-PL" dirty="0"/>
              <a:t>Kliknij, aby edytować style wzorca tekstu</a:t>
            </a:r>
          </a:p>
          <a:p>
            <a:pPr lvl="4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616ED-44AA-4090-93E7-C44BD0300CD7}" type="datetimeFigureOut">
              <a:rPr lang="pl-PL" smtClean="0"/>
              <a:t>09.05.2023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01E7-4A14-42B5-BE89-6EF24852E0AA}" type="slidenum">
              <a:rPr lang="pl-PL" smtClean="0"/>
              <a:t>‹N°›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46744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2616ED-44AA-4090-93E7-C44BD0300CD7}" type="datetimeFigureOut">
              <a:rPr lang="pl-PL" smtClean="0"/>
              <a:t>09.05.2023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02201E7-4A14-42B5-BE89-6EF24852E0AA}" type="slidenum">
              <a:rPr lang="pl-PL" smtClean="0"/>
              <a:t>‹N°›</a:t>
            </a:fld>
            <a:endParaRPr lang="pl-PL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708357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616ED-44AA-4090-93E7-C44BD0300CD7}" type="datetimeFigureOut">
              <a:rPr lang="pl-PL" smtClean="0"/>
              <a:t>09.05.2023</a:t>
            </a:fld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01E7-4A14-42B5-BE89-6EF24852E0AA}" type="slidenum">
              <a:rPr lang="pl-PL" smtClean="0"/>
              <a:t>‹N°›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57588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616ED-44AA-4090-93E7-C44BD0300CD7}" type="datetimeFigureOut">
              <a:rPr lang="pl-PL" smtClean="0"/>
              <a:t>09.05.2023</a:t>
            </a:fld>
            <a:endParaRPr lang="pl-P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01E7-4A14-42B5-BE89-6EF24852E0AA}" type="slidenum">
              <a:rPr lang="pl-PL" smtClean="0"/>
              <a:t>‹N°›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17160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616ED-44AA-4090-93E7-C44BD0300CD7}" type="datetimeFigureOut">
              <a:rPr lang="pl-PL" smtClean="0"/>
              <a:t>09.05.2023</a:t>
            </a:fld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01E7-4A14-42B5-BE89-6EF24852E0AA}" type="slidenum">
              <a:rPr lang="pl-PL" smtClean="0"/>
              <a:t>‹N°›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82156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616ED-44AA-4090-93E7-C44BD0300CD7}" type="datetimeFigureOut">
              <a:rPr lang="pl-PL" smtClean="0"/>
              <a:t>09.05.2023</a:t>
            </a:fld>
            <a:endParaRPr lang="pl-P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01E7-4A14-42B5-BE89-6EF24852E0AA}" type="slidenum">
              <a:rPr lang="pl-PL" smtClean="0"/>
              <a:t>‹N°›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18509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2616ED-44AA-4090-93E7-C44BD0300CD7}" type="datetimeFigureOut">
              <a:rPr lang="pl-PL" smtClean="0"/>
              <a:t>09.05.2023</a:t>
            </a:fld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02201E7-4A14-42B5-BE89-6EF24852E0AA}" type="slidenum">
              <a:rPr lang="pl-PL" smtClean="0"/>
              <a:t>‹N°›</a:t>
            </a:fld>
            <a:endParaRPr lang="pl-PL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81487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2616ED-44AA-4090-93E7-C44BD0300CD7}" type="datetimeFigureOut">
              <a:rPr lang="pl-PL" smtClean="0"/>
              <a:t>09.05.2023</a:t>
            </a:fld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02201E7-4A14-42B5-BE89-6EF24852E0AA}" type="slidenum">
              <a:rPr lang="pl-PL" smtClean="0"/>
              <a:t>‹N°›</a:t>
            </a:fld>
            <a:endParaRPr lang="pl-PL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9061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"/>
              <a:t>Click to edit the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C72616ED-44AA-4090-93E7-C44BD0300CD7}" type="datetimeFigureOut">
              <a:rPr lang="pl-PL" smtClean="0"/>
              <a:t>09.05.2023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702201E7-4A14-42B5-BE89-6EF24852E0AA}" type="slidenum">
              <a:rPr lang="pl-PL" smtClean="0"/>
              <a:t>‹N°›</a:t>
            </a:fld>
            <a:endParaRPr lang="pl-PL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2539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770185" y="2543908"/>
            <a:ext cx="8217877" cy="2883877"/>
          </a:xfrm>
        </p:spPr>
        <p:txBody>
          <a:bodyPr>
            <a:normAutofit/>
          </a:bodyPr>
          <a:lstStyle/>
          <a:p>
            <a:r>
              <a:rPr lang="fr" b="1">
                <a:latin typeface="Times New Roman" panose="02020603050405020304" pitchFamily="18" charset="0"/>
                <a:cs typeface="Times New Roman" panose="02020603050405020304" pitchFamily="18" charset="0"/>
              </a:rPr>
              <a:t>Compétences clés </a:t>
            </a:r>
            <a:r>
              <a:rPr lang="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pour les personnes de 50 ans et plus</a:t>
            </a:r>
          </a:p>
          <a:p>
            <a:endParaRPr lang="pl-P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Cours : Entrepreneuriat, Module 2 "L'écologie dans ma vie"</a:t>
            </a:r>
          </a:p>
        </p:txBody>
      </p:sp>
      <p:pic>
        <p:nvPicPr>
          <p:cNvPr id="4" name="Obraz 3" descr="C:\Users\FFI\Desktop\nowe projekty 2021\DEINDE\Erasmus+ 2021\co-funded_en\Horizontal\JPEG\EN Co-funded by the EU_POS.jp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399686" y="1330936"/>
            <a:ext cx="4375150" cy="915035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5" name="Image 1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9615122" y="4208585"/>
            <a:ext cx="1238250" cy="121920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836898358"/>
      </p:ext>
    </p:extLst>
  </p:cSld>
  <p:clrMapOvr>
    <a:masterClrMapping/>
  </p:clrMapOvr>
  <p:transition spd="med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352144" y="992221"/>
            <a:ext cx="10340502" cy="4941651"/>
          </a:xfrm>
        </p:spPr>
        <p:txBody>
          <a:bodyPr>
            <a:normAutofit/>
          </a:bodyPr>
          <a:lstStyle/>
          <a:p>
            <a:r>
              <a:rPr lang="fr" sz="3200" dirty="0"/>
              <a:t>En raison de leur teneur en composés organiques nocifs : nicotine, dérivés de pesticides ou métaux, les mégots de cigarettes constituent une menace pour les écosystèmes marins.</a:t>
            </a:r>
            <a:endParaRPr lang="pl-PL" sz="3200" dirty="0"/>
          </a:p>
          <a:p>
            <a:r>
              <a:rPr lang="fr" sz="3200" dirty="0"/>
              <a:t>Les filtres utilisés dans les cigarettes sont principalement composés de fibres d'acétate de cellulose, un type de bioplastique qui peut mettre plusieurs décennies à se décomposer .</a:t>
            </a:r>
          </a:p>
          <a:p>
            <a:r>
              <a:rPr lang="fr" sz="3200" dirty="0"/>
              <a:t>Les cigarettes électroniques sont également nocives - les piles contiennent des substances dangereuses telles que le mercure et le plomb.</a:t>
            </a:r>
            <a:endParaRPr lang="pl-PL" sz="32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56651589"/>
      </p:ext>
    </p:extLst>
  </p:cSld>
  <p:clrMapOvr>
    <a:masterClrMapping/>
  </p:clrMapOvr>
  <p:transition spd="med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40860" y="316148"/>
            <a:ext cx="9601200" cy="1485900"/>
          </a:xfrm>
        </p:spPr>
        <p:txBody>
          <a:bodyPr/>
          <a:lstStyle/>
          <a:p>
            <a:r>
              <a:rPr lang="fr" dirty="0"/>
              <a:t>Boire de l'eau du robinet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386386" y="1059098"/>
            <a:ext cx="10656458" cy="5798902"/>
          </a:xfrm>
        </p:spPr>
        <p:txBody>
          <a:bodyPr>
            <a:noAutofit/>
          </a:bodyPr>
          <a:lstStyle/>
          <a:p>
            <a:r>
              <a:rPr lang="fr" sz="2600" dirty="0"/>
              <a:t>Environ 1,2 million de bouteilles en plastique sont utilisées chaque minute sur Terre .</a:t>
            </a:r>
            <a:endParaRPr lang="en-US" sz="2600" dirty="0"/>
          </a:p>
          <a:p>
            <a:r>
              <a:rPr lang="fr" sz="2600" dirty="0"/>
              <a:t>Environ 91 % du plastique n'est pas recyclé.</a:t>
            </a:r>
          </a:p>
          <a:p>
            <a:r>
              <a:rPr lang="fr" sz="2600" dirty="0"/>
              <a:t>La composition de l'eau du robinet n'est pas différente de celle de l'eau en bouteille, et est parfois plus </a:t>
            </a:r>
            <a:r>
              <a:rPr lang="fr" sz="2600" dirty="0" err="1"/>
              <a:t>favorable </a:t>
            </a:r>
            <a:r>
              <a:rPr lang="fr" sz="2600" dirty="0"/>
              <a:t>en termes de concentration en minéraux. Ceux-ci incluent le calcium, le magnésium, le phosphore, le sodium, </a:t>
            </a:r>
            <a:r>
              <a:rPr lang="fr" sz="2600" dirty="0" err="1"/>
              <a:t>le soufre </a:t>
            </a:r>
            <a:r>
              <a:rPr lang="fr" sz="2600" dirty="0"/>
              <a:t>, le cuivre et le potassium dont les humains ont besoin. La présence de calcium magnésium est indiquée par </a:t>
            </a:r>
            <a:r>
              <a:rPr lang="fr" sz="2600" dirty="0" err="1"/>
              <a:t>le calcaire </a:t>
            </a:r>
            <a:r>
              <a:rPr lang="fr" sz="2600" dirty="0"/>
              <a:t>déposé dans la bouilloire, qui est souvent considéré à tort comme un signe de mauvaise qualité de l'eau.</a:t>
            </a:r>
          </a:p>
          <a:p>
            <a:r>
              <a:rPr lang="fr" sz="2600" dirty="0"/>
              <a:t>Il est possible d'acheter une bouteille réutilisable, comme une bouteille en verre, à remplir avec de l'eau du robinet.</a:t>
            </a:r>
          </a:p>
          <a:p>
            <a:r>
              <a:rPr lang="fr" sz="2600" dirty="0"/>
              <a:t>Cette eau est moins chère (jusqu'à 600 fois moins chère).</a:t>
            </a:r>
            <a:endParaRPr lang="pl-PL" sz="2600" dirty="0"/>
          </a:p>
        </p:txBody>
      </p:sp>
    </p:spTree>
    <p:extLst>
      <p:ext uri="{BB962C8B-B14F-4D97-AF65-F5344CB8AC3E}">
        <p14:creationId xmlns:p14="http://schemas.microsoft.com/office/powerpoint/2010/main" val="194072884"/>
      </p:ext>
    </p:extLst>
  </p:cSld>
  <p:clrMapOvr>
    <a:masterClrMapping/>
  </p:clrMapOvr>
  <p:transition spd="med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" b="1" dirty="0"/>
              <a:t>Débrancher les appareils inutilisés de l'alimentation électrique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" sz="4000" dirty="0"/>
              <a:t>La charge fantôme est responsable du gaspillage de 30 % de l'énergie domestique.</a:t>
            </a:r>
          </a:p>
          <a:p>
            <a:pPr marL="0" indent="0">
              <a:buNone/>
            </a:pPr>
            <a:r>
              <a:rPr lang="fr" sz="4000" dirty="0"/>
              <a:t>La charge fantôme est un phénomène dans lequel les appareils consomment de l'électricité même lorsqu'ils sont éteints.</a:t>
            </a: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511711887"/>
      </p:ext>
    </p:extLst>
  </p:cSld>
  <p:clrMapOvr>
    <a:masterClrMapping/>
  </p:clrMapOvr>
  <p:transition spd="med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" dirty="0"/>
              <a:t>Achats conscients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371600" y="1565753"/>
            <a:ext cx="9601200" cy="4835047"/>
          </a:xfrm>
        </p:spPr>
        <p:txBody>
          <a:bodyPr>
            <a:normAutofit lnSpcReduction="10000"/>
          </a:bodyPr>
          <a:lstStyle/>
          <a:p>
            <a:r>
              <a:rPr lang="fr" sz="3600" dirty="0"/>
              <a:t>En Pologne, les deux tiers (près de 70 % ) des achats manqués sont des achats d'épicerie.</a:t>
            </a:r>
          </a:p>
          <a:p>
            <a:r>
              <a:rPr lang="fr" sz="3600" dirty="0"/>
              <a:t>Le deuxième plus courant est celui des stimulants (31 %).</a:t>
            </a:r>
          </a:p>
          <a:p>
            <a:r>
              <a:rPr lang="fr" sz="3600" dirty="0"/>
              <a:t>28% des Polonais admettent acheter des vêtements inutiles.</a:t>
            </a:r>
          </a:p>
          <a:p>
            <a:r>
              <a:rPr lang="fr" sz="3600" dirty="0"/>
              <a:t>Les restaurants ( 22 % ) et les loisirs ( 19 </a:t>
            </a:r>
            <a:r>
              <a:rPr lang="fr" sz="3600"/>
              <a:t>% ) </a:t>
            </a:r>
            <a:r>
              <a:rPr lang="fr" sz="3600" dirty="0"/>
              <a:t>sont les dépenses suivantes que les Polonais décrivent comme irréfléchies/hâtives.</a:t>
            </a:r>
            <a:endParaRPr lang="pl-PL" sz="3600" dirty="0"/>
          </a:p>
        </p:txBody>
      </p:sp>
    </p:spTree>
    <p:extLst>
      <p:ext uri="{BB962C8B-B14F-4D97-AF65-F5344CB8AC3E}">
        <p14:creationId xmlns:p14="http://schemas.microsoft.com/office/powerpoint/2010/main" val="1124431660"/>
      </p:ext>
    </p:extLst>
  </p:cSld>
  <p:clrMapOvr>
    <a:masterClrMapping/>
  </p:clrMapOvr>
  <p:transition spd="med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88831" y="1031631"/>
            <a:ext cx="9601200" cy="961293"/>
          </a:xfrm>
        </p:spPr>
        <p:txBody>
          <a:bodyPr>
            <a:normAutofit fontScale="90000"/>
          </a:bodyPr>
          <a:lstStyle/>
          <a:p>
            <a:r>
              <a:rPr lang="fr" dirty="0">
                <a:solidFill>
                  <a:srgbClr val="365F9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Avis de non-responsabilité :</a:t>
            </a:r>
            <a:br>
              <a:rPr lang="pl-PL" dirty="0">
                <a:solidFill>
                  <a:srgbClr val="365F9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88831" y="2171700"/>
            <a:ext cx="9601200" cy="4191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4000">
                <a:solidFill>
                  <a:srgbClr val="365F9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fr" sz="4000" dirty="0">
                <a:solidFill>
                  <a:srgbClr val="365F9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reçu un cofinancement de l'Union européenne.</a:t>
            </a:r>
            <a:endParaRPr lang="pl-PL" sz="4000" dirty="0">
              <a:solidFill>
                <a:srgbClr val="365F9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" sz="4000" dirty="0">
                <a:solidFill>
                  <a:srgbClr val="365F9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contenu exprime uniquement les opinions de son ou ses auteurs. La Commission européenne n'est pas responsable de l'utilisation qui pourrait être faite des informations qu'elle contient</a:t>
            </a:r>
            <a:endParaRPr lang="pl-PL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Obraz 4" descr="C:\Users\FFI\Desktop\nowe projekty 2021\DEINDE\Erasmus+ 2021\co-funded_en\Horizontal\JPEG\EN Co-funded by the EU_POS.jp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7073655" y="533449"/>
            <a:ext cx="4375150" cy="91503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116158320"/>
      </p:ext>
    </p:extLst>
  </p:cSld>
  <p:clrMapOvr>
    <a:masterClrMapping/>
  </p:clrMapOvr>
  <p:transition spd="med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371600" y="1828800"/>
            <a:ext cx="9601200" cy="4038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" sz="6000" dirty="0"/>
              <a:t>Budget des ménages - perspective écologique</a:t>
            </a:r>
            <a:endParaRPr lang="pl-PL" sz="6000" dirty="0"/>
          </a:p>
        </p:txBody>
      </p:sp>
    </p:spTree>
    <p:extLst>
      <p:ext uri="{BB962C8B-B14F-4D97-AF65-F5344CB8AC3E}">
        <p14:creationId xmlns:p14="http://schemas.microsoft.com/office/powerpoint/2010/main" val="3331268676"/>
      </p:ext>
    </p:extLst>
  </p:cSld>
  <p:clrMapOvr>
    <a:masterClrMapping/>
  </p:clrMapOvr>
  <p:transition spd="med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" b="1" dirty="0"/>
              <a:t>Alimentation à base de plantes</a:t>
            </a:r>
            <a:br>
              <a:rPr lang="pl-PL" b="1" dirty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" sz="3600" dirty="0"/>
              <a:t>Des recherches de l'Université d'Oxford en 2021 ont montré qu'en Europe , en Australie et aux États-Unis, le passage à un régime à base de plantes entraînait des économies de 25 à 29 %.</a:t>
            </a:r>
            <a:endParaRPr lang="en" sz="3600" dirty="0"/>
          </a:p>
        </p:txBody>
      </p:sp>
    </p:spTree>
    <p:extLst>
      <p:ext uri="{BB962C8B-B14F-4D97-AF65-F5344CB8AC3E}">
        <p14:creationId xmlns:p14="http://schemas.microsoft.com/office/powerpoint/2010/main" val="1940994549"/>
      </p:ext>
    </p:extLst>
  </p:cSld>
  <p:clrMapOvr>
    <a:masterClrMapping/>
  </p:clrMapOvr>
  <p:transition spd="med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85217" y="296694"/>
            <a:ext cx="9601200" cy="1485900"/>
          </a:xfrm>
        </p:spPr>
        <p:txBody>
          <a:bodyPr/>
          <a:lstStyle/>
          <a:p>
            <a:r>
              <a:rPr lang="fr" dirty="0"/>
              <a:t>Un vélo au lieu d'une voiture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85609" y="1214741"/>
            <a:ext cx="9601200" cy="4672209"/>
          </a:xfrm>
        </p:spPr>
        <p:txBody>
          <a:bodyPr>
            <a:noAutofit/>
          </a:bodyPr>
          <a:lstStyle/>
          <a:p>
            <a:r>
              <a:rPr lang="fr" sz="3600" dirty="0"/>
              <a:t>Abandonner ou limiter l'usage de la voiture permet d'économiser plusieurs centaines de zlotys par mois.</a:t>
            </a:r>
            <a:endParaRPr lang="pl-PL" sz="3600" dirty="0"/>
          </a:p>
          <a:p>
            <a:r>
              <a:rPr lang="fr" sz="3600" dirty="0"/>
              <a:t>Il réduit également la pollution de l'air – les voitures particulières en Europe génèrent plus de 60 % de toutes les émissions de CO2 du transport routier.</a:t>
            </a:r>
            <a:endParaRPr lang="pl-PL" sz="3600" dirty="0"/>
          </a:p>
          <a:p>
            <a:r>
              <a:rPr lang="fr" sz="3600" dirty="0"/>
              <a:t>Le cyclisme régulier affecte la bonne forme physique, stimule et améliore le travail du cœur, des poumons et du système circulatoire, réduit le risque de maladies cardiovasculaires.</a:t>
            </a:r>
          </a:p>
        </p:txBody>
      </p:sp>
    </p:spTree>
    <p:extLst>
      <p:ext uri="{BB962C8B-B14F-4D97-AF65-F5344CB8AC3E}">
        <p14:creationId xmlns:p14="http://schemas.microsoft.com/office/powerpoint/2010/main" val="3885378280"/>
      </p:ext>
    </p:extLst>
  </p:cSld>
  <p:clrMapOvr>
    <a:masterClrMapping/>
  </p:clrMapOvr>
  <p:transition spd="med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" dirty="0"/>
              <a:t>Récupérer l'eau de pluie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" sz="3200" dirty="0"/>
              <a:t>L'eau de pluie n'est pas potable , mais elle peut être utilisée pour arroser la pelouse, le jardin, laver et nettoyer .</a:t>
            </a:r>
            <a:endParaRPr lang="pl-PL" sz="3200" dirty="0"/>
          </a:p>
          <a:p>
            <a:r>
              <a:rPr lang="fr" sz="3200" dirty="0"/>
              <a:t>En récupérant l'eau de pluie, vous pouvez économiser jusqu'à 50% d' eau potable.</a:t>
            </a:r>
          </a:p>
          <a:p>
            <a:r>
              <a:rPr lang="fr" sz="3200" dirty="0"/>
              <a:t>Pendant une pluie de 10 minutes, env. 180 litres d'eau peuvent être collectés à partir d'un toit de 120 m2 . C'est ce qu'il faut pour prendre 5 douches, en faire 6 laver ou tirer la chasse d'eau 30 fois.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1082356990"/>
      </p:ext>
    </p:extLst>
  </p:cSld>
  <p:clrMapOvr>
    <a:masterClrMapping/>
  </p:clrMapOvr>
  <p:transition spd="med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40860" y="296693"/>
            <a:ext cx="9601200" cy="1485900"/>
          </a:xfrm>
        </p:spPr>
        <p:txBody>
          <a:bodyPr>
            <a:normAutofit/>
          </a:bodyPr>
          <a:lstStyle/>
          <a:p>
            <a:r>
              <a:rPr lang="fr" b="1" dirty="0"/>
              <a:t>Profitez pleinement de la nourriture que vous achetez</a:t>
            </a:r>
            <a:br>
              <a:rPr lang="pl-PL" b="1" dirty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215956" y="1039643"/>
            <a:ext cx="10340503" cy="5672442"/>
          </a:xfrm>
        </p:spPr>
        <p:txBody>
          <a:bodyPr>
            <a:noAutofit/>
          </a:bodyPr>
          <a:lstStyle/>
          <a:p>
            <a:r>
              <a:rPr lang="fr" sz="2800" dirty="0"/>
              <a:t>Environ 1/3 de la nourriture dans le monde est gaspillée. C'est un énorme fardeau pour les portefeuilles et pour le climat.</a:t>
            </a:r>
          </a:p>
          <a:p>
            <a:r>
              <a:rPr lang="fr" sz="2800" dirty="0"/>
              <a:t>alimentaire nécessite de grandes quantités d'eau, de terres et d'énergie.</a:t>
            </a:r>
          </a:p>
          <a:p>
            <a:r>
              <a:rPr lang="fr" sz="2800" dirty="0"/>
              <a:t>Avant d'acheter, il est important de déterminer la quantité de nourriture dont vous avez réellement besoin et de ne vous approvisionner qu'en produits ayant une durée de conservation suffisamment longue.</a:t>
            </a:r>
            <a:endParaRPr lang="pl-PL" sz="2800" dirty="0"/>
          </a:p>
          <a:p>
            <a:r>
              <a:rPr lang="fr" sz="2800" dirty="0"/>
              <a:t>Applications, par exemple Too Good To Go, grâce auxquelles vous pouvez acheter des surplus de nourriture dans divers magasins et restaurants à des prix attractifs.</a:t>
            </a:r>
            <a:endParaRPr lang="pl-PL" sz="2800" dirty="0"/>
          </a:p>
          <a:p>
            <a:pPr marL="0" indent="0">
              <a:buNone/>
            </a:pP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756198293"/>
      </p:ext>
    </p:extLst>
  </p:cSld>
  <p:clrMapOvr>
    <a:masterClrMapping/>
  </p:clrMapOvr>
  <p:transition spd="med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" dirty="0"/>
              <a:t>Limiter les achats de vêtements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371600" y="1753644"/>
            <a:ext cx="9601200" cy="4684734"/>
          </a:xfrm>
        </p:spPr>
        <p:txBody>
          <a:bodyPr>
            <a:noAutofit/>
          </a:bodyPr>
          <a:lstStyle/>
          <a:p>
            <a:r>
              <a:rPr lang="fr" sz="2800" dirty="0"/>
              <a:t>Le documentaire de 2015 The True Cost a révélé que l'humanité consomme environ 80 milliards de nouveaux vêtements par an, 400 % de plus qu'il y a 20 ans.</a:t>
            </a:r>
            <a:endParaRPr lang="pl-PL" sz="2800" dirty="0"/>
          </a:p>
          <a:p>
            <a:r>
              <a:rPr lang="fr" sz="2800" dirty="0"/>
              <a:t>L'une des raisons en est les chaînes de magasins - la soi-disant fast fashion, c'est-à-dire des vêtements bon marché produits pour peu d'argent qui tiennent compte des tendances actuelles, sont rapidement commercialisés et le surplus invendu finit dans les décharges.</a:t>
            </a:r>
          </a:p>
          <a:p>
            <a:r>
              <a:rPr lang="fr" sz="2800" dirty="0"/>
              <a:t>Certaines chaînes de magasins présentent jusqu'à 50 collections par an.</a:t>
            </a:r>
            <a:endParaRPr lang="en" sz="2800" dirty="0"/>
          </a:p>
        </p:txBody>
      </p:sp>
    </p:spTree>
    <p:extLst>
      <p:ext uri="{BB962C8B-B14F-4D97-AF65-F5344CB8AC3E}">
        <p14:creationId xmlns:p14="http://schemas.microsoft.com/office/powerpoint/2010/main" val="159401893"/>
      </p:ext>
    </p:extLst>
  </p:cSld>
  <p:clrMapOvr>
    <a:masterClrMapping/>
  </p:clrMapOvr>
  <p:transition spd="med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371600" y="576197"/>
            <a:ext cx="9601200" cy="5291203"/>
          </a:xfrm>
        </p:spPr>
        <p:txBody>
          <a:bodyPr>
            <a:noAutofit/>
          </a:bodyPr>
          <a:lstStyle/>
          <a:p>
            <a:r>
              <a:rPr lang="fr" sz="3200" dirty="0"/>
              <a:t>Les faibles coûts de production sont associés à des pratiques qui dégradent l'environnement et emploient des travailleurs dans de mauvaises conditions, menaçant leur santé et leur vie.</a:t>
            </a:r>
          </a:p>
          <a:p>
            <a:r>
              <a:rPr lang="fr" sz="3200" dirty="0"/>
              <a:t>Laver </a:t>
            </a:r>
            <a:r>
              <a:rPr lang="fr" sz="3200" dirty="0" err="1"/>
              <a:t>des vêtements </a:t>
            </a:r>
            <a:r>
              <a:rPr lang="fr" sz="3200" dirty="0"/>
              <a:t>principalement en plastique </a:t>
            </a:r>
            <a:r>
              <a:rPr lang="fr" sz="3200" dirty="0" err="1"/>
              <a:t>augmente la </a:t>
            </a:r>
            <a:r>
              <a:rPr lang="fr" sz="3200" dirty="0"/>
              <a:t>quantité de </a:t>
            </a:r>
            <a:r>
              <a:rPr lang="fr" sz="3200" dirty="0" err="1"/>
              <a:t>microplastiques </a:t>
            </a:r>
            <a:r>
              <a:rPr lang="fr" sz="3200" dirty="0"/>
              <a:t>dans les océans et les mers.</a:t>
            </a:r>
          </a:p>
          <a:p>
            <a:r>
              <a:rPr lang="fr" sz="3200" dirty="0"/>
              <a:t>Selon les données de 2017, jusqu'à 35 % des microplastiques proviennent du lavage de tissus synthétiques ( Union internationale pour la conservation de la nature).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2980083802"/>
      </p:ext>
    </p:extLst>
  </p:cSld>
  <p:clrMapOvr>
    <a:masterClrMapping/>
  </p:clrMapOvr>
  <p:transition spd="med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" dirty="0"/>
              <a:t>Arrêter de fumer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371600" y="1515649"/>
            <a:ext cx="9601200" cy="4922729"/>
          </a:xfrm>
        </p:spPr>
        <p:txBody>
          <a:bodyPr>
            <a:normAutofit lnSpcReduction="10000"/>
          </a:bodyPr>
          <a:lstStyle/>
          <a:p>
            <a:r>
              <a:rPr lang="fr" sz="3200" dirty="0"/>
              <a:t>Les cigarettes ont un impact négatif non seulement sur la santé et les finances, mais aussi sur l'environnement.</a:t>
            </a:r>
          </a:p>
          <a:p>
            <a:r>
              <a:rPr lang="fr" sz="3200" dirty="0"/>
              <a:t>L'une des formes les plus courantes de pollution d'origine humaine est la pollution de l'environnement par les résidus de cigarettes.</a:t>
            </a:r>
          </a:p>
          <a:p>
            <a:r>
              <a:rPr lang="fr" sz="3200" dirty="0"/>
              <a:t>Pas moins de 65 % de tous les mégots de cigarettes sont jetés dans l' environnement .</a:t>
            </a:r>
            <a:endParaRPr lang="pl-PL" sz="3200" dirty="0"/>
          </a:p>
          <a:p>
            <a:r>
              <a:rPr lang="fr" sz="3200" dirty="0"/>
              <a:t>Les mégots de cigarettes finissent souvent dans les égouts et de là vont dans les rivières et les océans.</a:t>
            </a:r>
            <a:endParaRPr lang="pl-PL" sz="3200" dirty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46723616"/>
      </p:ext>
    </p:extLst>
  </p:cSld>
  <p:clrMapOvr>
    <a:masterClrMapping/>
  </p:clrMapOvr>
  <p:transition spd="med">
    <p:cover/>
  </p:transition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9db9a72-f5b5-46b3-9d03-5ead294b5174">
      <Terms xmlns="http://schemas.microsoft.com/office/infopath/2007/PartnerControls"/>
    </lcf76f155ced4ddcb4097134ff3c332f>
    <TaxCatchAll xmlns="e121dbf0-d4b1-48b5-bc96-32c700c4e89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3D719707AEBB429ED0B64A3E8CDB79" ma:contentTypeVersion="15" ma:contentTypeDescription="Create a new document." ma:contentTypeScope="" ma:versionID="38a2fa6898174f65b50754895072f0e3">
  <xsd:schema xmlns:xsd="http://www.w3.org/2001/XMLSchema" xmlns:xs="http://www.w3.org/2001/XMLSchema" xmlns:p="http://schemas.microsoft.com/office/2006/metadata/properties" xmlns:ns2="e9db9a72-f5b5-46b3-9d03-5ead294b5174" xmlns:ns3="e121dbf0-d4b1-48b5-bc96-32c700c4e892" targetNamespace="http://schemas.microsoft.com/office/2006/metadata/properties" ma:root="true" ma:fieldsID="f0f55ca433f400ba94cf668559cb8028" ns2:_="" ns3:_="">
    <xsd:import namespace="e9db9a72-f5b5-46b3-9d03-5ead294b5174"/>
    <xsd:import namespace="e121dbf0-d4b1-48b5-bc96-32c700c4e8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db9a72-f5b5-46b3-9d03-5ead294b51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99d2947-5c47-4062-8a0c-865e5a40d8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21dbf0-d4b1-48b5-bc96-32c700c4e892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4000879-71fb-47cb-b3ca-f918f6d972c2}" ma:internalName="TaxCatchAll" ma:showField="CatchAllData" ma:web="e121dbf0-d4b1-48b5-bc96-32c700c4e89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9D785DB-20E6-45EF-B5DA-ABB4E53E65A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e9db9a72-f5b5-46b3-9d03-5ead294b5174"/>
    <ds:schemaRef ds:uri="e121dbf0-d4b1-48b5-bc96-32c700c4e89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261E6B1-0D08-4E60-A5A7-145452745C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9db9a72-f5b5-46b3-9d03-5ead294b5174"/>
    <ds:schemaRef ds:uri="e121dbf0-d4b1-48b5-bc96-32c700c4e8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8897237-4164-4CDF-8D1D-6D234594054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Przycinanie</Template>
  <TotalTime>2355</TotalTime>
  <Words>965</Words>
  <Application>Microsoft Office PowerPoint</Application>
  <PresentationFormat>Grand écran</PresentationFormat>
  <Paragraphs>51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Calibri</vt:lpstr>
      <vt:lpstr>Franklin Gothic Book</vt:lpstr>
      <vt:lpstr>Times New Roman</vt:lpstr>
      <vt:lpstr>Crop</vt:lpstr>
      <vt:lpstr>Présentation PowerPoint</vt:lpstr>
      <vt:lpstr>Présentation PowerPoint</vt:lpstr>
      <vt:lpstr>Alimentation à base de plantes </vt:lpstr>
      <vt:lpstr>Un vélo au lieu d'une voiture</vt:lpstr>
      <vt:lpstr>Récupérer l'eau de pluie</vt:lpstr>
      <vt:lpstr>Profitez pleinement de la nourriture que vous achetez </vt:lpstr>
      <vt:lpstr>Limiter les achats de vêtements</vt:lpstr>
      <vt:lpstr>Présentation PowerPoint</vt:lpstr>
      <vt:lpstr>Arrêter de fumer</vt:lpstr>
      <vt:lpstr>Présentation PowerPoint</vt:lpstr>
      <vt:lpstr>Boire de l'eau du robinet</vt:lpstr>
      <vt:lpstr>Débrancher les appareils inutilisés de l'alimentation électrique</vt:lpstr>
      <vt:lpstr>Achats conscients</vt:lpstr>
      <vt:lpstr>Avis de non-responsabilité 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KK 50+</dc:title>
  <dc:creator>Konto Microsoft</dc:creator>
  <cp:lastModifiedBy>Françoise salesse</cp:lastModifiedBy>
  <cp:revision>239</cp:revision>
  <dcterms:created xsi:type="dcterms:W3CDTF">2022-02-23T14:27:45Z</dcterms:created>
  <dcterms:modified xsi:type="dcterms:W3CDTF">2023-05-09T10:20:15Z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0x010100AF3D719707AEBB429ED0B64A3E8CDB79</vt:lpwstr>
  </property>
</Properties>
</file>