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4"/>
  </p:sldMasterIdLst>
  <p:notesMasterIdLst>
    <p:notesMasterId r:id="rId30"/>
  </p:notesMasterIdLst>
  <p:sldIdLst>
    <p:sldId id="256" r:id="rId5"/>
    <p:sldId id="426" r:id="rId6"/>
    <p:sldId id="427" r:id="rId7"/>
    <p:sldId id="449" r:id="rId8"/>
    <p:sldId id="441" r:id="rId9"/>
    <p:sldId id="428" r:id="rId10"/>
    <p:sldId id="429" r:id="rId11"/>
    <p:sldId id="455" r:id="rId12"/>
    <p:sldId id="430" r:id="rId13"/>
    <p:sldId id="456" r:id="rId14"/>
    <p:sldId id="431" r:id="rId15"/>
    <p:sldId id="432" r:id="rId16"/>
    <p:sldId id="450" r:id="rId17"/>
    <p:sldId id="417" r:id="rId18"/>
    <p:sldId id="442" r:id="rId19"/>
    <p:sldId id="443" r:id="rId20"/>
    <p:sldId id="451" r:id="rId21"/>
    <p:sldId id="444" r:id="rId22"/>
    <p:sldId id="452" r:id="rId23"/>
    <p:sldId id="445" r:id="rId24"/>
    <p:sldId id="446" r:id="rId25"/>
    <p:sldId id="447" r:id="rId26"/>
    <p:sldId id="453" r:id="rId27"/>
    <p:sldId id="454" r:id="rId28"/>
    <p:sldId id="448" r:id="rId29"/>
  </p:sldIdLst>
  <p:sldSz cx="12192000" cy="6858000"/>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7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B3456-C61D-49FF-A4C1-4DA246F56105}" type="datetimeFigureOut">
              <a:rPr lang="pl-PL" smtClean="0"/>
              <a:t>09.05.2023</a:t>
            </a:fld>
            <a:endParaRPr lang="pl-PL"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
              <a:t>Click to edit master text styles</a:t>
            </a:r>
          </a:p>
          <a:p>
            <a:pPr lvl="1"/>
            <a:r>
              <a:rPr lang="en"/>
              <a:t>Second level</a:t>
            </a:r>
          </a:p>
          <a:p>
            <a:pPr lvl="2"/>
            <a:r>
              <a:rPr lang="en"/>
              <a:t>Third level</a:t>
            </a:r>
          </a:p>
          <a:p>
            <a:pPr lvl="3"/>
            <a:r>
              <a:rPr lang="en"/>
              <a:t>Fourth level</a:t>
            </a:r>
          </a:p>
          <a:p>
            <a:pPr lvl="4"/>
            <a:r>
              <a:rPr lang="en"/>
              <a:t>Fifth level</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6D442-872C-440A-AB25-4C7EC2600B2D}" type="slidenum">
              <a:rPr lang="pl-PL" smtClean="0"/>
              <a:t>‹N°›</a:t>
            </a:fld>
            <a:endParaRPr lang="pl-PL" dirty="0"/>
          </a:p>
        </p:txBody>
      </p:sp>
    </p:spTree>
    <p:extLst>
      <p:ext uri="{BB962C8B-B14F-4D97-AF65-F5344CB8AC3E}">
        <p14:creationId xmlns:p14="http://schemas.microsoft.com/office/powerpoint/2010/main" val="2275418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pl-PL"/>
              <a:t>Kliknij, aby edytować styl</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702201E7-4A14-42B5-BE89-6EF24852E0AA}" type="slidenum">
              <a:rPr lang="pl-PL" smtClean="0"/>
              <a:t>‹N°›</a:t>
            </a:fld>
            <a:endParaRPr lang="pl-PL"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09207809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pl-PL"/>
              <a:t>Kliknij, aby edytować styl</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906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13909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979820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lvl5pPr>
              <a:defRPr/>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a:p>
            <a:pPr lvl="0"/>
            <a:r>
              <a:rPr lang="pl-PL" dirty="0"/>
              <a:t>Kliknij, aby edytować style wzorca tekstu</a:t>
            </a:r>
          </a:p>
          <a:p>
            <a:pPr lvl="4"/>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234674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hasCustomPrompt="1"/>
          </p:nvPr>
        </p:nvSpPr>
        <p:spPr/>
        <p:txBody>
          <a:bodyPr/>
          <a:lstStyle>
            <a:lvl5pPr marL="1901952" indent="0">
              <a:buNone/>
              <a:defRPr baseline="0"/>
            </a:lvl5pPr>
          </a:lstStyle>
          <a:p>
            <a:pPr lvl="4"/>
            <a:r>
              <a:rPr lang="pl-PL" dirty="0"/>
              <a:t>First para</a:t>
            </a:r>
          </a:p>
          <a:p>
            <a:pPr lvl="4"/>
            <a:r>
              <a:rPr lang="pl-PL" dirty="0"/>
              <a:t>Second para</a:t>
            </a:r>
            <a:endParaRPr lang="en-US" dirty="0"/>
          </a:p>
        </p:txBody>
      </p:sp>
      <p:sp>
        <p:nvSpPr>
          <p:cNvPr id="4" name="Date Placeholder 3"/>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p:txBody>
          <a:bodyPr/>
          <a:lstStyle/>
          <a:p>
            <a:endParaRPr lang="pl-PL" dirty="0"/>
          </a:p>
        </p:txBody>
      </p:sp>
      <p:sp>
        <p:nvSpPr>
          <p:cNvPr id="6" name="Slide Number Placeholder 5"/>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3667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pl-PL"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870835783"/>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pl-PL"/>
              <a:t>Kliknij, aby edytować styl</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p:txBody>
          <a:bodyPr/>
          <a:lstStyle/>
          <a:p>
            <a:endParaRPr lang="pl-PL" dirty="0"/>
          </a:p>
        </p:txBody>
      </p:sp>
      <p:sp>
        <p:nvSpPr>
          <p:cNvPr id="7" name="Slide Number Placeholder 6"/>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395758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8" name="Footer Placeholder 7"/>
          <p:cNvSpPr>
            <a:spLocks noGrp="1"/>
          </p:cNvSpPr>
          <p:nvPr>
            <p:ph type="ftr" sz="quarter" idx="11"/>
          </p:nvPr>
        </p:nvSpPr>
        <p:spPr/>
        <p:txBody>
          <a:bodyPr/>
          <a:lstStyle/>
          <a:p>
            <a:endParaRPr lang="pl-PL" dirty="0"/>
          </a:p>
        </p:txBody>
      </p:sp>
      <p:sp>
        <p:nvSpPr>
          <p:cNvPr id="9" name="Slide Number Placeholder 8"/>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017160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4" name="Footer Placeholder 3"/>
          <p:cNvSpPr>
            <a:spLocks noGrp="1"/>
          </p:cNvSpPr>
          <p:nvPr>
            <p:ph type="ftr" sz="quarter" idx="11"/>
          </p:nvPr>
        </p:nvSpPr>
        <p:spPr/>
        <p:txBody>
          <a:bodyPr/>
          <a:lstStyle/>
          <a:p>
            <a:endParaRPr lang="pl-PL" dirty="0"/>
          </a:p>
        </p:txBody>
      </p:sp>
      <p:sp>
        <p:nvSpPr>
          <p:cNvPr id="5" name="Slide Number Placeholder 4"/>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1582156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616ED-44AA-4090-93E7-C44BD0300CD7}" type="datetimeFigureOut">
              <a:rPr lang="pl-PL" smtClean="0"/>
              <a:t>09.05.2023</a:t>
            </a:fld>
            <a:endParaRPr lang="pl-PL" dirty="0"/>
          </a:p>
        </p:txBody>
      </p:sp>
      <p:sp>
        <p:nvSpPr>
          <p:cNvPr id="3" name="Footer Placeholder 2"/>
          <p:cNvSpPr>
            <a:spLocks noGrp="1"/>
          </p:cNvSpPr>
          <p:nvPr>
            <p:ph type="ftr" sz="quarter" idx="11"/>
          </p:nvPr>
        </p:nvSpPr>
        <p:spPr/>
        <p:txBody>
          <a:bodyPr/>
          <a:lstStyle/>
          <a:p>
            <a:endParaRPr lang="pl-PL" dirty="0"/>
          </a:p>
        </p:txBody>
      </p:sp>
      <p:sp>
        <p:nvSpPr>
          <p:cNvPr id="4" name="Slide Number Placeholder 3"/>
          <p:cNvSpPr>
            <a:spLocks noGrp="1"/>
          </p:cNvSpPr>
          <p:nvPr>
            <p:ph type="sldNum" sz="quarter" idx="12"/>
          </p:nvPr>
        </p:nvSpPr>
        <p:spPr/>
        <p:txBody>
          <a:bodyPr/>
          <a:lstStyle/>
          <a:p>
            <a:fld id="{702201E7-4A14-42B5-BE89-6EF24852E0AA}" type="slidenum">
              <a:rPr lang="pl-PL" smtClean="0"/>
              <a:t>‹N°›</a:t>
            </a:fld>
            <a:endParaRPr lang="pl-PL" dirty="0"/>
          </a:p>
        </p:txBody>
      </p:sp>
    </p:spTree>
    <p:extLst>
      <p:ext uri="{BB962C8B-B14F-4D97-AF65-F5344CB8AC3E}">
        <p14:creationId xmlns:p14="http://schemas.microsoft.com/office/powerpoint/2010/main" val="4118509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pl-PL"/>
              <a:t>Kliknij, aby edytować styl</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2616ED-44AA-4090-93E7-C44BD0300CD7}" type="datetimeFigureOut">
              <a:rPr lang="pl-PL" smtClean="0"/>
              <a:t>09.05.2023</a:t>
            </a:fld>
            <a:endParaRPr lang="pl-PL"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l-PL"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02201E7-4A14-42B5-BE89-6EF24852E0AA}" type="slidenum">
              <a:rPr lang="pl-PL" smtClean="0"/>
              <a:t>‹N°›</a:t>
            </a:fld>
            <a:endParaRPr lang="pl-PL"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1487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
              <a:t>Click to edit the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
              <a:t>Click to edit master text styles</a:t>
            </a:r>
          </a:p>
          <a:p>
            <a:pPr lvl="1"/>
            <a:r>
              <a:rPr lang="en"/>
              <a:t>Second level</a:t>
            </a:r>
          </a:p>
          <a:p>
            <a:pPr lvl="2"/>
            <a:r>
              <a:rPr lang="en"/>
              <a:t>Third level</a:t>
            </a:r>
          </a:p>
          <a:p>
            <a:pPr lvl="3"/>
            <a:r>
              <a:rPr lang="en"/>
              <a:t>Fourth level</a:t>
            </a:r>
          </a:p>
          <a:p>
            <a:pPr lvl="4"/>
            <a:r>
              <a:rPr lang="en"/>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72616ED-44AA-4090-93E7-C44BD0300CD7}" type="datetimeFigureOut">
              <a:rPr lang="pl-PL" smtClean="0"/>
              <a:t>09.05.2023</a:t>
            </a:fld>
            <a:endParaRPr lang="pl-PL"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pl-PL"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702201E7-4A14-42B5-BE89-6EF24852E0AA}" type="slidenum">
              <a:rPr lang="pl-PL" smtClean="0"/>
              <a:t>‹N°›</a:t>
            </a:fld>
            <a:endParaRPr lang="pl-PL"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2539316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5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un.org/en/actnow/facts-and-figure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unep.org/news-and-stories/press-release/un-17-all-food-available-consumer-levels-wasted" TargetMode="External"/><Relationship Id="rId2" Type="http://schemas.openxmlformats.org/officeDocument/2006/relationships/hyperlink" Target="https://www.un.org/en/food-systems-summit/news/un-secretary-generals-remarks-food-systems-summit" TargetMode="External"/><Relationship Id="rId1" Type="http://schemas.openxmlformats.org/officeDocument/2006/relationships/slideLayout" Target="../slideLayouts/slideLayout2.xml"/><Relationship Id="rId5" Type="http://schemas.openxmlformats.org/officeDocument/2006/relationships/hyperlink" Target="http://www.ipcc.ch/srccl/chapter/chapter-5" TargetMode="External"/><Relationship Id="rId4" Type="http://schemas.openxmlformats.org/officeDocument/2006/relationships/hyperlink" Target="https://unfccc.int/blog/we-need-to-talk-about-mea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edocs.unep.org/bitstream/handle/20.500.11822/34572/GSR_ES.pdf" TargetMode="External"/><Relationship Id="rId2" Type="http://schemas.openxmlformats.org/officeDocument/2006/relationships/hyperlink" Target="https://www.ipcc.ch/site/assets/uploads/2018/02/ipcc_wg3_ar5_chapter7.pdf" TargetMode="External"/><Relationship Id="rId1" Type="http://schemas.openxmlformats.org/officeDocument/2006/relationships/slideLayout" Target="../slideLayouts/slideLayout2.xml"/><Relationship Id="rId4" Type="http://schemas.openxmlformats.org/officeDocument/2006/relationships/hyperlink" Target="https://globalabc.org/sites/default/files/2021-10/GABC_Buildings-GSR-2021_BOOK.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ccacoalition.org/en/initiatives/efficient-cooling" TargetMode="External"/><Relationship Id="rId2" Type="http://schemas.openxmlformats.org/officeDocument/2006/relationships/hyperlink" Target="https://www.ipcc.ch/site/assets/uploads/2018/02/ipcc_wg3_ar5_chapter9.pdf" TargetMode="External"/><Relationship Id="rId1" Type="http://schemas.openxmlformats.org/officeDocument/2006/relationships/slideLayout" Target="../slideLayouts/slideLayout2.xml"/><Relationship Id="rId4" Type="http://schemas.openxmlformats.org/officeDocument/2006/relationships/hyperlink" Target="https://www.unenvironment.org/explore-topics/energy/what-we-do/renewable-energy#:~:text=Currently%2C%20around%2080%25%20of%20global,emissions%20responsible%20for%20climate%20chang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ipcc.ch/site/assets/uploads/2018/02/ipcc_wg3_ar5_chapter8.pdf" TargetMode="External"/><Relationship Id="rId2" Type="http://schemas.openxmlformats.org/officeDocument/2006/relationships/hyperlink" Target="https://wedocs.unep.org/bitstream/handle/20.500.11822/39972/Lifestyles_climate.pdf?sequence=6&amp;isAllowed=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unenvironment.org/explore-topics/transport/what-we-do/electric-mobility/electric-light-duty-vehicles" TargetMode="External"/><Relationship Id="rId2" Type="http://schemas.openxmlformats.org/officeDocument/2006/relationships/hyperlink" Target="https://www.unenvironment.org/news-and-stories/press-release/electric-mobility-could-help-clean-air-and-boost-green-jobs-part" TargetMode="External"/><Relationship Id="rId1" Type="http://schemas.openxmlformats.org/officeDocument/2006/relationships/slideLayout" Target="../slideLayouts/slideLayout2.xml"/><Relationship Id="rId5" Type="http://schemas.openxmlformats.org/officeDocument/2006/relationships/hyperlink" Target="https://wedocs.unep.org/xmlui/bitstream/handle/20.500.11822/34431/EGR20ch5.pdf?sequence=3" TargetMode="External"/><Relationship Id="rId4" Type="http://schemas.openxmlformats.org/officeDocument/2006/relationships/hyperlink" Target="https://www.ipcc.ch/site/assets/uploads/2018/02/ipcc_wg3_ar5_chapter8.pdf"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klimada2.ios.gov.pl/europejski-zielony-lad/"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unenvironment.org/news-and-stories/story/trend-sustainable-fashion-wake-covid-19" TargetMode="External"/><Relationship Id="rId2" Type="http://schemas.openxmlformats.org/officeDocument/2006/relationships/hyperlink" Target="https://www.oneplanetnetwork.org/sites/default/files/unep_sustainability_and_circularity_textile_value_chain_1.pdf" TargetMode="External"/><Relationship Id="rId1" Type="http://schemas.openxmlformats.org/officeDocument/2006/relationships/slideLayout" Target="../slideLayouts/slideLayout2.xml"/><Relationship Id="rId6" Type="http://schemas.openxmlformats.org/officeDocument/2006/relationships/hyperlink" Target="https://www.worldbank.org/en/news/feature/2019/09/23/costo-moda-medio-ambiente" TargetMode="External"/><Relationship Id="rId5" Type="http://schemas.openxmlformats.org/officeDocument/2006/relationships/hyperlink" Target="https://www.unenvironment.org/news-and-stories/story/putting-brakes-fast-fashion" TargetMode="External"/><Relationship Id="rId4" Type="http://schemas.openxmlformats.org/officeDocument/2006/relationships/hyperlink" Target="https://unfccc.int/news/un-helps-fashion-industry-shift-to-low-carbon"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unenvironment.org/interactive/beat-plastic-pollution/" TargetMode="External"/><Relationship Id="rId2" Type="http://schemas.openxmlformats.org/officeDocument/2006/relationships/hyperlink" Target="https://www.unenvironment.org/explore-topics/resource-efficiency/what-we-do/cities/solid-waste-managemen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unenvironment.org/explore-topics/sustainable-development-goals/why-do-sustainable-development-goals-matter/goal-1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unstats.un.org/sdgs/report/2020/goal-12/" TargetMode="External"/><Relationship Id="rId2" Type="http://schemas.openxmlformats.org/officeDocument/2006/relationships/hyperlink" Target="https://www.unenvironment.org/interactive/beat-plastic-pollution/"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n.unesco.org/water-security/wwap/wwdr/2019" TargetMode="External"/><Relationship Id="rId2" Type="http://schemas.openxmlformats.org/officeDocument/2006/relationships/hyperlink" Target="https://www.unenvironment.org/news-and-stories/story/saving-water-one-droplet-time" TargetMode="External"/><Relationship Id="rId1" Type="http://schemas.openxmlformats.org/officeDocument/2006/relationships/slideLayout" Target="../slideLayouts/slideLayout2.xml"/><Relationship Id="rId4" Type="http://schemas.openxmlformats.org/officeDocument/2006/relationships/hyperlink" Target="https://www.unwater.org/water-facts/water-food-and-energy/"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1770185" y="2543908"/>
            <a:ext cx="8217877" cy="2883877"/>
          </a:xfrm>
        </p:spPr>
        <p:txBody>
          <a:bodyPr>
            <a:normAutofit/>
          </a:bodyPr>
          <a:lstStyle/>
          <a:p>
            <a:r>
              <a:rPr lang="fr" b="1" dirty="0">
                <a:latin typeface="Times New Roman" panose="02020603050405020304" pitchFamily="18" charset="0"/>
                <a:cs typeface="Times New Roman" panose="02020603050405020304" pitchFamily="18" charset="0"/>
              </a:rPr>
              <a:t>Compétences clés pour les personnes de 50 ans et plus</a:t>
            </a:r>
          </a:p>
          <a:p>
            <a:endParaRPr lang="pl-PL" b="1" dirty="0">
              <a:latin typeface="Times New Roman" panose="02020603050405020304" pitchFamily="18" charset="0"/>
              <a:cs typeface="Times New Roman" panose="02020603050405020304" pitchFamily="18" charset="0"/>
            </a:endParaRPr>
          </a:p>
          <a:p>
            <a:r>
              <a:rPr lang="fr" sz="4000" b="1" dirty="0">
                <a:latin typeface="Times New Roman" panose="02020603050405020304" pitchFamily="18" charset="0"/>
                <a:cs typeface="Times New Roman" panose="02020603050405020304" pitchFamily="18" charset="0"/>
              </a:rPr>
              <a:t>Cours : Entrepreneuriat, Module 2 "L'écologie dans ma vie"</a:t>
            </a:r>
          </a:p>
        </p:txBody>
      </p:sp>
      <p:pic>
        <p:nvPicPr>
          <p:cNvPr id="4" name="Obraz 3" descr="C:\Users\FFI\Desktop\nowe projekty 2021\DEINDE\Erasmus+ 2021\co-funded_en\Horizontal\JPEG\EN Co-funded by the EU_POS.jpg"/>
          <p:cNvPicPr/>
          <p:nvPr/>
        </p:nvPicPr>
        <p:blipFill>
          <a:blip r:embed="rId2"/>
          <a:srcRect/>
          <a:stretch>
            <a:fillRect/>
          </a:stretch>
        </p:blipFill>
        <p:spPr>
          <a:xfrm>
            <a:off x="1399686" y="1330936"/>
            <a:ext cx="4375150" cy="915035"/>
          </a:xfrm>
          <a:prstGeom prst="rect">
            <a:avLst/>
          </a:prstGeom>
          <a:noFill/>
          <a:ln>
            <a:noFill/>
            <a:prstDash/>
          </a:ln>
        </p:spPr>
      </p:pic>
      <p:pic>
        <p:nvPicPr>
          <p:cNvPr id="5" name="Image 1"/>
          <p:cNvPicPr/>
          <p:nvPr/>
        </p:nvPicPr>
        <p:blipFill>
          <a:blip r:embed="rId3"/>
          <a:srcRect/>
          <a:stretch>
            <a:fillRect/>
          </a:stretch>
        </p:blipFill>
        <p:spPr>
          <a:xfrm>
            <a:off x="9615122" y="4208585"/>
            <a:ext cx="1238250" cy="1219200"/>
          </a:xfrm>
          <a:prstGeom prst="rect">
            <a:avLst/>
          </a:prstGeom>
          <a:noFill/>
          <a:ln>
            <a:noFill/>
            <a:prstDash/>
          </a:ln>
        </p:spPr>
      </p:pic>
    </p:spTree>
    <p:extLst>
      <p:ext uri="{BB962C8B-B14F-4D97-AF65-F5344CB8AC3E}">
        <p14:creationId xmlns:p14="http://schemas.microsoft.com/office/powerpoint/2010/main" val="1836898358"/>
      </p:ext>
    </p:extLst>
  </p:cSld>
  <p:clrMapOvr>
    <a:masterClrMapping/>
  </p:clrMapOvr>
  <p:transition spd="med">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dirty="0"/>
              <a:t>Que pouvez-vous faire ?</a:t>
            </a:r>
            <a:endParaRPr lang="pl-PL" dirty="0"/>
          </a:p>
        </p:txBody>
      </p:sp>
      <p:sp>
        <p:nvSpPr>
          <p:cNvPr id="3" name="Symbol zastępczy zawartości 2"/>
          <p:cNvSpPr>
            <a:spLocks noGrp="1"/>
          </p:cNvSpPr>
          <p:nvPr>
            <p:ph idx="1"/>
          </p:nvPr>
        </p:nvSpPr>
        <p:spPr>
          <a:xfrm>
            <a:off x="1371600" y="2285999"/>
            <a:ext cx="9601200" cy="3608963"/>
          </a:xfrm>
        </p:spPr>
        <p:txBody>
          <a:bodyPr/>
          <a:lstStyle/>
          <a:p>
            <a:pPr marL="0" indent="0">
              <a:buNone/>
            </a:pPr>
            <a:r>
              <a:rPr lang="fr" sz="2800" dirty="0"/>
              <a:t>– Séparez vos déchets. Rappelez-vous que les ordures sont une source de matières premières.</a:t>
            </a:r>
          </a:p>
          <a:p>
            <a:pPr marL="0" indent="0">
              <a:buNone/>
            </a:pPr>
            <a:r>
              <a:rPr lang="fr" sz="2800" dirty="0"/>
              <a:t>– Évitez le plastique dans la mesure du possible.</a:t>
            </a:r>
          </a:p>
          <a:p>
            <a:pPr marL="0" indent="0">
              <a:buNone/>
            </a:pPr>
            <a:r>
              <a:rPr lang="fr" sz="2800" dirty="0"/>
              <a:t>– N'achetez pas de produits inutilement emballés dans du plastique. Choisissez ceux dans des emballages recyclables, par exemple en verre.</a:t>
            </a:r>
          </a:p>
          <a:p>
            <a:pPr marL="0" indent="0">
              <a:buNone/>
            </a:pPr>
            <a:r>
              <a:rPr lang="fr" sz="2800" dirty="0"/>
              <a:t>– Réparer et transmettre – au lieu de jeter .</a:t>
            </a:r>
            <a:endParaRPr lang="pl-PL" sz="2800" dirty="0"/>
          </a:p>
        </p:txBody>
      </p:sp>
    </p:spTree>
    <p:extLst>
      <p:ext uri="{BB962C8B-B14F-4D97-AF65-F5344CB8AC3E}">
        <p14:creationId xmlns:p14="http://schemas.microsoft.com/office/powerpoint/2010/main" val="4198485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t>5. Infrastructures et connexions</a:t>
            </a:r>
            <a:endParaRPr lang="pl-PL" dirty="0"/>
          </a:p>
        </p:txBody>
      </p:sp>
      <p:sp>
        <p:nvSpPr>
          <p:cNvPr id="3" name="Symbol zastępczy zawartości 2"/>
          <p:cNvSpPr>
            <a:spLocks noGrp="1"/>
          </p:cNvSpPr>
          <p:nvPr>
            <p:ph idx="1"/>
          </p:nvPr>
        </p:nvSpPr>
        <p:spPr>
          <a:xfrm>
            <a:off x="1371600" y="1783080"/>
            <a:ext cx="10323576" cy="4855464"/>
          </a:xfrm>
        </p:spPr>
        <p:txBody>
          <a:bodyPr/>
          <a:lstStyle/>
          <a:p>
            <a:pPr marL="0" indent="0">
              <a:buNone/>
            </a:pPr>
            <a:r>
              <a:rPr lang="fr" sz="3200" dirty="0"/>
              <a:t>L'achèvement des réseaux transeuropéens de transport et d'énergie permettra à l'économie de fonctionner plus efficacement et d'échanger plus rapidement des matériaux, des produits ou des informations.</a:t>
            </a:r>
            <a:endParaRPr lang="pl-PL" sz="3200" dirty="0"/>
          </a:p>
          <a:p>
            <a:pPr marL="0" indent="0">
              <a:buNone/>
            </a:pPr>
            <a:r>
              <a:rPr lang="fr" sz="3200" b="1" dirty="0"/>
              <a:t>Que pouvez-vous faire ?</a:t>
            </a:r>
            <a:r>
              <a:rPr lang="fr" sz="3200" dirty="0"/>
              <a:t> </a:t>
            </a:r>
            <a:br>
              <a:rPr lang="pl-PL" sz="3200" dirty="0"/>
            </a:br>
            <a:r>
              <a:rPr lang="fr" sz="3200" dirty="0"/>
              <a:t>– Utiliser les e-services et contribuer à leur développement. </a:t>
            </a:r>
            <a:br>
              <a:rPr lang="pl-PL" sz="3200" dirty="0"/>
            </a:br>
            <a:r>
              <a:rPr lang="fr" sz="3200" dirty="0"/>
              <a:t>– Achetez des produits locaux qui n'ont pas dû être transportés loin – vous contribuerez ainsi à réduire votre empreinte carbone.</a:t>
            </a:r>
          </a:p>
          <a:p>
            <a:endParaRPr lang="pl-PL" dirty="0"/>
          </a:p>
        </p:txBody>
      </p:sp>
    </p:spTree>
    <p:extLst>
      <p:ext uri="{BB962C8B-B14F-4D97-AF65-F5344CB8AC3E}">
        <p14:creationId xmlns:p14="http://schemas.microsoft.com/office/powerpoint/2010/main" val="4158531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210312"/>
            <a:ext cx="9601200" cy="1485900"/>
          </a:xfrm>
        </p:spPr>
        <p:txBody>
          <a:bodyPr>
            <a:normAutofit fontScale="90000"/>
          </a:bodyPr>
          <a:lstStyle/>
          <a:p>
            <a:r>
              <a:rPr lang="fr" b="1" dirty="0"/>
              <a:t>6. </a:t>
            </a:r>
            <a:r>
              <a:rPr lang="fr" b="1" dirty="0" err="1"/>
              <a:t>Bioéconomie </a:t>
            </a:r>
            <a:r>
              <a:rPr lang="fr" b="1" dirty="0"/>
              <a:t>et puits naturels de carbone</a:t>
            </a:r>
            <a:br>
              <a:rPr lang="pl-PL" dirty="0"/>
            </a:br>
            <a:endParaRPr lang="pl-PL" dirty="0"/>
          </a:p>
        </p:txBody>
      </p:sp>
      <p:sp>
        <p:nvSpPr>
          <p:cNvPr id="3" name="Symbol zastępczy zawartości 2"/>
          <p:cNvSpPr>
            <a:spLocks noGrp="1"/>
          </p:cNvSpPr>
          <p:nvPr>
            <p:ph idx="1"/>
          </p:nvPr>
        </p:nvSpPr>
        <p:spPr>
          <a:xfrm>
            <a:off x="1371600" y="1888944"/>
            <a:ext cx="10561320" cy="5309147"/>
          </a:xfrm>
        </p:spPr>
        <p:txBody>
          <a:bodyPr>
            <a:noAutofit/>
          </a:bodyPr>
          <a:lstStyle/>
          <a:p>
            <a:pPr marL="0" indent="0">
              <a:buNone/>
            </a:pPr>
            <a:r>
              <a:rPr lang="fr" sz="2800" dirty="0"/>
              <a:t>On a supposé qu'une utilisation plus efficace de la biomasse serait nécessaire dans une économie à zéro émission. Sa production accrue doit provenir de sources durables afin de garantir que les forêts et autres écosystèmes qui absorbent les émissions dans l'UE ne soient pas dégradés. Les processus de revitalisation des zones forestières dégradées et de protection des zones humides et des tourbières contribueront à améliorer l'efficacité de l'absorption du CO2 de l'atmosphère et contribueront à atteindre des émissions négatives.</a:t>
            </a:r>
            <a:endParaRPr lang="pl-PL" sz="2800" dirty="0"/>
          </a:p>
        </p:txBody>
      </p:sp>
    </p:spTree>
    <p:extLst>
      <p:ext uri="{BB962C8B-B14F-4D97-AF65-F5344CB8AC3E}">
        <p14:creationId xmlns:p14="http://schemas.microsoft.com/office/powerpoint/2010/main" val="1735393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t>Que pouvez-vous faire?</a:t>
            </a:r>
            <a:br>
              <a:rPr lang="en" b="1" dirty="0"/>
            </a:br>
            <a:endParaRPr lang="pl-PL" dirty="0"/>
          </a:p>
        </p:txBody>
      </p:sp>
      <p:sp>
        <p:nvSpPr>
          <p:cNvPr id="3" name="Symbol zastępczy zawartości 2"/>
          <p:cNvSpPr>
            <a:spLocks noGrp="1"/>
          </p:cNvSpPr>
          <p:nvPr>
            <p:ph idx="1"/>
          </p:nvPr>
        </p:nvSpPr>
        <p:spPr>
          <a:xfrm>
            <a:off x="1145753" y="1498293"/>
            <a:ext cx="10267721" cy="5266063"/>
          </a:xfrm>
        </p:spPr>
        <p:txBody>
          <a:bodyPr>
            <a:normAutofit lnSpcReduction="10000"/>
          </a:bodyPr>
          <a:lstStyle/>
          <a:p>
            <a:pPr marL="0" indent="0">
              <a:lnSpc>
                <a:spcPct val="100000"/>
              </a:lnSpc>
              <a:buNone/>
            </a:pPr>
            <a:r>
              <a:rPr lang="fr" sz="2600" dirty="0"/>
              <a:t>– Planter des arbres – ce sont les meilleurs puits de CO2.</a:t>
            </a:r>
          </a:p>
          <a:p>
            <a:pPr marL="0" indent="0">
              <a:lnSpc>
                <a:spcPct val="100000"/>
              </a:lnSpc>
              <a:buNone/>
            </a:pPr>
            <a:r>
              <a:rPr lang="fr" sz="2600" dirty="0"/>
              <a:t>– Vérifiez </a:t>
            </a:r>
            <a:r>
              <a:rPr lang="fr" sz="2600" dirty="0" err="1"/>
              <a:t>si </a:t>
            </a:r>
            <a:r>
              <a:rPr lang="fr" sz="2600" dirty="0"/>
              <a:t>les produits en bois et en papier sont certifiés comme provenant de forêts gérées durablement (par exemple FSC).</a:t>
            </a:r>
          </a:p>
          <a:p>
            <a:pPr marL="0" indent="0">
              <a:lnSpc>
                <a:spcPct val="100000"/>
              </a:lnSpc>
              <a:buNone/>
            </a:pPr>
            <a:r>
              <a:rPr lang="fr" sz="2600" dirty="0"/>
              <a:t>– Économisez du papier et n'oubliez pas de mettre le papier utilisé dans les déchets triés.</a:t>
            </a:r>
          </a:p>
          <a:p>
            <a:pPr marL="0" indent="0">
              <a:lnSpc>
                <a:spcPct val="100000"/>
              </a:lnSpc>
              <a:buNone/>
            </a:pPr>
            <a:r>
              <a:rPr lang="fr" sz="2600" dirty="0"/>
              <a:t>– Si vous êtes agriculteur, limitez l'utilisation d'engrais artificiels qui appauvrissent le sol.</a:t>
            </a:r>
          </a:p>
          <a:p>
            <a:pPr marL="0" indent="0">
              <a:lnSpc>
                <a:spcPct val="100000"/>
              </a:lnSpc>
              <a:buNone/>
            </a:pPr>
            <a:r>
              <a:rPr lang="fr" sz="2600" dirty="0"/>
              <a:t>– Choisissez des produits bio.</a:t>
            </a:r>
          </a:p>
          <a:p>
            <a:pPr marL="0" indent="0">
              <a:lnSpc>
                <a:spcPct val="100000"/>
              </a:lnSpc>
              <a:buNone/>
            </a:pPr>
            <a:r>
              <a:rPr lang="fr" sz="2600" dirty="0"/>
              <a:t>– Pensez aux changements dans votre alimentation. Limitez votre consommation de viande – la production de viande a une empreinte carbone élevée et de fortes émissions de méthane.</a:t>
            </a:r>
          </a:p>
          <a:p>
            <a:pPr marL="0" indent="0">
              <a:lnSpc>
                <a:spcPct val="100000"/>
              </a:lnSpc>
              <a:buNone/>
            </a:pPr>
            <a:r>
              <a:rPr lang="fr" sz="2600" dirty="0"/>
              <a:t>– Ne détruisez pas les forêts et les zones humides.</a:t>
            </a:r>
          </a:p>
          <a:p>
            <a:endParaRPr lang="pl-PL" dirty="0"/>
          </a:p>
        </p:txBody>
      </p:sp>
    </p:spTree>
    <p:extLst>
      <p:ext uri="{BB962C8B-B14F-4D97-AF65-F5344CB8AC3E}">
        <p14:creationId xmlns:p14="http://schemas.microsoft.com/office/powerpoint/2010/main" val="3770034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dirty="0"/>
              <a:t>Faits intéressants</a:t>
            </a:r>
            <a:endParaRPr lang="pl-PL" dirty="0"/>
          </a:p>
        </p:txBody>
      </p:sp>
      <p:sp>
        <p:nvSpPr>
          <p:cNvPr id="3" name="Symbol zastępczy zawartości 2"/>
          <p:cNvSpPr>
            <a:spLocks noGrp="1"/>
          </p:cNvSpPr>
          <p:nvPr>
            <p:ph idx="1"/>
          </p:nvPr>
        </p:nvSpPr>
        <p:spPr/>
        <p:txBody>
          <a:bodyPr/>
          <a:lstStyle/>
          <a:p>
            <a:r>
              <a:rPr lang="fr" dirty="0">
                <a:hlinkClick r:id="rId2"/>
              </a:rPr>
              <a:t>https://www.un.org/en/actnow/facts-and-figures _</a:t>
            </a:r>
            <a:r>
              <a:rPr lang="fr" dirty="0"/>
              <a:t> </a:t>
            </a:r>
            <a:endParaRPr lang="pl-PL" dirty="0"/>
          </a:p>
        </p:txBody>
      </p:sp>
    </p:spTree>
    <p:extLst>
      <p:ext uri="{BB962C8B-B14F-4D97-AF65-F5344CB8AC3E}">
        <p14:creationId xmlns:p14="http://schemas.microsoft.com/office/powerpoint/2010/main" val="2754811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151263" y="145974"/>
            <a:ext cx="9601200" cy="1485900"/>
          </a:xfrm>
        </p:spPr>
        <p:txBody>
          <a:bodyPr/>
          <a:lstStyle/>
          <a:p>
            <a:r>
              <a:rPr lang="fr" b="1" dirty="0"/>
              <a:t>Nourriture</a:t>
            </a:r>
            <a:br>
              <a:rPr lang="pl-PL" b="1" dirty="0"/>
            </a:br>
            <a:endParaRPr lang="pl-PL" dirty="0"/>
          </a:p>
        </p:txBody>
      </p:sp>
      <p:sp>
        <p:nvSpPr>
          <p:cNvPr id="3" name="Symbol zastępczy zawartości 2"/>
          <p:cNvSpPr>
            <a:spLocks noGrp="1"/>
          </p:cNvSpPr>
          <p:nvPr>
            <p:ph idx="1"/>
          </p:nvPr>
        </p:nvSpPr>
        <p:spPr>
          <a:xfrm>
            <a:off x="1151263" y="1021126"/>
            <a:ext cx="10383397" cy="5836874"/>
          </a:xfrm>
        </p:spPr>
        <p:txBody>
          <a:bodyPr>
            <a:normAutofit fontScale="92500" lnSpcReduction="10000"/>
          </a:bodyPr>
          <a:lstStyle/>
          <a:p>
            <a:r>
              <a:rPr lang="fr" sz="2400" dirty="0">
                <a:hlinkClick r:id="rId2"/>
              </a:rPr>
              <a:t>Trois milliards de personnes </a:t>
            </a:r>
            <a:r>
              <a:rPr lang="fr" sz="2400" dirty="0"/>
              <a:t>ne peuvent pas se permettre une alimentation saine. Deux milliards sont en surpoids ou obèses. Les systèmes alimentaires génèrent un tiers de toutes les émissions de gaz à effet de serre et sont responsables de jusqu'à 80 % de la perte de biodiversité.</a:t>
            </a:r>
          </a:p>
          <a:p>
            <a:r>
              <a:rPr lang="fr" sz="2400" dirty="0">
                <a:hlinkClick r:id="rId3"/>
              </a:rPr>
              <a:t>17% de tous les aliments disponibles au niveau des consommateurs sont gaspillés </a:t>
            </a:r>
            <a:r>
              <a:rPr lang="fr" sz="2400" dirty="0"/>
              <a:t>. Cela équivaut à un grand gaspillage de ressources utilisées dans la production, telles que la terre, l'eau, l'énergie et d'autres intrants, et à des émissions de gaz à effet de serre inutiles. En réduisant le gaspillage alimentaire, vous pouvez économiser de l'argent, réduire les émissions et aider à préserver les ressources pour les générations futures.</a:t>
            </a:r>
          </a:p>
          <a:p>
            <a:r>
              <a:rPr lang="fr" sz="2400" dirty="0"/>
              <a:t>La viande et les produits laitiers ne fournissent que </a:t>
            </a:r>
            <a:r>
              <a:rPr lang="fr" sz="2400" dirty="0">
                <a:hlinkClick r:id="rId4"/>
              </a:rPr>
              <a:t>18 % des calories </a:t>
            </a:r>
            <a:r>
              <a:rPr lang="fr" sz="2400" dirty="0"/>
              <a:t>consommées, mais utilisent 83 % des terres agricoles mondiales et sont responsables de 60 % des émissions de gaz à effet de serre de l'agriculture.</a:t>
            </a:r>
          </a:p>
          <a:p>
            <a:r>
              <a:rPr lang="fr" sz="2400" dirty="0"/>
              <a:t>Le passage à des régimes alimentaires sains intégrant des considérations de durabilité peut contribuer à réduire les impacts environnementaux sur l'utilisation des terres, de l'énergie et de l'eau.</a:t>
            </a:r>
          </a:p>
          <a:p>
            <a:r>
              <a:rPr lang="fr" sz="2400" dirty="0">
                <a:hlinkClick r:id="rId5"/>
              </a:rPr>
              <a:t>Une alimentation riche en aliments d'origine végétale </a:t>
            </a:r>
            <a:r>
              <a:rPr lang="fr" sz="2400" dirty="0"/>
              <a:t>, tels que les légumes, les fruits, les grains entiers, les légumineuses, les noix et les graines, et pauvre en aliments d'origine animale, a un impact environnemental moindre (émissions de gaz à effet de serre et énergie, terres et consommation d'eau).</a:t>
            </a:r>
          </a:p>
          <a:p>
            <a:endParaRPr lang="pl-PL" dirty="0"/>
          </a:p>
        </p:txBody>
      </p:sp>
    </p:spTree>
    <p:extLst>
      <p:ext uri="{BB962C8B-B14F-4D97-AF65-F5344CB8AC3E}">
        <p14:creationId xmlns:p14="http://schemas.microsoft.com/office/powerpoint/2010/main" val="3924496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t>Énergie domestique</a:t>
            </a:r>
            <a:br>
              <a:rPr lang="en-US" b="1" dirty="0"/>
            </a:br>
            <a:endParaRPr lang="pl-PL" dirty="0"/>
          </a:p>
        </p:txBody>
      </p:sp>
      <p:sp>
        <p:nvSpPr>
          <p:cNvPr id="3" name="Symbol zastępczy zawartości 2"/>
          <p:cNvSpPr>
            <a:spLocks noGrp="1"/>
          </p:cNvSpPr>
          <p:nvPr>
            <p:ph idx="1"/>
          </p:nvPr>
        </p:nvSpPr>
        <p:spPr>
          <a:xfrm>
            <a:off x="1371600" y="1618488"/>
            <a:ext cx="9948672" cy="5175504"/>
          </a:xfrm>
        </p:spPr>
        <p:txBody>
          <a:bodyPr>
            <a:normAutofit/>
          </a:bodyPr>
          <a:lstStyle/>
          <a:p>
            <a:r>
              <a:rPr lang="fr" sz="2400" dirty="0"/>
              <a:t>L'électricité dicte nos modes de vie. Bien que quelque 750 millions de personnes dans le monde n'aient toujours pas accès à l'électricité, pour le reste, tout, d'un ordinateur à une télévision en passant par un réfrigérateur, a besoin d'énergie.</a:t>
            </a:r>
          </a:p>
          <a:p>
            <a:r>
              <a:rPr lang="fr" sz="2400" dirty="0"/>
              <a:t>Le secteur de l'approvisionnement énergétique (électricité, chaleur et autres énergies) est le </a:t>
            </a:r>
            <a:r>
              <a:rPr lang="fr" sz="2400" dirty="0">
                <a:hlinkClick r:id="rId2"/>
              </a:rPr>
              <a:t>plus grand contributeur aux émissions mondiales de gaz à effet de serre </a:t>
            </a:r>
            <a:r>
              <a:rPr lang="fr" sz="2400" dirty="0"/>
              <a:t>, responsable d'env. 35 % des émissions totales.</a:t>
            </a:r>
          </a:p>
          <a:p>
            <a:r>
              <a:rPr lang="fr" sz="2400" dirty="0"/>
              <a:t>À l'échelle mondiale, </a:t>
            </a:r>
            <a:r>
              <a:rPr lang="fr" sz="2400" dirty="0">
                <a:hlinkClick r:id="rId3"/>
              </a:rPr>
              <a:t>les bâtiments résidentiels et commerciaux </a:t>
            </a:r>
            <a:r>
              <a:rPr lang="fr" sz="2400" dirty="0"/>
              <a:t>consomment plus de la moitié de toute l'électricité.</a:t>
            </a:r>
          </a:p>
          <a:p>
            <a:r>
              <a:rPr lang="fr" sz="2400" dirty="0"/>
              <a:t>L'élimination progressive des combustibles fossiles pour </a:t>
            </a:r>
            <a:r>
              <a:rPr lang="fr" sz="2400" dirty="0">
                <a:hlinkClick r:id="rId4"/>
              </a:rPr>
              <a:t>le chauffage domestique </a:t>
            </a:r>
            <a:r>
              <a:rPr lang="fr" sz="2400" dirty="0"/>
              <a:t>est cruciale, par exemple en interdisant les nouvelles chaudières à gaz et en introduisant des pompes à chaleur électriques.</a:t>
            </a:r>
          </a:p>
          <a:p>
            <a:endParaRPr lang="pl-PL" dirty="0"/>
          </a:p>
        </p:txBody>
      </p:sp>
    </p:spTree>
    <p:extLst>
      <p:ext uri="{BB962C8B-B14F-4D97-AF65-F5344CB8AC3E}">
        <p14:creationId xmlns:p14="http://schemas.microsoft.com/office/powerpoint/2010/main" val="1783233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311007" y="672029"/>
            <a:ext cx="10006567" cy="6185971"/>
          </a:xfrm>
        </p:spPr>
        <p:txBody>
          <a:bodyPr>
            <a:normAutofit/>
          </a:bodyPr>
          <a:lstStyle/>
          <a:p>
            <a:r>
              <a:rPr lang="fr" sz="2400" dirty="0">
                <a:hlinkClick r:id="rId2"/>
              </a:rPr>
              <a:t>L'augmentation du réglage du thermostat </a:t>
            </a:r>
            <a:r>
              <a:rPr lang="fr" sz="2400" dirty="0"/>
              <a:t>de 24°C à 28°C pendant la saison de refroidissement peut réduire la consommation annuelle d'énergie de refroidissement de plus d'un facteur de trois pour un immeuble de bureaux typique à Zurich, en Suisse.</a:t>
            </a:r>
          </a:p>
          <a:p>
            <a:r>
              <a:rPr lang="fr" sz="2400" dirty="0">
                <a:hlinkClick r:id="rId3"/>
              </a:rPr>
              <a:t>La demande d'énergie pour le refroidissement </a:t>
            </a:r>
            <a:r>
              <a:rPr lang="fr" sz="2400" dirty="0"/>
              <a:t>est l'utilisation finale qui connaît la croissance la plus rapide dans les bâtiments, avec dix climatiseurs qui devraient être vendus chaque seconde au cours des 30 prochaines années.</a:t>
            </a:r>
          </a:p>
          <a:p>
            <a:r>
              <a:rPr lang="fr" sz="2400" dirty="0"/>
              <a:t>Les émissions provenant de la climatisation et de la réfrigération devraient augmenter de 90 % par rapport aux niveaux de 2017 d'ici 2050.</a:t>
            </a:r>
          </a:p>
          <a:p>
            <a:r>
              <a:rPr lang="fr" sz="2400" dirty="0"/>
              <a:t>Être conscient de l'espace de vie dont vous avez besoin est également important. Dans les pays développés, l'espace de vie moyen par personne a considérablement augmenté au cours des dernières décennies.</a:t>
            </a:r>
          </a:p>
          <a:p>
            <a:r>
              <a:rPr lang="fr" sz="2400" dirty="0"/>
              <a:t>Le passage à </a:t>
            </a:r>
            <a:r>
              <a:rPr lang="fr" sz="2400" dirty="0">
                <a:hlinkClick r:id="rId4"/>
              </a:rPr>
              <a:t>des sources d'énergie renouvelables </a:t>
            </a:r>
            <a:r>
              <a:rPr lang="fr" sz="2400" dirty="0"/>
              <a:t>, telles que l'énergie solaire, éolienne ou hydroélectrique, signifie également moins de pollution et de nouveaux et meilleurs emplois. Actuellement, environ 80 % de l'énergie mondiale et 66 % de la production d'électricité sont fournis à partir de combustibles fossiles .</a:t>
            </a:r>
            <a:endParaRPr lang="en-US" sz="2400" dirty="0"/>
          </a:p>
        </p:txBody>
      </p:sp>
    </p:spTree>
    <p:extLst>
      <p:ext uri="{BB962C8B-B14F-4D97-AF65-F5344CB8AC3E}">
        <p14:creationId xmlns:p14="http://schemas.microsoft.com/office/powerpoint/2010/main" val="3486150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72448" y="116944"/>
            <a:ext cx="9601200" cy="1485900"/>
          </a:xfrm>
        </p:spPr>
        <p:txBody>
          <a:bodyPr/>
          <a:lstStyle/>
          <a:p>
            <a:r>
              <a:rPr lang="fr" b="1" dirty="0"/>
              <a:t>Transport</a:t>
            </a:r>
            <a:br>
              <a:rPr lang="pl-PL" b="1" dirty="0"/>
            </a:br>
            <a:endParaRPr lang="pl-PL" dirty="0"/>
          </a:p>
        </p:txBody>
      </p:sp>
      <p:sp>
        <p:nvSpPr>
          <p:cNvPr id="3" name="Symbol zastępczy zawartości 2"/>
          <p:cNvSpPr>
            <a:spLocks noGrp="1"/>
          </p:cNvSpPr>
          <p:nvPr>
            <p:ph idx="1"/>
          </p:nvPr>
        </p:nvSpPr>
        <p:spPr>
          <a:xfrm>
            <a:off x="1272448" y="1153139"/>
            <a:ext cx="10075106" cy="5142730"/>
          </a:xfrm>
        </p:spPr>
        <p:txBody>
          <a:bodyPr>
            <a:noAutofit/>
          </a:bodyPr>
          <a:lstStyle/>
          <a:p>
            <a:r>
              <a:rPr lang="fr" sz="2800" dirty="0"/>
              <a:t>Dans la plupart des pays à revenu élevé, le transport personnel est le domaine du mode de vie qui contribue le plus à l' </a:t>
            </a:r>
            <a:r>
              <a:rPr lang="fr" sz="2800" dirty="0">
                <a:hlinkClick r:id="rId2"/>
              </a:rPr>
              <a:t>empreinte globale du mode de vie </a:t>
            </a:r>
            <a:r>
              <a:rPr lang="fr" sz="2800" dirty="0"/>
              <a:t>.</a:t>
            </a:r>
          </a:p>
          <a:p>
            <a:r>
              <a:rPr lang="fr" sz="2800" dirty="0"/>
              <a:t>Les routes du monde sont encombrées de véhicules, la plupart brûlant des combustibles fossiles. Les combustibles fossiles alimentent les navires qui transportent le commerce et les avions qui nous permettent de voyager.</a:t>
            </a:r>
          </a:p>
          <a:p>
            <a:r>
              <a:rPr lang="fr" sz="2800" dirty="0">
                <a:hlinkClick r:id="rId3"/>
              </a:rPr>
              <a:t>Les émissions de gaz à effet de serre du secteur des transports </a:t>
            </a:r>
            <a:r>
              <a:rPr lang="fr" sz="2800" dirty="0"/>
              <a:t>ont plus que doublé depuis 1970, environ 80 % de cette augmentation provenant des véhicules routiers.</a:t>
            </a:r>
          </a:p>
          <a:p>
            <a:r>
              <a:rPr lang="fr" sz="2800" dirty="0">
                <a:hlinkClick r:id="rId3"/>
              </a:rPr>
              <a:t>Environ 10 % de la population mondiale </a:t>
            </a:r>
            <a:r>
              <a:rPr lang="fr" sz="2800" dirty="0"/>
              <a:t>représentent 80 % du nombre total de passagers- </a:t>
            </a:r>
            <a:r>
              <a:rPr lang="fr" sz="2800" dirty="0" err="1"/>
              <a:t>kilomètres motorisés </a:t>
            </a:r>
            <a:r>
              <a:rPr lang="fr" sz="2800" dirty="0"/>
              <a:t>, une grande partie de la population mondiale ne voyageant pratiquement pas .</a:t>
            </a:r>
            <a:endParaRPr lang="en-US" sz="2800" dirty="0"/>
          </a:p>
        </p:txBody>
      </p:sp>
    </p:spTree>
    <p:extLst>
      <p:ext uri="{BB962C8B-B14F-4D97-AF65-F5344CB8AC3E}">
        <p14:creationId xmlns:p14="http://schemas.microsoft.com/office/powerpoint/2010/main" val="2148544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139252" y="344774"/>
            <a:ext cx="9877615" cy="6095504"/>
          </a:xfrm>
        </p:spPr>
        <p:txBody>
          <a:bodyPr>
            <a:normAutofit/>
          </a:bodyPr>
          <a:lstStyle/>
          <a:p>
            <a:r>
              <a:rPr lang="fr" sz="2800" dirty="0"/>
              <a:t>Mais nous avons des alternatives à la conduite qui peuvent faire la différence. La marche, le vélo, le transport en commun urbain et le train contribuent à réduire la pollution atmosphérique et les émissions de gaz à effet de serre.</a:t>
            </a:r>
          </a:p>
          <a:p>
            <a:r>
              <a:rPr lang="fr" sz="2800" dirty="0">
                <a:hlinkClick r:id="rId2"/>
              </a:rPr>
              <a:t>Passer à une voiture électrique </a:t>
            </a:r>
            <a:r>
              <a:rPr lang="fr" sz="2800" dirty="0"/>
              <a:t>peut aider à réduire les émissions, à améliorer la qualité de l'air et à stimuler les emplois verts, si l'électricité n'est pas alimentée par des combustibles fossiles. En atteignant une part de 60 % de véhicules électriques à batterie et hybrides rechargeables sur la route, plus de </a:t>
            </a:r>
            <a:r>
              <a:rPr lang="fr" sz="2800" dirty="0">
                <a:hlinkClick r:id="rId3"/>
              </a:rPr>
              <a:t>60 milliards de tonnes de CO2 pourraient être économisées </a:t>
            </a:r>
            <a:r>
              <a:rPr lang="fr" sz="2800" dirty="0"/>
              <a:t>d'ici 2050.</a:t>
            </a:r>
          </a:p>
          <a:p>
            <a:r>
              <a:rPr lang="fr" sz="2800" dirty="0"/>
              <a:t>L'aviation nationale et internationale est responsable d'environ </a:t>
            </a:r>
            <a:r>
              <a:rPr lang="fr" sz="2800" dirty="0">
                <a:hlinkClick r:id="rId4"/>
              </a:rPr>
              <a:t>10 % des émissions mondiales dans le secteur des transports </a:t>
            </a:r>
            <a:r>
              <a:rPr lang="fr" sz="2800" dirty="0"/>
              <a:t>, et environ </a:t>
            </a:r>
            <a:r>
              <a:rPr lang="fr" sz="2800" dirty="0">
                <a:hlinkClick r:id="rId5"/>
              </a:rPr>
              <a:t>1 % de la population mondiale </a:t>
            </a:r>
            <a:r>
              <a:rPr lang="fr" sz="2800" dirty="0"/>
              <a:t>est responsable de plus de la moitié de ces émissions.</a:t>
            </a:r>
          </a:p>
          <a:p>
            <a:endParaRPr lang="pl-PL" dirty="0"/>
          </a:p>
        </p:txBody>
      </p:sp>
    </p:spTree>
    <p:extLst>
      <p:ext uri="{BB962C8B-B14F-4D97-AF65-F5344CB8AC3E}">
        <p14:creationId xmlns:p14="http://schemas.microsoft.com/office/powerpoint/2010/main" val="2909117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fr" sz="4800" dirty="0">
                <a:solidFill>
                  <a:srgbClr val="00B050"/>
                </a:solidFill>
              </a:rPr>
              <a:t>Pacte vert </a:t>
            </a:r>
            <a:r>
              <a:rPr lang="fr" sz="4800" dirty="0"/>
              <a:t>européen</a:t>
            </a:r>
          </a:p>
        </p:txBody>
      </p:sp>
      <p:sp>
        <p:nvSpPr>
          <p:cNvPr id="3" name="Symbol zastępczy zawartości 2"/>
          <p:cNvSpPr>
            <a:spLocks noGrp="1"/>
          </p:cNvSpPr>
          <p:nvPr>
            <p:ph idx="1"/>
          </p:nvPr>
        </p:nvSpPr>
        <p:spPr/>
        <p:txBody>
          <a:bodyPr>
            <a:normAutofit/>
          </a:bodyPr>
          <a:lstStyle/>
          <a:p>
            <a:pPr marL="0" indent="0">
              <a:buNone/>
            </a:pPr>
            <a:r>
              <a:rPr lang="fr" sz="4800" dirty="0"/>
              <a:t>L'objectif principal:</a:t>
            </a:r>
          </a:p>
          <a:p>
            <a:pPr marL="0" indent="0">
              <a:buNone/>
            </a:pPr>
            <a:r>
              <a:rPr lang="fr" sz="4800" dirty="0"/>
              <a:t>Transformation de l' économie de l'UE vers la neutralité climatique d'ici 2050</a:t>
            </a:r>
          </a:p>
          <a:p>
            <a:pPr marL="0" indent="0">
              <a:buNone/>
            </a:pPr>
            <a:r>
              <a:rPr lang="fr" sz="2200" dirty="0">
                <a:hlinkClick r:id="rId2"/>
              </a:rPr>
              <a:t>Basé </a:t>
            </a:r>
            <a:r>
              <a:rPr lang="fr" sz="2200" dirty="0"/>
              <a:t>sur : </a:t>
            </a:r>
            <a:r>
              <a:rPr lang="fr" sz="2200" dirty="0">
                <a:hlinkClick r:id="rId2"/>
              </a:rPr>
              <a:t>https://klimada2.ios.gov.pl/europejski-zielony-lad/</a:t>
            </a:r>
            <a:r>
              <a:rPr lang="fr" sz="2200" dirty="0"/>
              <a:t> </a:t>
            </a:r>
            <a:endParaRPr lang="pl-PL" sz="2200" dirty="0"/>
          </a:p>
        </p:txBody>
      </p:sp>
    </p:spTree>
    <p:extLst>
      <p:ext uri="{BB962C8B-B14F-4D97-AF65-F5344CB8AC3E}">
        <p14:creationId xmlns:p14="http://schemas.microsoft.com/office/powerpoint/2010/main" val="2544184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49511" y="66146"/>
            <a:ext cx="9601200" cy="1485900"/>
          </a:xfrm>
        </p:spPr>
        <p:txBody>
          <a:bodyPr/>
          <a:lstStyle/>
          <a:p>
            <a:r>
              <a:rPr lang="fr" b="1" dirty="0" err="1"/>
              <a:t>Mode</a:t>
            </a:r>
            <a:br>
              <a:rPr lang="pl-PL" b="1" dirty="0"/>
            </a:br>
            <a:endParaRPr lang="pl-PL" dirty="0"/>
          </a:p>
        </p:txBody>
      </p:sp>
      <p:sp>
        <p:nvSpPr>
          <p:cNvPr id="3" name="Symbol zastępczy zawartości 2"/>
          <p:cNvSpPr>
            <a:spLocks noGrp="1"/>
          </p:cNvSpPr>
          <p:nvPr>
            <p:ph idx="1"/>
          </p:nvPr>
        </p:nvSpPr>
        <p:spPr>
          <a:xfrm>
            <a:off x="873628" y="1003968"/>
            <a:ext cx="10713768" cy="6048903"/>
          </a:xfrm>
        </p:spPr>
        <p:txBody>
          <a:bodyPr>
            <a:normAutofit/>
          </a:bodyPr>
          <a:lstStyle/>
          <a:p>
            <a:r>
              <a:rPr lang="fr" sz="2200" dirty="0"/>
              <a:t>Être stylé ne veut pas dire gaspiller. Acheter moins de vêtements, faire ses courses d'occasion ou upcycling, c'est-à-dire créer de nouveaux vêtements à partir d'anciens, permet d'économiser l'eau et de réduire les déchets.</a:t>
            </a:r>
          </a:p>
          <a:p>
            <a:r>
              <a:rPr lang="fr" sz="2200" dirty="0">
                <a:hlinkClick r:id="rId2"/>
              </a:rPr>
              <a:t>Au cours des 15 dernières années </a:t>
            </a:r>
            <a:r>
              <a:rPr lang="fr" sz="2200" dirty="0"/>
              <a:t>, la production de vêtements a doublé tandis que le nombre de fois qu'un vêtement est porté avant d'être jeté a diminué de 36 %.</a:t>
            </a:r>
          </a:p>
          <a:p>
            <a:r>
              <a:rPr lang="fr" sz="2200" dirty="0"/>
              <a:t>L'industrie de la mode (vêtements et chaussures) produit annuellement </a:t>
            </a:r>
            <a:r>
              <a:rPr lang="fr" sz="2200" dirty="0">
                <a:hlinkClick r:id="rId3"/>
              </a:rPr>
              <a:t>plus de 8 % des gaz à effet de serre </a:t>
            </a:r>
            <a:r>
              <a:rPr lang="fr" sz="2200" dirty="0"/>
              <a:t>et </a:t>
            </a:r>
            <a:r>
              <a:rPr lang="fr" sz="2200" dirty="0">
                <a:hlinkClick r:id="rId4"/>
              </a:rPr>
              <a:t>20 % des eaux usées mondiales </a:t>
            </a:r>
            <a:r>
              <a:rPr lang="fr" sz="2200" dirty="0"/>
              <a:t>.</a:t>
            </a:r>
          </a:p>
          <a:p>
            <a:r>
              <a:rPr lang="fr" sz="2200" dirty="0"/>
              <a:t>Il faut environ </a:t>
            </a:r>
            <a:r>
              <a:rPr lang="fr" sz="2200" dirty="0">
                <a:hlinkClick r:id="rId5"/>
              </a:rPr>
              <a:t>7 500 </a:t>
            </a:r>
            <a:r>
              <a:rPr lang="fr" sz="2200" dirty="0" err="1">
                <a:hlinkClick r:id="rId5"/>
              </a:rPr>
              <a:t>litres </a:t>
            </a:r>
            <a:r>
              <a:rPr lang="fr" sz="2200" dirty="0">
                <a:hlinkClick r:id="rId5"/>
              </a:rPr>
              <a:t>d'eau pour fabriquer une seule paire de jeans </a:t>
            </a:r>
            <a:r>
              <a:rPr lang="fr" sz="2200" dirty="0"/>
              <a:t>, de la production du coton à la livraison du produit final au magasin.</a:t>
            </a:r>
          </a:p>
          <a:p>
            <a:r>
              <a:rPr lang="fr" sz="2200" dirty="0">
                <a:hlinkClick r:id="rId4"/>
              </a:rPr>
              <a:t>85% des textiles finissent dans des décharges ou sont incinérés </a:t>
            </a:r>
            <a:r>
              <a:rPr lang="fr" sz="2200" dirty="0"/>
              <a:t>bien que la plupart de ces matériaux puissent être réutilisés. Chaque seconde, l'équivalent d'un camion à ordures rempli de textiles est enfoui ou brûlé.</a:t>
            </a:r>
          </a:p>
          <a:p>
            <a:r>
              <a:rPr lang="fr" sz="2200" dirty="0"/>
              <a:t>Quelque </a:t>
            </a:r>
            <a:r>
              <a:rPr lang="fr" sz="2200" dirty="0">
                <a:hlinkClick r:id="rId6"/>
              </a:rPr>
              <a:t>93 milliards de mètres cubes d'eau </a:t>
            </a:r>
            <a:r>
              <a:rPr lang="fr" sz="2200" dirty="0"/>
              <a:t>– suffisamment pour répondre aux besoins de consommation de cinq millions de personnes – sont utilisés chaque année par l'industrie de la mode .</a:t>
            </a:r>
            <a:endParaRPr lang="pl-PL" dirty="0"/>
          </a:p>
        </p:txBody>
      </p:sp>
    </p:spTree>
    <p:extLst>
      <p:ext uri="{BB962C8B-B14F-4D97-AF65-F5344CB8AC3E}">
        <p14:creationId xmlns:p14="http://schemas.microsoft.com/office/powerpoint/2010/main" val="2828589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6899" y="190041"/>
            <a:ext cx="9601200" cy="1485900"/>
          </a:xfrm>
        </p:spPr>
        <p:txBody>
          <a:bodyPr/>
          <a:lstStyle/>
          <a:p>
            <a:r>
              <a:rPr lang="fr" b="1" dirty="0"/>
              <a:t>Déchets</a:t>
            </a:r>
            <a:br>
              <a:rPr lang="pl-PL" b="1" dirty="0"/>
            </a:br>
            <a:endParaRPr lang="pl-PL" dirty="0"/>
          </a:p>
        </p:txBody>
      </p:sp>
      <p:sp>
        <p:nvSpPr>
          <p:cNvPr id="3" name="Symbol zastępczy zawartości 2"/>
          <p:cNvSpPr>
            <a:spLocks noGrp="1"/>
          </p:cNvSpPr>
          <p:nvPr>
            <p:ph idx="1"/>
          </p:nvPr>
        </p:nvSpPr>
        <p:spPr>
          <a:xfrm>
            <a:off x="793214" y="881349"/>
            <a:ext cx="11038902" cy="5976651"/>
          </a:xfrm>
        </p:spPr>
        <p:txBody>
          <a:bodyPr>
            <a:normAutofit/>
          </a:bodyPr>
          <a:lstStyle/>
          <a:p>
            <a:r>
              <a:rPr lang="fr" sz="2800" dirty="0"/>
              <a:t>Chaque année, on estime que </a:t>
            </a:r>
            <a:r>
              <a:rPr lang="fr" sz="2800" dirty="0">
                <a:hlinkClick r:id="rId2"/>
              </a:rPr>
              <a:t>11,2 milliards </a:t>
            </a:r>
            <a:r>
              <a:rPr lang="fr" sz="2800" u="sng" dirty="0" err="1">
                <a:hlinkClick r:id="rId2"/>
              </a:rPr>
              <a:t>de </a:t>
            </a:r>
            <a:r>
              <a:rPr lang="fr" sz="2800" dirty="0" err="1">
                <a:hlinkClick r:id="rId2"/>
              </a:rPr>
              <a:t>tonnes </a:t>
            </a:r>
            <a:r>
              <a:rPr lang="fr" sz="2800" dirty="0">
                <a:hlinkClick r:id="rId2"/>
              </a:rPr>
              <a:t>de déchets solides </a:t>
            </a:r>
            <a:r>
              <a:rPr lang="fr" sz="2800" dirty="0"/>
              <a:t>sont collectés dans le monde, et la décomposition de la proportion organique des déchets solides contribue à environ 5 % des émissions mondiales de gaz à effet de serre.</a:t>
            </a:r>
          </a:p>
          <a:p>
            <a:r>
              <a:rPr lang="fr" sz="2800" dirty="0"/>
              <a:t>Là où les déchets ne peuvent être évités, le recyclage permet d'importantes économies de ressources. Pour chaque </a:t>
            </a:r>
            <a:r>
              <a:rPr lang="fr" sz="2800" dirty="0" err="1"/>
              <a:t>tonne </a:t>
            </a:r>
            <a:r>
              <a:rPr lang="fr" sz="2800" dirty="0"/>
              <a:t>de </a:t>
            </a:r>
            <a:r>
              <a:rPr lang="fr" sz="2800" dirty="0">
                <a:hlinkClick r:id="rId2"/>
              </a:rPr>
              <a:t>papier recyclé </a:t>
            </a:r>
            <a:r>
              <a:rPr lang="fr" sz="2800" dirty="0"/>
              <a:t>, 17 arbres et 50% d'eau peuvent être sauvés.</a:t>
            </a:r>
          </a:p>
          <a:p>
            <a:r>
              <a:rPr lang="fr" sz="2800" dirty="0">
                <a:hlinkClick r:id="rId2"/>
              </a:rPr>
              <a:t>Le recyclage crée aussi des emplois </a:t>
            </a:r>
            <a:r>
              <a:rPr lang="fr" sz="2800" dirty="0"/>
              <a:t>: le secteur du recyclage emploie 12 millions de personnes rien qu'au Brésil, en Chine et aux États-Unis.</a:t>
            </a:r>
          </a:p>
          <a:p>
            <a:r>
              <a:rPr lang="fr" sz="2800" dirty="0">
                <a:hlinkClick r:id="rId3"/>
              </a:rPr>
              <a:t>Seuls 9 % de tous les déchets plastiques produits ont été recyclés </a:t>
            </a:r>
            <a:r>
              <a:rPr lang="fr" sz="2800" dirty="0"/>
              <a:t>. Environ 12 % ont été incinérés, tandis que le reste — 79 % — s'est accumulé dans des décharges, des dépotoirs ou dans l'environnement naturel.</a:t>
            </a:r>
          </a:p>
          <a:p>
            <a:endParaRPr lang="pl-PL" sz="2800" dirty="0"/>
          </a:p>
        </p:txBody>
      </p:sp>
    </p:spTree>
    <p:extLst>
      <p:ext uri="{BB962C8B-B14F-4D97-AF65-F5344CB8AC3E}">
        <p14:creationId xmlns:p14="http://schemas.microsoft.com/office/powerpoint/2010/main" val="3652655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151263" y="223091"/>
            <a:ext cx="9601200" cy="1485900"/>
          </a:xfrm>
        </p:spPr>
        <p:txBody>
          <a:bodyPr/>
          <a:lstStyle/>
          <a:p>
            <a:r>
              <a:rPr lang="fr" b="1" dirty="0" err="1"/>
              <a:t>Eau</a:t>
            </a:r>
            <a:br>
              <a:rPr lang="pl-PL" b="1" dirty="0"/>
            </a:br>
            <a:endParaRPr lang="pl-PL" dirty="0"/>
          </a:p>
        </p:txBody>
      </p:sp>
      <p:sp>
        <p:nvSpPr>
          <p:cNvPr id="3" name="Symbol zastępczy zawartości 2"/>
          <p:cNvSpPr>
            <a:spLocks noGrp="1"/>
          </p:cNvSpPr>
          <p:nvPr>
            <p:ph idx="1"/>
          </p:nvPr>
        </p:nvSpPr>
        <p:spPr>
          <a:xfrm>
            <a:off x="1151263" y="1795749"/>
            <a:ext cx="10565176" cy="5976651"/>
          </a:xfrm>
        </p:spPr>
        <p:txBody>
          <a:bodyPr>
            <a:normAutofit/>
          </a:bodyPr>
          <a:lstStyle/>
          <a:p>
            <a:r>
              <a:rPr lang="fr" sz="2600" dirty="0">
                <a:solidFill>
                  <a:schemeClr val="tx1"/>
                </a:solidFill>
              </a:rPr>
              <a:t>L'eau est une ressource précieuse : </a:t>
            </a:r>
            <a:r>
              <a:rPr lang="fr" sz="2600" dirty="0">
                <a:solidFill>
                  <a:schemeClr val="tx1"/>
                </a:solidFill>
                <a:hlinkClick r:id="rId2"/>
              </a:rPr>
              <a:t>Moins de 3% de l'eau mondiale est douce (potable) </a:t>
            </a:r>
            <a:r>
              <a:rPr lang="fr" sz="2600" dirty="0">
                <a:solidFill>
                  <a:schemeClr val="tx1"/>
                </a:solidFill>
              </a:rPr>
              <a:t>, dont 2,5% est gelée dans l'Antarctique, l'Arctique et les glaciers. Et </a:t>
            </a:r>
            <a:r>
              <a:rPr lang="fr" sz="2600" dirty="0">
                <a:solidFill>
                  <a:schemeClr val="tx1"/>
                </a:solidFill>
                <a:hlinkClick r:id="rId2"/>
              </a:rPr>
              <a:t>les humains abusent et polluent l'eau plus vite </a:t>
            </a:r>
            <a:r>
              <a:rPr lang="fr" sz="2600" dirty="0">
                <a:solidFill>
                  <a:schemeClr val="tx1"/>
                </a:solidFill>
              </a:rPr>
              <a:t>que la nature ne peut recycler et purifier l'eau des rivières et des lacs.</a:t>
            </a:r>
          </a:p>
          <a:p>
            <a:r>
              <a:rPr lang="fr" sz="2600" dirty="0">
                <a:solidFill>
                  <a:schemeClr val="tx1"/>
                </a:solidFill>
              </a:rPr>
              <a:t>L'utilisation intelligente de l'eau peut nous aider à assurer un flux constant d'eau propre et salubre.</a:t>
            </a:r>
          </a:p>
          <a:p>
            <a:r>
              <a:rPr lang="fr" sz="2600" dirty="0">
                <a:solidFill>
                  <a:schemeClr val="tx1"/>
                </a:solidFill>
              </a:rPr>
              <a:t>Vous pouvez économiser de l'eau en prenant des douches plus courtes, en fermant le robinet lorsque vous vous brossez les dents, en installant des toilettes à faible débit et bien d'autres façons.</a:t>
            </a:r>
          </a:p>
          <a:p>
            <a:endParaRPr lang="pl-PL" dirty="0"/>
          </a:p>
        </p:txBody>
      </p:sp>
    </p:spTree>
    <p:extLst>
      <p:ext uri="{BB962C8B-B14F-4D97-AF65-F5344CB8AC3E}">
        <p14:creationId xmlns:p14="http://schemas.microsoft.com/office/powerpoint/2010/main" val="83671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112704" y="396607"/>
            <a:ext cx="9860096" cy="5470793"/>
          </a:xfrm>
        </p:spPr>
        <p:txBody>
          <a:bodyPr>
            <a:noAutofit/>
          </a:bodyPr>
          <a:lstStyle/>
          <a:p>
            <a:r>
              <a:rPr lang="fr" sz="2800" dirty="0"/>
              <a:t>Utiliser une bouteille rechargeable, apporter votre propre sac réutilisable et demander aux restaurants que vous fréquentez d'arrêter d'utiliser des pailles en plastique contribuent à réduire les déchets plastiques.</a:t>
            </a:r>
          </a:p>
          <a:p>
            <a:r>
              <a:rPr lang="fr" sz="2800" dirty="0"/>
              <a:t>Dans le monde, </a:t>
            </a:r>
            <a:r>
              <a:rPr lang="fr" sz="2800" dirty="0">
                <a:hlinkClick r:id="rId2"/>
              </a:rPr>
              <a:t>un million de bouteilles en plastique sont achetées chaque minute </a:t>
            </a:r>
            <a:r>
              <a:rPr lang="fr" sz="2800" dirty="0"/>
              <a:t>, tandis que jusqu'à </a:t>
            </a:r>
            <a:r>
              <a:rPr lang="fr" sz="2800" dirty="0">
                <a:hlinkClick r:id="rId2"/>
              </a:rPr>
              <a:t>5 000 milliards de sacs en plastique à usage unique sont utilisés chaque année dans le monde </a:t>
            </a:r>
            <a:r>
              <a:rPr lang="fr" sz="2800" dirty="0"/>
              <a:t>. Au total, la moitié de tout le plastique produit est conçu pour être utilisé une seule fois, puis jeté.</a:t>
            </a:r>
          </a:p>
          <a:p>
            <a:r>
              <a:rPr lang="fr" sz="2800" dirty="0"/>
              <a:t>De 2010 à 2019, </a:t>
            </a:r>
            <a:r>
              <a:rPr lang="fr" sz="2800" dirty="0">
                <a:hlinkClick r:id="rId3"/>
              </a:rPr>
              <a:t>les déchets électroniques générés dans le monde </a:t>
            </a:r>
            <a:r>
              <a:rPr lang="fr" sz="2800" dirty="0"/>
              <a:t>sont passés de 5,3 à 7,3 kilogrammes par habitant et par an. Pendant ce temps, le recyclage écologiquement rationnel des déchets électroniques a augmenté à un rythme beaucoup plus lent – de 0,8 à 1,3 kilogramme par habitant et par an.</a:t>
            </a:r>
          </a:p>
        </p:txBody>
      </p:sp>
    </p:spTree>
    <p:extLst>
      <p:ext uri="{BB962C8B-B14F-4D97-AF65-F5344CB8AC3E}">
        <p14:creationId xmlns:p14="http://schemas.microsoft.com/office/powerpoint/2010/main" val="2509931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492785" y="1316515"/>
            <a:ext cx="9601200" cy="3581400"/>
          </a:xfrm>
        </p:spPr>
        <p:txBody>
          <a:bodyPr>
            <a:noAutofit/>
          </a:bodyPr>
          <a:lstStyle/>
          <a:p>
            <a:r>
              <a:rPr lang="fr" sz="2800" dirty="0">
                <a:solidFill>
                  <a:schemeClr val="tx1"/>
                </a:solidFill>
              </a:rPr>
              <a:t>Avec une douche d'environ 10 minutes par jour, une personne moyenne consomme l'équivalent de plus de </a:t>
            </a:r>
            <a:r>
              <a:rPr lang="fr" sz="2800" dirty="0">
                <a:solidFill>
                  <a:schemeClr val="tx1"/>
                </a:solidFill>
                <a:hlinkClick r:id="rId2"/>
              </a:rPr>
              <a:t>100 000 verres d'eau potable </a:t>
            </a:r>
            <a:r>
              <a:rPr lang="fr" sz="2800" dirty="0">
                <a:solidFill>
                  <a:schemeClr val="tx1"/>
                </a:solidFill>
              </a:rPr>
              <a:t>chaque année.</a:t>
            </a:r>
          </a:p>
          <a:p>
            <a:r>
              <a:rPr lang="fr" sz="2800" dirty="0">
                <a:solidFill>
                  <a:schemeClr val="tx1"/>
                </a:solidFill>
                <a:hlinkClick r:id="rId3"/>
              </a:rPr>
              <a:t>La grave pénurie d'eau touche environ 4 milliards de personnes </a:t>
            </a:r>
            <a:r>
              <a:rPr lang="fr" sz="2800" dirty="0">
                <a:solidFill>
                  <a:schemeClr val="tx1"/>
                </a:solidFill>
              </a:rPr>
              <a:t>, soit près des deux tiers de la population mondiale, au moins un mois par an.</a:t>
            </a:r>
          </a:p>
          <a:p>
            <a:r>
              <a:rPr lang="fr" sz="2800" dirty="0">
                <a:solidFill>
                  <a:schemeClr val="tx1"/>
                </a:solidFill>
                <a:hlinkClick r:id="rId4"/>
              </a:rPr>
              <a:t>L'agriculture est de loin le plus grand consommateur d'eau </a:t>
            </a:r>
            <a:r>
              <a:rPr lang="fr" sz="2800" dirty="0">
                <a:solidFill>
                  <a:schemeClr val="tx1"/>
                </a:solidFill>
              </a:rPr>
              <a:t>, représentant 72 % des prélèvements d'eau annuels dans le monde. Passer à une alimentation à base de plantes est l'une des actions les plus efficaces que l'on puisse entreprendre pour économiser l'eau.</a:t>
            </a:r>
          </a:p>
          <a:p>
            <a:endParaRPr lang="pl-PL" sz="2800" dirty="0"/>
          </a:p>
        </p:txBody>
      </p:sp>
    </p:spTree>
    <p:extLst>
      <p:ext uri="{BB962C8B-B14F-4D97-AF65-F5344CB8AC3E}">
        <p14:creationId xmlns:p14="http://schemas.microsoft.com/office/powerpoint/2010/main" val="1829288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88831" y="1031631"/>
            <a:ext cx="9601200" cy="961293"/>
          </a:xfrm>
        </p:spPr>
        <p:txBody>
          <a:bodyPr>
            <a:normAutofit fontScale="90000"/>
          </a:bodyPr>
          <a:lstStyle/>
          <a:p>
            <a:r>
              <a:rPr lang="fr" dirty="0">
                <a:solidFill>
                  <a:srgbClr val="365F91"/>
                </a:solidFill>
                <a:ea typeface="Times New Roman" panose="02020603050405020304" pitchFamily="18" charset="0"/>
                <a:cs typeface="Times New Roman" panose="02020603050405020304" pitchFamily="18" charset="0"/>
              </a:rPr>
              <a:t>de non- </a:t>
            </a:r>
            <a:r>
              <a:rPr lang="fr" dirty="0" err="1">
                <a:solidFill>
                  <a:srgbClr val="365F91"/>
                </a:solidFill>
                <a:ea typeface="Times New Roman" panose="02020603050405020304" pitchFamily="18" charset="0"/>
                <a:cs typeface="Times New Roman" panose="02020603050405020304" pitchFamily="18" charset="0"/>
              </a:rPr>
              <a:t>responsabilité</a:t>
            </a:r>
            <a:r>
              <a:rPr lang="fr" dirty="0">
                <a:solidFill>
                  <a:srgbClr val="365F91"/>
                </a:solidFill>
                <a:ea typeface="Times New Roman" panose="02020603050405020304" pitchFamily="18" charset="0"/>
                <a:cs typeface="Times New Roman" panose="02020603050405020304" pitchFamily="18" charset="0"/>
              </a:rPr>
              <a:t> :</a:t>
            </a:r>
            <a:br>
              <a:rPr lang="pl-PL" dirty="0">
                <a:solidFill>
                  <a:srgbClr val="365F91"/>
                </a:solidFill>
                <a:ea typeface="Times New Roman" panose="02020603050405020304" pitchFamily="18" charset="0"/>
                <a:cs typeface="Times New Roman" panose="02020603050405020304" pitchFamily="18" charset="0"/>
              </a:rPr>
            </a:br>
            <a:endParaRPr lang="pl-PL" dirty="0">
              <a:cs typeface="Times New Roman" panose="02020603050405020304" pitchFamily="18" charset="0"/>
            </a:endParaRPr>
          </a:p>
        </p:txBody>
      </p:sp>
      <p:sp>
        <p:nvSpPr>
          <p:cNvPr id="3" name="Symbol zastępczy zawartości 2"/>
          <p:cNvSpPr>
            <a:spLocks noGrp="1"/>
          </p:cNvSpPr>
          <p:nvPr>
            <p:ph idx="1"/>
          </p:nvPr>
        </p:nvSpPr>
        <p:spPr>
          <a:xfrm>
            <a:off x="1488831" y="2171700"/>
            <a:ext cx="9601200" cy="4191000"/>
          </a:xfrm>
        </p:spPr>
        <p:txBody>
          <a:bodyPr>
            <a:normAutofit/>
          </a:bodyPr>
          <a:lstStyle/>
          <a:p>
            <a:pPr marL="0" indent="0">
              <a:buNone/>
            </a:pPr>
            <a:r>
              <a:rPr lang="fr" sz="4000" dirty="0">
                <a:solidFill>
                  <a:srgbClr val="365F91"/>
                </a:solidFill>
                <a:latin typeface="+mj-lt"/>
                <a:ea typeface="Times New Roman" panose="02020603050405020304" pitchFamily="18" charset="0"/>
                <a:cs typeface="Times New Roman" panose="02020603050405020304" pitchFamily="18" charset="0"/>
              </a:rPr>
              <a:t>Ce projet </a:t>
            </a:r>
            <a:r>
              <a:rPr lang="fr" sz="4000">
                <a:solidFill>
                  <a:srgbClr val="365F91"/>
                </a:solidFill>
                <a:latin typeface="+mj-lt"/>
                <a:ea typeface="Times New Roman" panose="02020603050405020304" pitchFamily="18" charset="0"/>
                <a:cs typeface="Times New Roman" panose="02020603050405020304" pitchFamily="18" charset="0"/>
              </a:rPr>
              <a:t>a </a:t>
            </a:r>
            <a:r>
              <a:rPr lang="fr" sz="4000" dirty="0">
                <a:solidFill>
                  <a:srgbClr val="365F91"/>
                </a:solidFill>
                <a:latin typeface="+mj-lt"/>
                <a:ea typeface="Times New Roman" panose="02020603050405020304" pitchFamily="18" charset="0"/>
                <a:cs typeface="Times New Roman" panose="02020603050405020304" pitchFamily="18" charset="0"/>
              </a:rPr>
              <a:t>reçu </a:t>
            </a:r>
            <a:r>
              <a:rPr lang="fr" sz="4000">
                <a:solidFill>
                  <a:srgbClr val="365F91"/>
                </a:solidFill>
                <a:latin typeface="+mj-lt"/>
                <a:ea typeface="Times New Roman" panose="02020603050405020304" pitchFamily="18" charset="0"/>
                <a:cs typeface="Times New Roman" panose="02020603050405020304" pitchFamily="18" charset="0"/>
              </a:rPr>
              <a:t>un </a:t>
            </a:r>
            <a:r>
              <a:rPr lang="fr" sz="4000" dirty="0">
                <a:solidFill>
                  <a:srgbClr val="365F91"/>
                </a:solidFill>
                <a:latin typeface="+mj-lt"/>
                <a:ea typeface="Times New Roman" panose="02020603050405020304" pitchFamily="18" charset="0"/>
                <a:cs typeface="Times New Roman" panose="02020603050405020304" pitchFamily="18" charset="0"/>
              </a:rPr>
              <a:t>cofinancement de l'Union européenne.</a:t>
            </a:r>
            <a:endParaRPr lang="pl-PL" sz="4000" dirty="0">
              <a:solidFill>
                <a:srgbClr val="365F91"/>
              </a:solidFill>
              <a:latin typeface="+mj-lt"/>
              <a:ea typeface="Times New Roman" panose="02020603050405020304" pitchFamily="18" charset="0"/>
              <a:cs typeface="Times New Roman" panose="02020603050405020304" pitchFamily="18" charset="0"/>
            </a:endParaRPr>
          </a:p>
          <a:p>
            <a:pPr marL="0" indent="0">
              <a:buNone/>
            </a:pPr>
            <a:r>
              <a:rPr lang="fr" sz="4000" dirty="0">
                <a:solidFill>
                  <a:srgbClr val="365F91"/>
                </a:solidFill>
                <a:latin typeface="+mj-lt"/>
                <a:ea typeface="Times New Roman" panose="02020603050405020304" pitchFamily="18" charset="0"/>
                <a:cs typeface="Times New Roman" panose="02020603050405020304" pitchFamily="18" charset="0"/>
              </a:rPr>
              <a:t>Le contenu exprime uniquement les opinions de son ou ses auteurs. La Commission européenne n'est pas responsable de l'utilisation qui pourrait être faite des informations qu'elle contient</a:t>
            </a:r>
            <a:endParaRPr lang="pl-PL" sz="4000" dirty="0">
              <a:latin typeface="+mj-lt"/>
              <a:cs typeface="Times New Roman" panose="02020603050405020304" pitchFamily="18" charset="0"/>
            </a:endParaRPr>
          </a:p>
        </p:txBody>
      </p:sp>
      <p:pic>
        <p:nvPicPr>
          <p:cNvPr id="5" name="Obraz 4" descr="C:\Users\FFI\Desktop\nowe projekty 2021\DEINDE\Erasmus+ 2021\co-funded_en\Horizontal\JPEG\EN Co-funded by the EU_POS.jpg"/>
          <p:cNvPicPr/>
          <p:nvPr/>
        </p:nvPicPr>
        <p:blipFill>
          <a:blip r:embed="rId2"/>
          <a:srcRect/>
          <a:stretch>
            <a:fillRect/>
          </a:stretch>
        </p:blipFill>
        <p:spPr>
          <a:xfrm>
            <a:off x="7073655" y="533449"/>
            <a:ext cx="4375150" cy="915035"/>
          </a:xfrm>
          <a:prstGeom prst="rect">
            <a:avLst/>
          </a:prstGeom>
          <a:noFill/>
          <a:ln>
            <a:noFill/>
            <a:prstDash/>
          </a:ln>
        </p:spPr>
      </p:pic>
    </p:spTree>
    <p:extLst>
      <p:ext uri="{BB962C8B-B14F-4D97-AF65-F5344CB8AC3E}">
        <p14:creationId xmlns:p14="http://schemas.microsoft.com/office/powerpoint/2010/main" val="432170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416170"/>
            <a:ext cx="9976338" cy="1485900"/>
          </a:xfrm>
        </p:spPr>
        <p:txBody>
          <a:bodyPr>
            <a:normAutofit/>
          </a:bodyPr>
          <a:lstStyle/>
          <a:p>
            <a:r>
              <a:rPr lang="fr" b="1" dirty="0"/>
              <a:t>1. Amélioration de l'efficacité énergétique</a:t>
            </a:r>
            <a:endParaRPr lang="pl-PL" dirty="0"/>
          </a:p>
        </p:txBody>
      </p:sp>
      <p:sp>
        <p:nvSpPr>
          <p:cNvPr id="3" name="Symbol zastępczy zawartości 2"/>
          <p:cNvSpPr>
            <a:spLocks noGrp="1"/>
          </p:cNvSpPr>
          <p:nvPr>
            <p:ph idx="1"/>
          </p:nvPr>
        </p:nvSpPr>
        <p:spPr>
          <a:xfrm>
            <a:off x="1233889" y="2071171"/>
            <a:ext cx="10774497" cy="5679195"/>
          </a:xfrm>
        </p:spPr>
        <p:txBody>
          <a:bodyPr>
            <a:normAutofit/>
          </a:bodyPr>
          <a:lstStyle/>
          <a:p>
            <a:pPr marL="0" indent="0">
              <a:buNone/>
            </a:pPr>
            <a:r>
              <a:rPr lang="fr" sz="3200" dirty="0"/>
              <a:t>pourrait contribuer à réduire </a:t>
            </a:r>
            <a:r>
              <a:rPr lang="fr" sz="3200" b="1" dirty="0">
                <a:solidFill>
                  <a:schemeClr val="accent6">
                    <a:lumMod val="50000"/>
                  </a:schemeClr>
                </a:solidFill>
              </a:rPr>
              <a:t>de moitié </a:t>
            </a:r>
            <a:r>
              <a:rPr lang="fr" sz="3200" dirty="0"/>
              <a:t>la consommation d'énergie dans l'UE par rapport à 2005, elle s'applique à l' efficacité énergétique des deux équipements et bâtiments. Les nouveaux bâtiments sont construits conformément aux normes en vigueur, les anciens bâtiments seront adaptés grâce à l'aide financière de l'UE.</a:t>
            </a:r>
            <a:br>
              <a:rPr lang="pl-PL" sz="2400" dirty="0"/>
            </a:br>
            <a:endParaRPr lang="en" sz="2400" dirty="0"/>
          </a:p>
        </p:txBody>
      </p:sp>
    </p:spTree>
    <p:extLst>
      <p:ext uri="{BB962C8B-B14F-4D97-AF65-F5344CB8AC3E}">
        <p14:creationId xmlns:p14="http://schemas.microsoft.com/office/powerpoint/2010/main" val="4016565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284051" y="330741"/>
            <a:ext cx="9688749" cy="5536660"/>
          </a:xfrm>
        </p:spPr>
        <p:txBody>
          <a:bodyPr>
            <a:noAutofit/>
          </a:bodyPr>
          <a:lstStyle/>
          <a:p>
            <a:pPr marL="0" indent="0">
              <a:buNone/>
            </a:pPr>
            <a:r>
              <a:rPr lang="fr" sz="2800" b="1" dirty="0"/>
              <a:t>Que pouvez-vous faire ?</a:t>
            </a:r>
            <a:r>
              <a:rPr lang="fr" sz="2800" dirty="0"/>
              <a:t> </a:t>
            </a:r>
            <a:endParaRPr lang="pl-PL" sz="2800" dirty="0"/>
          </a:p>
          <a:p>
            <a:pPr marL="0" indent="0">
              <a:buNone/>
            </a:pPr>
            <a:r>
              <a:rPr lang="fr" sz="2800" dirty="0"/>
              <a:t>– Utilisez les appareils </a:t>
            </a:r>
            <a:r>
              <a:rPr lang="fr" sz="2800" b="1" dirty="0">
                <a:solidFill>
                  <a:srgbClr val="00B050"/>
                </a:solidFill>
              </a:rPr>
              <a:t>à bon escient </a:t>
            </a:r>
            <a:r>
              <a:rPr lang="fr" sz="2800" b="1" dirty="0"/>
              <a:t>. </a:t>
            </a:r>
            <a:r>
              <a:rPr lang="fr" sz="2800" dirty="0"/>
              <a:t>N'oubliez pas de les désactiver </a:t>
            </a:r>
            <a:r>
              <a:rPr lang="fr" sz="2800" b="1" dirty="0">
                <a:solidFill>
                  <a:schemeClr val="accent6">
                    <a:lumMod val="50000"/>
                  </a:schemeClr>
                </a:solidFill>
              </a:rPr>
              <a:t>lorsque </a:t>
            </a:r>
            <a:r>
              <a:rPr lang="fr" sz="2800" dirty="0"/>
              <a:t>vous ne les utilisez pas. N'oubliez pas que les appareils en mode veille et les chargeurs laissés en contact </a:t>
            </a:r>
            <a:r>
              <a:rPr lang="fr" sz="2800" u="sng" dirty="0"/>
              <a:t>consomment également de l'énergie </a:t>
            </a:r>
            <a:r>
              <a:rPr lang="fr" sz="2800" dirty="0"/>
              <a:t>.</a:t>
            </a:r>
            <a:endParaRPr lang="pl-PL" sz="2800" dirty="0"/>
          </a:p>
          <a:p>
            <a:pPr marL="0" indent="0">
              <a:buNone/>
            </a:pPr>
            <a:r>
              <a:rPr lang="fr" sz="2800" dirty="0"/>
              <a:t>– Choisissez des appareils électroménagers et électroniques économes en énergie. À partir de mars 2021, les normes d'efficacité énergétique ont changé - les appareils les plus économes en énergie, qui jusqu'à présent étaient marqués A+++, seront désormais marqués en classe C.</a:t>
            </a:r>
            <a:endParaRPr lang="pl-PL" sz="2800" dirty="0"/>
          </a:p>
          <a:p>
            <a:pPr marL="0" indent="0">
              <a:buNone/>
            </a:pPr>
            <a:r>
              <a:rPr lang="fr" sz="2800" dirty="0"/>
              <a:t>- Assurez-vous que votre appartement/maison est thermiquement amélioré pour réduire la perte de chaleur en hiver et la fraîcheur en été - pensez à l'isolation des fenêtres, des portes, du toit et des murs hermétiques.</a:t>
            </a:r>
            <a:endParaRPr lang="en" sz="2800" dirty="0"/>
          </a:p>
        </p:txBody>
      </p:sp>
    </p:spTree>
    <p:extLst>
      <p:ext uri="{BB962C8B-B14F-4D97-AF65-F5344CB8AC3E}">
        <p14:creationId xmlns:p14="http://schemas.microsoft.com/office/powerpoint/2010/main" val="3993278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klimada2.ios.gov.pl/wp-content/uploads/2021/02/etykiety-nowe-1920x129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0038" y="-559669"/>
            <a:ext cx="9520223" cy="6426151"/>
          </a:xfrm>
          <a:prstGeom prst="rect">
            <a:avLst/>
          </a:prstGeom>
          <a:noFill/>
          <a:extLst>
            <a:ext uri="{909E8E84-426E-40DD-AFC4-6F175D3DCCD1}">
              <a14:hiddenFill xmlns:a14="http://schemas.microsoft.com/office/drawing/2010/main">
                <a:solidFill>
                  <a:srgbClr val="FFFFFF"/>
                </a:solidFill>
              </a14:hiddenFill>
            </a:ext>
          </a:extLst>
        </p:spPr>
      </p:pic>
      <p:sp>
        <p:nvSpPr>
          <p:cNvPr id="3" name="Symbol zastępczy zawartości 2"/>
          <p:cNvSpPr>
            <a:spLocks noGrp="1"/>
          </p:cNvSpPr>
          <p:nvPr>
            <p:ph idx="1"/>
          </p:nvPr>
        </p:nvSpPr>
        <p:spPr>
          <a:xfrm>
            <a:off x="1100038" y="5448936"/>
            <a:ext cx="9601200" cy="835091"/>
          </a:xfrm>
        </p:spPr>
        <p:txBody>
          <a:bodyPr>
            <a:noAutofit/>
          </a:bodyPr>
          <a:lstStyle/>
          <a:p>
            <a:pPr marL="0" indent="0">
              <a:buNone/>
            </a:pPr>
            <a:r>
              <a:rPr lang="fr" dirty="0"/>
              <a:t>Image </a:t>
            </a:r>
            <a:r>
              <a:rPr lang="fr" dirty="0" err="1"/>
              <a:t>décrivant </a:t>
            </a:r>
            <a:r>
              <a:rPr lang="fr" dirty="0"/>
              <a:t>la </a:t>
            </a:r>
            <a:r>
              <a:rPr lang="fr" dirty="0" err="1"/>
              <a:t>différence de classe </a:t>
            </a:r>
            <a:r>
              <a:rPr lang="fr" dirty="0"/>
              <a:t>énergétique </a:t>
            </a:r>
            <a:r>
              <a:rPr lang="fr" dirty="0" err="1"/>
              <a:t>assiettes </a:t>
            </a:r>
            <a:r>
              <a:rPr lang="fr" dirty="0"/>
              <a:t>sur </a:t>
            </a:r>
            <a:r>
              <a:rPr lang="fr" dirty="0" err="1"/>
              <a:t>le ménage</a:t>
            </a:r>
            <a:r>
              <a:rPr lang="fr" dirty="0"/>
              <a:t> </a:t>
            </a:r>
            <a:r>
              <a:rPr lang="fr" dirty="0" err="1"/>
              <a:t>électroménagers </a:t>
            </a:r>
            <a:r>
              <a:rPr lang="fr" dirty="0"/>
              <a:t>.</a:t>
            </a:r>
          </a:p>
          <a:p>
            <a:pPr marL="0" indent="0">
              <a:buNone/>
            </a:pPr>
            <a:r>
              <a:rPr lang="fr" dirty="0"/>
              <a:t>( </a:t>
            </a:r>
            <a:r>
              <a:rPr lang="fr" dirty="0" err="1"/>
              <a:t>plus Classe </a:t>
            </a:r>
            <a:r>
              <a:rPr lang="fr" dirty="0"/>
              <a:t>énergétique </a:t>
            </a:r>
            <a:r>
              <a:rPr lang="fr" dirty="0" err="1"/>
              <a:t>marquages </a:t>
            </a:r>
            <a:r>
              <a:rPr lang="fr" dirty="0"/>
              <a:t>, </a:t>
            </a:r>
            <a:r>
              <a:rPr lang="fr" dirty="0" err="1"/>
              <a:t>eau</a:t>
            </a:r>
            <a:r>
              <a:rPr lang="fr" dirty="0"/>
              <a:t> </a:t>
            </a:r>
            <a:r>
              <a:rPr lang="fr" dirty="0" err="1"/>
              <a:t>utilisation </a:t>
            </a:r>
            <a:r>
              <a:rPr lang="fr" dirty="0"/>
              <a:t>et </a:t>
            </a:r>
            <a:r>
              <a:rPr lang="fr" dirty="0" err="1"/>
              <a:t>bruit</a:t>
            </a:r>
            <a:r>
              <a:rPr lang="fr" dirty="0"/>
              <a:t> </a:t>
            </a:r>
            <a:r>
              <a:rPr lang="fr" dirty="0" err="1"/>
              <a:t>niveau</a:t>
            </a:r>
            <a:r>
              <a:rPr lang="fr" dirty="0"/>
              <a:t> </a:t>
            </a:r>
            <a:r>
              <a:rPr lang="fr" dirty="0" err="1"/>
              <a:t>indicateurs </a:t>
            </a:r>
            <a:r>
              <a:rPr lang="fr" dirty="0"/>
              <a:t>et </a:t>
            </a:r>
            <a:r>
              <a:rPr lang="fr" dirty="0" err="1"/>
              <a:t>code QR</a:t>
            </a:r>
            <a:r>
              <a:rPr lang="fr" dirty="0"/>
              <a:t> </a:t>
            </a:r>
            <a:r>
              <a:rPr lang="fr" dirty="0" err="1"/>
              <a:t>mise en œuvre </a:t>
            </a:r>
            <a:r>
              <a:rPr lang="fr" dirty="0"/>
              <a:t>)</a:t>
            </a:r>
          </a:p>
        </p:txBody>
      </p:sp>
    </p:spTree>
    <p:extLst>
      <p:ext uri="{BB962C8B-B14F-4D97-AF65-F5344CB8AC3E}">
        <p14:creationId xmlns:p14="http://schemas.microsoft.com/office/powerpoint/2010/main" val="3921259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t>2. Mise en œuvre des sources d'énergie renouvelables</a:t>
            </a:r>
            <a:endParaRPr lang="pl-PL" dirty="0"/>
          </a:p>
        </p:txBody>
      </p:sp>
      <p:sp>
        <p:nvSpPr>
          <p:cNvPr id="3" name="Symbol zastępczy zawartości 2"/>
          <p:cNvSpPr>
            <a:spLocks noGrp="1"/>
          </p:cNvSpPr>
          <p:nvPr>
            <p:ph idx="1"/>
          </p:nvPr>
        </p:nvSpPr>
        <p:spPr>
          <a:xfrm>
            <a:off x="1371600" y="2286000"/>
            <a:ext cx="9601200" cy="4114800"/>
          </a:xfrm>
        </p:spPr>
        <p:txBody>
          <a:bodyPr>
            <a:normAutofit/>
          </a:bodyPr>
          <a:lstStyle/>
          <a:p>
            <a:pPr marL="0" indent="0">
              <a:buNone/>
            </a:pPr>
            <a:r>
              <a:rPr lang="fr" sz="2400" dirty="0"/>
              <a:t>qui réduira le CO </a:t>
            </a:r>
            <a:r>
              <a:rPr lang="fr" sz="2400" baseline="-25000" dirty="0"/>
              <a:t>2 </a:t>
            </a:r>
            <a:r>
              <a:rPr lang="fr" sz="2400" dirty="0"/>
              <a:t>émissions</a:t>
            </a:r>
            <a:r>
              <a:rPr lang="fr" sz="2400" baseline="-25000" dirty="0"/>
              <a:t> </a:t>
            </a:r>
            <a:r>
              <a:rPr lang="fr" sz="2400" dirty="0"/>
              <a:t>et répondre aux besoins croissants. Le plan suppose que d'ici 2050, plus de 80 % de l'électricité proviendra des SER et représentera la moitié de la demande finale d'énergie dans l'UE . </a:t>
            </a:r>
            <a:br>
              <a:rPr lang="pl-PL" sz="2400" dirty="0"/>
            </a:br>
            <a:r>
              <a:rPr lang="fr" sz="2400" b="1" dirty="0"/>
              <a:t>Que pouvez-vous faire?</a:t>
            </a:r>
            <a:r>
              <a:rPr lang="fr" sz="2400" dirty="0"/>
              <a:t> </a:t>
            </a:r>
            <a:br>
              <a:rPr lang="pl-PL" sz="2400" dirty="0"/>
            </a:br>
            <a:r>
              <a:rPr lang="fr" sz="2400" dirty="0"/>
              <a:t>– Changez la façon dont vous chauffez votre maison – choisissez des appareils à émissions faibles ou nulles, par exemple des panneaux solaires ou une pompe à chaleur. </a:t>
            </a:r>
            <a:br>
              <a:rPr lang="pl-PL" sz="2400" dirty="0"/>
            </a:br>
            <a:r>
              <a:rPr lang="fr" sz="2400" dirty="0"/>
              <a:t>– Obtenir de l'énergie verte pour alimenter des équipements électriques, par exemple à partir de panneaux photovoltaïques. </a:t>
            </a:r>
            <a:br>
              <a:rPr lang="pl-PL" sz="2400" dirty="0"/>
            </a:br>
            <a:r>
              <a:rPr lang="fr" sz="2400" dirty="0"/>
              <a:t>– Vérifiez si votre fournisseur d'énergie utilise des sources d'énergie renouvelables (SER).</a:t>
            </a:r>
          </a:p>
        </p:txBody>
      </p:sp>
    </p:spTree>
    <p:extLst>
      <p:ext uri="{BB962C8B-B14F-4D97-AF65-F5344CB8AC3E}">
        <p14:creationId xmlns:p14="http://schemas.microsoft.com/office/powerpoint/2010/main" val="822891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236095"/>
            <a:ext cx="9601200" cy="1485900"/>
          </a:xfrm>
        </p:spPr>
        <p:txBody>
          <a:bodyPr/>
          <a:lstStyle/>
          <a:p>
            <a:r>
              <a:rPr lang="fr" b="1" dirty="0"/>
              <a:t>3. Une mobilité propre, sûre et connectée</a:t>
            </a:r>
            <a:endParaRPr lang="pl-PL" dirty="0"/>
          </a:p>
        </p:txBody>
      </p:sp>
      <p:sp>
        <p:nvSpPr>
          <p:cNvPr id="3" name="Symbol zastępczy zawartości 2"/>
          <p:cNvSpPr>
            <a:spLocks noGrp="1"/>
          </p:cNvSpPr>
          <p:nvPr>
            <p:ph idx="1"/>
          </p:nvPr>
        </p:nvSpPr>
        <p:spPr>
          <a:xfrm>
            <a:off x="1371599" y="1561475"/>
            <a:ext cx="10245777" cy="5296525"/>
          </a:xfrm>
        </p:spPr>
        <p:txBody>
          <a:bodyPr>
            <a:normAutofit/>
          </a:bodyPr>
          <a:lstStyle/>
          <a:p>
            <a:pPr marL="0" indent="0">
              <a:buNone/>
            </a:pPr>
            <a:r>
              <a:rPr lang="fr" sz="2600" dirty="0"/>
              <a:t>Actuellement, les transports sont responsables d'un quart des émissions de gaz à effet de serre de l'UE. La modernisation de tous les types de transport contribuera à la réduction des émissions dans l'atmosphère, et nous offrira ainsi une meilleure qualité de l'air, des niveaux de bruit réduits et une circulation sans accident. Un accent </a:t>
            </a:r>
            <a:br>
              <a:rPr lang="pl-PL" sz="2600" dirty="0"/>
            </a:br>
            <a:r>
              <a:rPr lang="fr" sz="2600" dirty="0"/>
              <a:t>particulier sera mis sur l'aménagement de parcours sécuritaires pour les résidents à vélo et à pied. Les facilités seront liées à l'expansion des services de location de voitures et de vélos. Les transports publics seront exclusivement zéro émission. Des investissements importants permettront le développement des liaisons ferroviaires, de sorte que les voyages en train pourront remplacer en partie les voyages en avion à forte intensité de carbone .</a:t>
            </a:r>
            <a:endParaRPr lang="pl-PL" dirty="0"/>
          </a:p>
        </p:txBody>
      </p:sp>
    </p:spTree>
    <p:extLst>
      <p:ext uri="{BB962C8B-B14F-4D97-AF65-F5344CB8AC3E}">
        <p14:creationId xmlns:p14="http://schemas.microsoft.com/office/powerpoint/2010/main" val="1578142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fr" b="1" dirty="0"/>
              <a:t>Que pouvez-vous faire?</a:t>
            </a:r>
            <a:endParaRPr lang="pl-PL" dirty="0"/>
          </a:p>
        </p:txBody>
      </p:sp>
      <p:sp>
        <p:nvSpPr>
          <p:cNvPr id="3" name="Symbol zastępczy zawartości 2"/>
          <p:cNvSpPr>
            <a:spLocks noGrp="1"/>
          </p:cNvSpPr>
          <p:nvPr>
            <p:ph idx="1"/>
          </p:nvPr>
        </p:nvSpPr>
        <p:spPr>
          <a:xfrm>
            <a:off x="1371600" y="1877437"/>
            <a:ext cx="9873574" cy="4367719"/>
          </a:xfrm>
        </p:spPr>
        <p:txBody>
          <a:bodyPr>
            <a:normAutofit lnSpcReduction="10000"/>
          </a:bodyPr>
          <a:lstStyle/>
          <a:p>
            <a:pPr marL="0" indent="0">
              <a:buNone/>
            </a:pPr>
            <a:r>
              <a:rPr lang="fr" sz="2800" dirty="0"/>
              <a:t>– Lors de l'achat d'une voiture, faites attention à son émissivité. </a:t>
            </a:r>
            <a:br>
              <a:rPr lang="pl-PL" sz="2800" dirty="0"/>
            </a:br>
            <a:r>
              <a:rPr lang="fr" sz="2800" dirty="0"/>
              <a:t>– Emmenez des passagers et appliquez les règles d'éco-conduite pour réduire les émissions de gaz d'échappement nocives. </a:t>
            </a:r>
            <a:br>
              <a:rPr lang="pl-PL" sz="2800" dirty="0"/>
            </a:br>
            <a:r>
              <a:rPr lang="fr" sz="2800" dirty="0"/>
              <a:t>– Planifiez votre voyage en choisissant des itinéraires qui vous mèneront à destination le plus rapidement possible. </a:t>
            </a:r>
            <a:br>
              <a:rPr lang="pl-PL" sz="2800" dirty="0"/>
            </a:br>
            <a:r>
              <a:rPr lang="fr" sz="2800" dirty="0"/>
              <a:t>– Limitez les déplacements professionnels – dans la mesure du possible, organisez des réunions en ligne. </a:t>
            </a:r>
            <a:br>
              <a:rPr lang="pl-PL" sz="2800" dirty="0"/>
            </a:br>
            <a:r>
              <a:rPr lang="fr" sz="2800" dirty="0"/>
              <a:t>– Acheter des produits locaux qui n'ont pas dû être transportés sur de longues distances. </a:t>
            </a:r>
            <a:br>
              <a:rPr lang="pl-PL" sz="2800" dirty="0"/>
            </a:br>
            <a:r>
              <a:rPr lang="fr" sz="2800" dirty="0"/>
              <a:t>– Limitez les vols en avion – si possible, envisagez de voyager en train.</a:t>
            </a:r>
          </a:p>
          <a:p>
            <a:endParaRPr lang="pl-PL" dirty="0"/>
          </a:p>
        </p:txBody>
      </p:sp>
    </p:spTree>
    <p:extLst>
      <p:ext uri="{BB962C8B-B14F-4D97-AF65-F5344CB8AC3E}">
        <p14:creationId xmlns:p14="http://schemas.microsoft.com/office/powerpoint/2010/main" val="5715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71600" y="251085"/>
            <a:ext cx="9601200" cy="1485900"/>
          </a:xfrm>
        </p:spPr>
        <p:txBody>
          <a:bodyPr/>
          <a:lstStyle/>
          <a:p>
            <a:r>
              <a:rPr lang="fr" b="1" dirty="0"/>
              <a:t>4. Industrie compétitive et circulaire</a:t>
            </a:r>
          </a:p>
        </p:txBody>
      </p:sp>
      <p:sp>
        <p:nvSpPr>
          <p:cNvPr id="3" name="Symbol zastępczy zawartości 2"/>
          <p:cNvSpPr>
            <a:spLocks noGrp="1"/>
          </p:cNvSpPr>
          <p:nvPr>
            <p:ph idx="1"/>
          </p:nvPr>
        </p:nvSpPr>
        <p:spPr>
          <a:xfrm>
            <a:off x="1371600" y="1491521"/>
            <a:ext cx="9886013" cy="4572000"/>
          </a:xfrm>
        </p:spPr>
        <p:txBody>
          <a:bodyPr>
            <a:noAutofit/>
          </a:bodyPr>
          <a:lstStyle/>
          <a:p>
            <a:r>
              <a:rPr lang="fr" sz="2400" dirty="0"/>
              <a:t>Le maintien de la compétitivité de l'industrie de l'UE - actuellement l'une des plus efficaces au monde - a été lié à l'utilisation efficace des ressources et au développement d'une économie circulaire. À mesure que le recyclage devient plus populaire, la production de nombreux biens industriels, tels que l'acier, le verre et les plastiques, deviendra plus économe en ressources et moins intensive en carbone .</a:t>
            </a:r>
            <a:endParaRPr lang="en" sz="2400" dirty="0"/>
          </a:p>
        </p:txBody>
      </p:sp>
    </p:spTree>
    <p:extLst>
      <p:ext uri="{BB962C8B-B14F-4D97-AF65-F5344CB8AC3E}">
        <p14:creationId xmlns:p14="http://schemas.microsoft.com/office/powerpoint/2010/main" val="295495014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9db9a72-f5b5-46b3-9d03-5ead294b5174">
      <Terms xmlns="http://schemas.microsoft.com/office/infopath/2007/PartnerControls"/>
    </lcf76f155ced4ddcb4097134ff3c332f>
    <TaxCatchAll xmlns="e121dbf0-d4b1-48b5-bc96-32c700c4e89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3D719707AEBB429ED0B64A3E8CDB79" ma:contentTypeVersion="15" ma:contentTypeDescription="Create a new document." ma:contentTypeScope="" ma:versionID="38a2fa6898174f65b50754895072f0e3">
  <xsd:schema xmlns:xsd="http://www.w3.org/2001/XMLSchema" xmlns:xs="http://www.w3.org/2001/XMLSchema" xmlns:p="http://schemas.microsoft.com/office/2006/metadata/properties" xmlns:ns2="e9db9a72-f5b5-46b3-9d03-5ead294b5174" xmlns:ns3="e121dbf0-d4b1-48b5-bc96-32c700c4e892" targetNamespace="http://schemas.microsoft.com/office/2006/metadata/properties" ma:root="true" ma:fieldsID="f0f55ca433f400ba94cf668559cb8028" ns2:_="" ns3:_="">
    <xsd:import namespace="e9db9a72-f5b5-46b3-9d03-5ead294b5174"/>
    <xsd:import namespace="e121dbf0-d4b1-48b5-bc96-32c700c4e89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db9a72-f5b5-46b3-9d03-5ead294b5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99d2947-5c47-4062-8a0c-865e5a40d8c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121dbf0-d4b1-48b5-bc96-32c700c4e89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4000879-71fb-47cb-b3ca-f918f6d972c2}" ma:internalName="TaxCatchAll" ma:showField="CatchAllData" ma:web="e121dbf0-d4b1-48b5-bc96-32c700c4e892">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DA86F1-6C87-46D4-87CD-9163FB54A994}">
  <ds:schemaRefs>
    <ds:schemaRef ds:uri="http://schemas.microsoft.com/sharepoint/v3/contenttype/forms"/>
  </ds:schemaRefs>
</ds:datastoreItem>
</file>

<file path=customXml/itemProps2.xml><?xml version="1.0" encoding="utf-8"?>
<ds:datastoreItem xmlns:ds="http://schemas.openxmlformats.org/officeDocument/2006/customXml" ds:itemID="{5A5EEB4B-11AC-4ACD-93D3-15250E60A20C}">
  <ds:schemaRefs>
    <ds:schemaRef ds:uri="http://purl.org/dc/terms/"/>
    <ds:schemaRef ds:uri="http://schemas.microsoft.com/office/infopath/2007/PartnerControls"/>
    <ds:schemaRef ds:uri="http://schemas.microsoft.com/office/2006/documentManagement/types"/>
    <ds:schemaRef ds:uri="e121dbf0-d4b1-48b5-bc96-32c700c4e892"/>
    <ds:schemaRef ds:uri="http://purl.org/dc/elements/1.1/"/>
    <ds:schemaRef ds:uri="http://schemas.microsoft.com/office/2006/metadata/properties"/>
    <ds:schemaRef ds:uri="http://schemas.openxmlformats.org/package/2006/metadata/core-properties"/>
    <ds:schemaRef ds:uri="e9db9a72-f5b5-46b3-9d03-5ead294b5174"/>
    <ds:schemaRef ds:uri="http://www.w3.org/XML/1998/namespace"/>
    <ds:schemaRef ds:uri="http://purl.org/dc/dcmitype/"/>
  </ds:schemaRefs>
</ds:datastoreItem>
</file>

<file path=customXml/itemProps3.xml><?xml version="1.0" encoding="utf-8"?>
<ds:datastoreItem xmlns:ds="http://schemas.openxmlformats.org/officeDocument/2006/customXml" ds:itemID="{3767150E-F247-4ED7-A521-071B29CA8D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db9a72-f5b5-46b3-9d03-5ead294b5174"/>
    <ds:schemaRef ds:uri="e121dbf0-d4b1-48b5-bc96-32c700c4e8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Przycinanie</Template>
  <TotalTime>2378</TotalTime>
  <Words>2679</Words>
  <Application>Microsoft Office PowerPoint</Application>
  <PresentationFormat>Grand écran</PresentationFormat>
  <Paragraphs>92</Paragraphs>
  <Slides>25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25</vt:i4>
      </vt:variant>
    </vt:vector>
  </HeadingPairs>
  <TitlesOfParts>
    <vt:vector size="29" baseType="lpstr">
      <vt:lpstr>Calibri</vt:lpstr>
      <vt:lpstr>Franklin Gothic Book</vt:lpstr>
      <vt:lpstr>Times New Roman</vt:lpstr>
      <vt:lpstr>Crop</vt:lpstr>
      <vt:lpstr>Présentation PowerPoint</vt:lpstr>
      <vt:lpstr>Pacte vert européen</vt:lpstr>
      <vt:lpstr>1. Amélioration de l'efficacité énergétique</vt:lpstr>
      <vt:lpstr>Présentation PowerPoint</vt:lpstr>
      <vt:lpstr>Présentation PowerPoint</vt:lpstr>
      <vt:lpstr>2. Mise en œuvre des sources d'énergie renouvelables</vt:lpstr>
      <vt:lpstr>3. Une mobilité propre, sûre et connectée</vt:lpstr>
      <vt:lpstr>Que pouvez-vous faire?</vt:lpstr>
      <vt:lpstr>4. Industrie compétitive et circulaire</vt:lpstr>
      <vt:lpstr>Que pouvez-vous faire ?</vt:lpstr>
      <vt:lpstr>5. Infrastructures et connexions</vt:lpstr>
      <vt:lpstr>6. Bioéconomie et puits naturels de carbone </vt:lpstr>
      <vt:lpstr>Que pouvez-vous faire? </vt:lpstr>
      <vt:lpstr>Faits intéressants</vt:lpstr>
      <vt:lpstr>Nourriture </vt:lpstr>
      <vt:lpstr>Énergie domestique </vt:lpstr>
      <vt:lpstr>Présentation PowerPoint</vt:lpstr>
      <vt:lpstr>Transport </vt:lpstr>
      <vt:lpstr>Présentation PowerPoint</vt:lpstr>
      <vt:lpstr>Mode </vt:lpstr>
      <vt:lpstr>Déchets </vt:lpstr>
      <vt:lpstr>Eau </vt:lpstr>
      <vt:lpstr>Présentation PowerPoint</vt:lpstr>
      <vt:lpstr>Présentation PowerPoint</vt:lpstr>
      <vt:lpstr>de non- responsabilité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KK 50+</dc:title>
  <dc:creator>Konto Microsoft</dc:creator>
  <cp:lastModifiedBy>Françoise salesse</cp:lastModifiedBy>
  <cp:revision>241</cp:revision>
  <dcterms:created xsi:type="dcterms:W3CDTF">2022-02-23T14:27:45Z</dcterms:created>
  <dcterms:modified xsi:type="dcterms:W3CDTF">2023-05-09T10:19:03Z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0x010100AF3D719707AEBB429ED0B64A3E8CDB79</vt:lpwstr>
  </property>
</Properties>
</file>