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4" r:id="rId4"/>
  </p:sldMasterIdLst>
  <p:notesMasterIdLst>
    <p:notesMasterId r:id="rId12"/>
  </p:notesMasterIdLst>
  <p:sldIdLst>
    <p:sldId id="256" r:id="rId5"/>
    <p:sldId id="277" r:id="rId6"/>
    <p:sldId id="280" r:id="rId7"/>
    <p:sldId id="278" r:id="rId8"/>
    <p:sldId id="282" r:id="rId9"/>
    <p:sldId id="281" r:id="rId10"/>
    <p:sldId id="279" r:id="rId11"/>
  </p:sldIdLst>
  <p:sldSz cx="12192000" cy="6858000"/>
  <p:notesSz cx="6858000" cy="9144000"/>
  <p:defaultTextStyle>
    <a:defPPr>
      <a:defRPr lang="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9070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6" d="100"/>
          <a:sy n="56" d="100"/>
        </p:scale>
        <p:origin x="976"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panose="020B0604020202020204" pitchFamily="34" charset="0"/>
              </a:defRPr>
            </a:lvl1pPr>
          </a:lstStyle>
          <a:p>
            <a:endParaRPr lang="pl-PL" dirty="0"/>
          </a:p>
        </p:txBody>
      </p:sp>
      <p:sp>
        <p:nvSpPr>
          <p:cNvPr id="3" name="Symbol zastępczy daty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Arial" panose="020B0604020202020204" pitchFamily="34" charset="0"/>
              </a:defRPr>
            </a:lvl1pPr>
          </a:lstStyle>
          <a:p>
            <a:fld id="{309B3456-C61D-49FF-A4C1-4DA246F56105}" type="datetimeFigureOut">
              <a:rPr lang="pl-PL" smtClean="0"/>
              <a:pPr/>
              <a:t>09.05.2023</a:t>
            </a:fld>
            <a:endParaRPr lang="pl-PL" dirty="0"/>
          </a:p>
        </p:txBody>
      </p:sp>
      <p:sp>
        <p:nvSpPr>
          <p:cNvPr id="4" name="Symbol zastępczy obrazu slajd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l-PL" dirty="0"/>
          </a:p>
        </p:txBody>
      </p:sp>
      <p:sp>
        <p:nvSpPr>
          <p:cNvPr id="5" name="Symbol zastępczy notatek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 dirty="0"/>
              <a:t>Click to master the text master style</a:t>
            </a:r>
          </a:p>
          <a:p>
            <a:pPr lvl="1"/>
            <a:r>
              <a:rPr lang="en" dirty="0"/>
              <a:t>Second level</a:t>
            </a:r>
          </a:p>
          <a:p>
            <a:pPr lvl="2"/>
            <a:r>
              <a:rPr lang="en" dirty="0"/>
              <a:t>Third level</a:t>
            </a:r>
          </a:p>
          <a:p>
            <a:pPr lvl="3"/>
            <a:r>
              <a:rPr lang="en" dirty="0"/>
              <a:t>Fourth level</a:t>
            </a:r>
          </a:p>
          <a:p>
            <a:pPr lvl="4"/>
            <a:r>
              <a:rPr lang="en" dirty="0"/>
              <a:t>Fifth level</a:t>
            </a:r>
            <a:endParaRPr lang="pl-PL" dirty="0"/>
          </a:p>
        </p:txBody>
      </p:sp>
      <p:sp>
        <p:nvSpPr>
          <p:cNvPr id="6" name="Symbol zastępczy stopki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Arial" panose="020B0604020202020204" pitchFamily="34" charset="0"/>
              </a:defRPr>
            </a:lvl1pPr>
          </a:lstStyle>
          <a:p>
            <a:endParaRPr lang="pl-PL" dirty="0"/>
          </a:p>
        </p:txBody>
      </p:sp>
      <p:sp>
        <p:nvSpPr>
          <p:cNvPr id="7" name="Symbol zastępczy numeru slajd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Arial" panose="020B0604020202020204" pitchFamily="34" charset="0"/>
              </a:defRPr>
            </a:lvl1pPr>
          </a:lstStyle>
          <a:p>
            <a:fld id="{D2B6D442-872C-440A-AB25-4C7EC2600B2D}" type="slidenum">
              <a:rPr lang="pl-PL" smtClean="0"/>
              <a:pPr/>
              <a:t>‹N°›</a:t>
            </a:fld>
            <a:endParaRPr lang="pl-PL" dirty="0"/>
          </a:p>
        </p:txBody>
      </p:sp>
    </p:spTree>
    <p:extLst>
      <p:ext uri="{BB962C8B-B14F-4D97-AF65-F5344CB8AC3E}">
        <p14:creationId xmlns:p14="http://schemas.microsoft.com/office/powerpoint/2010/main" val="22754188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anose="020B0604020202020204" pitchFamily="34" charset="0"/>
        <a:ea typeface="+mn-ea"/>
        <a:cs typeface="+mn-cs"/>
      </a:defRPr>
    </a:lvl1pPr>
    <a:lvl2pPr marL="457200" algn="l" defTabSz="914400" rtl="0" eaLnBrk="1" latinLnBrk="0" hangingPunct="1">
      <a:defRPr sz="1200" kern="1200">
        <a:solidFill>
          <a:schemeClr val="tx1"/>
        </a:solidFill>
        <a:latin typeface="Arial" panose="020B0604020202020204" pitchFamily="34" charset="0"/>
        <a:ea typeface="+mn-ea"/>
        <a:cs typeface="+mn-cs"/>
      </a:defRPr>
    </a:lvl2pPr>
    <a:lvl3pPr marL="914400" algn="l" defTabSz="914400" rtl="0" eaLnBrk="1" latinLnBrk="0" hangingPunct="1">
      <a:defRPr sz="1200" kern="1200">
        <a:solidFill>
          <a:schemeClr val="tx1"/>
        </a:solidFill>
        <a:latin typeface="Arial" panose="020B0604020202020204" pitchFamily="34" charset="0"/>
        <a:ea typeface="+mn-ea"/>
        <a:cs typeface="+mn-cs"/>
      </a:defRPr>
    </a:lvl3pPr>
    <a:lvl4pPr marL="1371600" algn="l" defTabSz="914400" rtl="0" eaLnBrk="1" latinLnBrk="0" hangingPunct="1">
      <a:defRPr sz="1200" kern="1200">
        <a:solidFill>
          <a:schemeClr val="tx1"/>
        </a:solidFill>
        <a:latin typeface="Arial" panose="020B0604020202020204" pitchFamily="34" charset="0"/>
        <a:ea typeface="+mn-ea"/>
        <a:cs typeface="+mn-cs"/>
      </a:defRPr>
    </a:lvl4pPr>
    <a:lvl5pPr marL="1828800" algn="l" defTabSz="914400" rtl="0" eaLnBrk="1" latinLnBrk="0" hangingPunct="1">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ajd tytułowy">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pl-PL"/>
              <a:t>Kliknij, aby edytować styl</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C72616ED-44AA-4090-93E7-C44BD0300CD7}" type="datetimeFigureOut">
              <a:rPr lang="pl-PL" smtClean="0"/>
              <a:t>09.05.2023</a:t>
            </a:fld>
            <a:endParaRPr lang="pl-PL"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pl-PL"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702201E7-4A14-42B5-BE89-6EF24852E0AA}" type="slidenum">
              <a:rPr lang="pl-PL" smtClean="0"/>
              <a:t>‹N°›</a:t>
            </a:fld>
            <a:endParaRPr lang="pl-PL" dirty="0"/>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4092078093"/>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fld id="{C72616ED-44AA-4090-93E7-C44BD0300CD7}" type="datetimeFigureOut">
              <a:rPr lang="pl-PL" smtClean="0"/>
              <a:t>09.05.2023</a:t>
            </a:fld>
            <a:endParaRPr lang="pl-PL" dirty="0"/>
          </a:p>
        </p:txBody>
      </p:sp>
      <p:sp>
        <p:nvSpPr>
          <p:cNvPr id="5" name="Footer Placeholder 4"/>
          <p:cNvSpPr>
            <a:spLocks noGrp="1"/>
          </p:cNvSpPr>
          <p:nvPr>
            <p:ph type="ftr" sz="quarter" idx="11"/>
          </p:nvPr>
        </p:nvSpPr>
        <p:spPr/>
        <p:txBody>
          <a:bodyPr/>
          <a:lstStyle/>
          <a:p>
            <a:endParaRPr lang="pl-PL" dirty="0"/>
          </a:p>
        </p:txBody>
      </p:sp>
      <p:sp>
        <p:nvSpPr>
          <p:cNvPr id="6" name="Slide Number Placeholder 5"/>
          <p:cNvSpPr>
            <a:spLocks noGrp="1"/>
          </p:cNvSpPr>
          <p:nvPr>
            <p:ph type="sldNum" sz="quarter" idx="12"/>
          </p:nvPr>
        </p:nvSpPr>
        <p:spPr/>
        <p:txBody>
          <a:bodyPr/>
          <a:lstStyle/>
          <a:p>
            <a:fld id="{702201E7-4A14-42B5-BE89-6EF24852E0AA}" type="slidenum">
              <a:rPr lang="pl-PL" smtClean="0"/>
              <a:t>‹N°›</a:t>
            </a:fld>
            <a:endParaRPr lang="pl-PL" dirty="0"/>
          </a:p>
        </p:txBody>
      </p:sp>
    </p:spTree>
    <p:extLst>
      <p:ext uri="{BB962C8B-B14F-4D97-AF65-F5344CB8AC3E}">
        <p14:creationId xmlns:p14="http://schemas.microsoft.com/office/powerpoint/2010/main" val="11390961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pl-PL"/>
              <a:t>Kliknij, aby edytować styl</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fld id="{C72616ED-44AA-4090-93E7-C44BD0300CD7}" type="datetimeFigureOut">
              <a:rPr lang="pl-PL" smtClean="0"/>
              <a:t>09.05.2023</a:t>
            </a:fld>
            <a:endParaRPr lang="pl-PL" dirty="0"/>
          </a:p>
        </p:txBody>
      </p:sp>
      <p:sp>
        <p:nvSpPr>
          <p:cNvPr id="5" name="Footer Placeholder 4"/>
          <p:cNvSpPr>
            <a:spLocks noGrp="1"/>
          </p:cNvSpPr>
          <p:nvPr>
            <p:ph type="ftr" sz="quarter" idx="11"/>
          </p:nvPr>
        </p:nvSpPr>
        <p:spPr/>
        <p:txBody>
          <a:bodyPr/>
          <a:lstStyle/>
          <a:p>
            <a:endParaRPr lang="pl-PL" dirty="0"/>
          </a:p>
        </p:txBody>
      </p:sp>
      <p:sp>
        <p:nvSpPr>
          <p:cNvPr id="6" name="Slide Number Placeholder 5"/>
          <p:cNvSpPr>
            <a:spLocks noGrp="1"/>
          </p:cNvSpPr>
          <p:nvPr>
            <p:ph type="sldNum" sz="quarter" idx="12"/>
          </p:nvPr>
        </p:nvSpPr>
        <p:spPr/>
        <p:txBody>
          <a:bodyPr/>
          <a:lstStyle/>
          <a:p>
            <a:fld id="{702201E7-4A14-42B5-BE89-6EF24852E0AA}" type="slidenum">
              <a:rPr lang="pl-PL" smtClean="0"/>
              <a:t>‹N°›</a:t>
            </a:fld>
            <a:endParaRPr lang="pl-PL" dirty="0"/>
          </a:p>
        </p:txBody>
      </p:sp>
    </p:spTree>
    <p:extLst>
      <p:ext uri="{BB962C8B-B14F-4D97-AF65-F5344CB8AC3E}">
        <p14:creationId xmlns:p14="http://schemas.microsoft.com/office/powerpoint/2010/main" val="29798209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fld id="{C72616ED-44AA-4090-93E7-C44BD0300CD7}" type="datetimeFigureOut">
              <a:rPr lang="pl-PL" smtClean="0"/>
              <a:t>09.05.2023</a:t>
            </a:fld>
            <a:endParaRPr lang="pl-PL" dirty="0"/>
          </a:p>
        </p:txBody>
      </p:sp>
      <p:sp>
        <p:nvSpPr>
          <p:cNvPr id="5" name="Footer Placeholder 4"/>
          <p:cNvSpPr>
            <a:spLocks noGrp="1"/>
          </p:cNvSpPr>
          <p:nvPr>
            <p:ph type="ftr" sz="quarter" idx="11"/>
          </p:nvPr>
        </p:nvSpPr>
        <p:spPr/>
        <p:txBody>
          <a:bodyPr/>
          <a:lstStyle/>
          <a:p>
            <a:endParaRPr lang="pl-PL" dirty="0"/>
          </a:p>
        </p:txBody>
      </p:sp>
      <p:sp>
        <p:nvSpPr>
          <p:cNvPr id="6" name="Slide Number Placeholder 5"/>
          <p:cNvSpPr>
            <a:spLocks noGrp="1"/>
          </p:cNvSpPr>
          <p:nvPr>
            <p:ph type="sldNum" sz="quarter" idx="12"/>
          </p:nvPr>
        </p:nvSpPr>
        <p:spPr/>
        <p:txBody>
          <a:bodyPr/>
          <a:lstStyle/>
          <a:p>
            <a:fld id="{702201E7-4A14-42B5-BE89-6EF24852E0AA}" type="slidenum">
              <a:rPr lang="pl-PL" smtClean="0"/>
              <a:t>‹N°›</a:t>
            </a:fld>
            <a:endParaRPr lang="pl-PL" dirty="0"/>
          </a:p>
        </p:txBody>
      </p:sp>
    </p:spTree>
    <p:extLst>
      <p:ext uri="{BB962C8B-B14F-4D97-AF65-F5344CB8AC3E}">
        <p14:creationId xmlns:p14="http://schemas.microsoft.com/office/powerpoint/2010/main" val="23467441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Nagłówek sekcji">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pl-PL"/>
              <a:t>Kliknij, aby edytować styl</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C72616ED-44AA-4090-93E7-C44BD0300CD7}" type="datetimeFigureOut">
              <a:rPr lang="pl-PL" smtClean="0"/>
              <a:t>09.05.2023</a:t>
            </a:fld>
            <a:endParaRPr lang="pl-PL"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pl-PL"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702201E7-4A14-42B5-BE89-6EF24852E0AA}" type="slidenum">
              <a:rPr lang="pl-PL" smtClean="0"/>
              <a:t>‹N°›</a:t>
            </a:fld>
            <a:endParaRPr lang="pl-PL" dirty="0"/>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1870835783"/>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pl-PL"/>
              <a:t>Kliknij, aby edytować styl</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5" name="Date Placeholder 4"/>
          <p:cNvSpPr>
            <a:spLocks noGrp="1"/>
          </p:cNvSpPr>
          <p:nvPr>
            <p:ph type="dt" sz="half" idx="10"/>
          </p:nvPr>
        </p:nvSpPr>
        <p:spPr/>
        <p:txBody>
          <a:bodyPr/>
          <a:lstStyle/>
          <a:p>
            <a:fld id="{C72616ED-44AA-4090-93E7-C44BD0300CD7}" type="datetimeFigureOut">
              <a:rPr lang="pl-PL" smtClean="0"/>
              <a:t>09.05.2023</a:t>
            </a:fld>
            <a:endParaRPr lang="pl-PL" dirty="0"/>
          </a:p>
        </p:txBody>
      </p:sp>
      <p:sp>
        <p:nvSpPr>
          <p:cNvPr id="6" name="Footer Placeholder 5"/>
          <p:cNvSpPr>
            <a:spLocks noGrp="1"/>
          </p:cNvSpPr>
          <p:nvPr>
            <p:ph type="ftr" sz="quarter" idx="11"/>
          </p:nvPr>
        </p:nvSpPr>
        <p:spPr/>
        <p:txBody>
          <a:bodyPr/>
          <a:lstStyle/>
          <a:p>
            <a:endParaRPr lang="pl-PL" dirty="0"/>
          </a:p>
        </p:txBody>
      </p:sp>
      <p:sp>
        <p:nvSpPr>
          <p:cNvPr id="7" name="Slide Number Placeholder 6"/>
          <p:cNvSpPr>
            <a:spLocks noGrp="1"/>
          </p:cNvSpPr>
          <p:nvPr>
            <p:ph type="sldNum" sz="quarter" idx="12"/>
          </p:nvPr>
        </p:nvSpPr>
        <p:spPr/>
        <p:txBody>
          <a:bodyPr/>
          <a:lstStyle/>
          <a:p>
            <a:fld id="{702201E7-4A14-42B5-BE89-6EF24852E0AA}" type="slidenum">
              <a:rPr lang="pl-PL" smtClean="0"/>
              <a:t>‹N°›</a:t>
            </a:fld>
            <a:endParaRPr lang="pl-PL" dirty="0"/>
          </a:p>
        </p:txBody>
      </p:sp>
    </p:spTree>
    <p:extLst>
      <p:ext uri="{BB962C8B-B14F-4D97-AF65-F5344CB8AC3E}">
        <p14:creationId xmlns:p14="http://schemas.microsoft.com/office/powerpoint/2010/main" val="39575887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pl-PL"/>
              <a:t>Kliknij, aby edytować styl</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7" name="Date Placeholder 6"/>
          <p:cNvSpPr>
            <a:spLocks noGrp="1"/>
          </p:cNvSpPr>
          <p:nvPr>
            <p:ph type="dt" sz="half" idx="10"/>
          </p:nvPr>
        </p:nvSpPr>
        <p:spPr/>
        <p:txBody>
          <a:bodyPr/>
          <a:lstStyle/>
          <a:p>
            <a:fld id="{C72616ED-44AA-4090-93E7-C44BD0300CD7}" type="datetimeFigureOut">
              <a:rPr lang="pl-PL" smtClean="0"/>
              <a:t>09.05.2023</a:t>
            </a:fld>
            <a:endParaRPr lang="pl-PL" dirty="0"/>
          </a:p>
        </p:txBody>
      </p:sp>
      <p:sp>
        <p:nvSpPr>
          <p:cNvPr id="8" name="Footer Placeholder 7"/>
          <p:cNvSpPr>
            <a:spLocks noGrp="1"/>
          </p:cNvSpPr>
          <p:nvPr>
            <p:ph type="ftr" sz="quarter" idx="11"/>
          </p:nvPr>
        </p:nvSpPr>
        <p:spPr/>
        <p:txBody>
          <a:bodyPr/>
          <a:lstStyle/>
          <a:p>
            <a:endParaRPr lang="pl-PL" dirty="0"/>
          </a:p>
        </p:txBody>
      </p:sp>
      <p:sp>
        <p:nvSpPr>
          <p:cNvPr id="9" name="Slide Number Placeholder 8"/>
          <p:cNvSpPr>
            <a:spLocks noGrp="1"/>
          </p:cNvSpPr>
          <p:nvPr>
            <p:ph type="sldNum" sz="quarter" idx="12"/>
          </p:nvPr>
        </p:nvSpPr>
        <p:spPr/>
        <p:txBody>
          <a:bodyPr/>
          <a:lstStyle/>
          <a:p>
            <a:fld id="{702201E7-4A14-42B5-BE89-6EF24852E0AA}" type="slidenum">
              <a:rPr lang="pl-PL" smtClean="0"/>
              <a:t>‹N°›</a:t>
            </a:fld>
            <a:endParaRPr lang="pl-PL" dirty="0"/>
          </a:p>
        </p:txBody>
      </p:sp>
    </p:spTree>
    <p:extLst>
      <p:ext uri="{BB962C8B-B14F-4D97-AF65-F5344CB8AC3E}">
        <p14:creationId xmlns:p14="http://schemas.microsoft.com/office/powerpoint/2010/main" val="40171602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Date Placeholder 2"/>
          <p:cNvSpPr>
            <a:spLocks noGrp="1"/>
          </p:cNvSpPr>
          <p:nvPr>
            <p:ph type="dt" sz="half" idx="10"/>
          </p:nvPr>
        </p:nvSpPr>
        <p:spPr/>
        <p:txBody>
          <a:bodyPr/>
          <a:lstStyle/>
          <a:p>
            <a:fld id="{C72616ED-44AA-4090-93E7-C44BD0300CD7}" type="datetimeFigureOut">
              <a:rPr lang="pl-PL" smtClean="0"/>
              <a:t>09.05.2023</a:t>
            </a:fld>
            <a:endParaRPr lang="pl-PL" dirty="0"/>
          </a:p>
        </p:txBody>
      </p:sp>
      <p:sp>
        <p:nvSpPr>
          <p:cNvPr id="4" name="Footer Placeholder 3"/>
          <p:cNvSpPr>
            <a:spLocks noGrp="1"/>
          </p:cNvSpPr>
          <p:nvPr>
            <p:ph type="ftr" sz="quarter" idx="11"/>
          </p:nvPr>
        </p:nvSpPr>
        <p:spPr/>
        <p:txBody>
          <a:bodyPr/>
          <a:lstStyle/>
          <a:p>
            <a:endParaRPr lang="pl-PL" dirty="0"/>
          </a:p>
        </p:txBody>
      </p:sp>
      <p:sp>
        <p:nvSpPr>
          <p:cNvPr id="5" name="Slide Number Placeholder 4"/>
          <p:cNvSpPr>
            <a:spLocks noGrp="1"/>
          </p:cNvSpPr>
          <p:nvPr>
            <p:ph type="sldNum" sz="quarter" idx="12"/>
          </p:nvPr>
        </p:nvSpPr>
        <p:spPr/>
        <p:txBody>
          <a:bodyPr/>
          <a:lstStyle/>
          <a:p>
            <a:fld id="{702201E7-4A14-42B5-BE89-6EF24852E0AA}" type="slidenum">
              <a:rPr lang="pl-PL" smtClean="0"/>
              <a:t>‹N°›</a:t>
            </a:fld>
            <a:endParaRPr lang="pl-PL" dirty="0"/>
          </a:p>
        </p:txBody>
      </p:sp>
    </p:spTree>
    <p:extLst>
      <p:ext uri="{BB962C8B-B14F-4D97-AF65-F5344CB8AC3E}">
        <p14:creationId xmlns:p14="http://schemas.microsoft.com/office/powerpoint/2010/main" val="15821567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2616ED-44AA-4090-93E7-C44BD0300CD7}" type="datetimeFigureOut">
              <a:rPr lang="pl-PL" smtClean="0"/>
              <a:t>09.05.2023</a:t>
            </a:fld>
            <a:endParaRPr lang="pl-PL" dirty="0"/>
          </a:p>
        </p:txBody>
      </p:sp>
      <p:sp>
        <p:nvSpPr>
          <p:cNvPr id="3" name="Footer Placeholder 2"/>
          <p:cNvSpPr>
            <a:spLocks noGrp="1"/>
          </p:cNvSpPr>
          <p:nvPr>
            <p:ph type="ftr" sz="quarter" idx="11"/>
          </p:nvPr>
        </p:nvSpPr>
        <p:spPr/>
        <p:txBody>
          <a:bodyPr/>
          <a:lstStyle/>
          <a:p>
            <a:endParaRPr lang="pl-PL" dirty="0"/>
          </a:p>
        </p:txBody>
      </p:sp>
      <p:sp>
        <p:nvSpPr>
          <p:cNvPr id="4" name="Slide Number Placeholder 3"/>
          <p:cNvSpPr>
            <a:spLocks noGrp="1"/>
          </p:cNvSpPr>
          <p:nvPr>
            <p:ph type="sldNum" sz="quarter" idx="12"/>
          </p:nvPr>
        </p:nvSpPr>
        <p:spPr/>
        <p:txBody>
          <a:bodyPr/>
          <a:lstStyle/>
          <a:p>
            <a:fld id="{702201E7-4A14-42B5-BE89-6EF24852E0AA}" type="slidenum">
              <a:rPr lang="pl-PL" smtClean="0"/>
              <a:t>‹N°›</a:t>
            </a:fld>
            <a:endParaRPr lang="pl-PL" dirty="0"/>
          </a:p>
        </p:txBody>
      </p:sp>
    </p:spTree>
    <p:extLst>
      <p:ext uri="{BB962C8B-B14F-4D97-AF65-F5344CB8AC3E}">
        <p14:creationId xmlns:p14="http://schemas.microsoft.com/office/powerpoint/2010/main" val="41185097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Zawartość z podpisem">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pl-PL"/>
              <a:t>Kliknij, aby edytować styl</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C72616ED-44AA-4090-93E7-C44BD0300CD7}" type="datetimeFigureOut">
              <a:rPr lang="pl-PL" smtClean="0"/>
              <a:t>09.05.2023</a:t>
            </a:fld>
            <a:endParaRPr lang="pl-PL"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pl-PL"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702201E7-4A14-42B5-BE89-6EF24852E0AA}" type="slidenum">
              <a:rPr lang="pl-PL" smtClean="0"/>
              <a:t>‹N°›</a:t>
            </a:fld>
            <a:endParaRPr lang="pl-PL"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0814878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az z podpisem">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pl-PL"/>
              <a:t>Kliknij, aby edytować styl</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l-PL"/>
              <a:t>Kliknij ikonę, aby dodać obraz</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C72616ED-44AA-4090-93E7-C44BD0300CD7}" type="datetimeFigureOut">
              <a:rPr lang="pl-PL" smtClean="0"/>
              <a:t>09.05.2023</a:t>
            </a:fld>
            <a:endParaRPr lang="pl-PL"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702201E7-4A14-42B5-BE89-6EF24852E0AA}" type="slidenum">
              <a:rPr lang="pl-PL" smtClean="0"/>
              <a:t>‹N°›</a:t>
            </a:fld>
            <a:endParaRPr lang="pl-PL"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590614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 dirty="0"/>
              <a:t>Click to create a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 dirty="0"/>
              <a:t>Click to master the text master style</a:t>
            </a:r>
          </a:p>
          <a:p>
            <a:pPr lvl="1"/>
            <a:r>
              <a:rPr lang="en" dirty="0"/>
              <a:t>Second level</a:t>
            </a:r>
          </a:p>
          <a:p>
            <a:pPr lvl="2"/>
            <a:r>
              <a:rPr lang="en" dirty="0"/>
              <a:t>Third level</a:t>
            </a:r>
          </a:p>
          <a:p>
            <a:pPr lvl="3"/>
            <a:r>
              <a:rPr lang="en" dirty="0"/>
              <a:t>Fourth level</a:t>
            </a:r>
          </a:p>
          <a:p>
            <a:pPr lvl="4"/>
            <a:r>
              <a:rPr lang="en" dirty="0"/>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latin typeface="Arial" panose="020B0604020202020204" pitchFamily="34" charset="0"/>
              </a:defRPr>
            </a:lvl1pPr>
          </a:lstStyle>
          <a:p>
            <a:fld id="{C72616ED-44AA-4090-93E7-C44BD0300CD7}" type="datetimeFigureOut">
              <a:rPr lang="pl-PL" smtClean="0"/>
              <a:pPr/>
              <a:t>09.05.2023</a:t>
            </a:fld>
            <a:endParaRPr lang="pl-PL"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latin typeface="Arial" panose="020B0604020202020204" pitchFamily="34" charset="0"/>
              </a:defRPr>
            </a:lvl1pPr>
          </a:lstStyle>
          <a:p>
            <a:endParaRPr lang="pl-PL"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latin typeface="Arial" panose="020B0604020202020204" pitchFamily="34" charset="0"/>
              </a:defRPr>
            </a:lvl1pPr>
          </a:lstStyle>
          <a:p>
            <a:fld id="{702201E7-4A14-42B5-BE89-6EF24852E0AA}" type="slidenum">
              <a:rPr lang="pl-PL" smtClean="0"/>
              <a:pPr/>
              <a:t>‹N°›</a:t>
            </a:fld>
            <a:endParaRPr lang="pl-PL" dirty="0"/>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625393165"/>
      </p:ext>
    </p:extLst>
  </p:cSld>
  <p:clrMap bg1="lt1" tx1="dk1" bg2="lt2" tx2="dk2" accent1="accent1" accent2="accent2" accent3="accent3" accent4="accent4" accent5="accent5" accent6="accent6" hlink="hlink" folHlink="folHlink"/>
  <p:sldLayoutIdLst>
    <p:sldLayoutId id="2147483845" r:id="rId1"/>
    <p:sldLayoutId id="2147483846" r:id="rId2"/>
    <p:sldLayoutId id="2147483847" r:id="rId3"/>
    <p:sldLayoutId id="2147483848" r:id="rId4"/>
    <p:sldLayoutId id="2147483849" r:id="rId5"/>
    <p:sldLayoutId id="2147483850" r:id="rId6"/>
    <p:sldLayoutId id="2147483851" r:id="rId7"/>
    <p:sldLayoutId id="2147483852" r:id="rId8"/>
    <p:sldLayoutId id="2147483853" r:id="rId9"/>
    <p:sldLayoutId id="2147483854" r:id="rId10"/>
    <p:sldLayoutId id="2147483855" r:id="rId11"/>
  </p:sldLayoutIdLst>
  <p:txStyles>
    <p:titleStyle>
      <a:lvl1pPr algn="l" defTabSz="914400" rtl="0" eaLnBrk="1" latinLnBrk="0" hangingPunct="1">
        <a:lnSpc>
          <a:spcPct val="89000"/>
        </a:lnSpc>
        <a:spcBef>
          <a:spcPct val="0"/>
        </a:spcBef>
        <a:buNone/>
        <a:defRPr sz="4400" kern="1200" baseline="0">
          <a:solidFill>
            <a:schemeClr val="tx2"/>
          </a:solidFill>
          <a:latin typeface="Arial" panose="020B0604020202020204" pitchFamily="34" charset="0"/>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Arial" panose="020B0604020202020204" pitchFamily="34" charset="0"/>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Arial" panose="020B0604020202020204" pitchFamily="34" charset="0"/>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Arial" panose="020B0604020202020204" pitchFamily="34" charset="0"/>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Arial" panose="020B0604020202020204" pitchFamily="34" charset="0"/>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Arial" panose="020B0604020202020204" pitchFamily="34" charset="0"/>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68">
          <p15:clr>
            <a:srgbClr val="F26B43"/>
          </p15:clr>
        </p15:guide>
        <p15:guide id="2" orient="horz" pos="1440">
          <p15:clr>
            <a:srgbClr val="F26B43"/>
          </p15:clr>
        </p15:guide>
        <p15:guide id="3" orient="horz" pos="3696">
          <p15:clr>
            <a:srgbClr val="F26B43"/>
          </p15:clr>
        </p15:guide>
        <p15:guide id="4" orient="horz" pos="432">
          <p15:clr>
            <a:srgbClr val="F26B43"/>
          </p15:clr>
        </p15:guide>
        <p15:guide id="5" orient="horz" pos="1512">
          <p15:clr>
            <a:srgbClr val="F26B43"/>
          </p15:clr>
        </p15:guide>
        <p15:guide id="6" pos="6912">
          <p15:clr>
            <a:srgbClr val="F26B43"/>
          </p15:clr>
        </p15:guide>
        <p15:guide id="7" pos="936">
          <p15:clr>
            <a:srgbClr val="F26B43"/>
          </p15:clr>
        </p15:guide>
        <p15:guide id="8" pos="86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core.ac.uk/download/pdf/250299874.pdf"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ruj.uj.edu.pl/xmlui/bitstream/handle/item/81479/sikora_zmiana_osobowosci_w_ujeciu_psychologii_projektow_osobistych_2005.pdf?sequence=1&amp;isAllowed=y" TargetMode="External"/><Relationship Id="rId2" Type="http://schemas.openxmlformats.org/officeDocument/2006/relationships/hyperlink" Target="https://core.ac.uk/download/pdf/250299874.pdf" TargetMode="External"/><Relationship Id="rId1" Type="http://schemas.openxmlformats.org/officeDocument/2006/relationships/slideLayout" Target="../slideLayouts/slideLayout2.xml"/><Relationship Id="rId4" Type="http://schemas.openxmlformats.org/officeDocument/2006/relationships/hyperlink" Target="https://mfiles.pl/pl/index.php/Automotywacja"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dtytuł 2"/>
          <p:cNvSpPr>
            <a:spLocks noGrp="1"/>
          </p:cNvSpPr>
          <p:nvPr>
            <p:ph type="subTitle" idx="1"/>
          </p:nvPr>
        </p:nvSpPr>
        <p:spPr>
          <a:xfrm>
            <a:off x="1770185" y="2543908"/>
            <a:ext cx="8217877" cy="2883877"/>
          </a:xfrm>
        </p:spPr>
        <p:txBody>
          <a:bodyPr>
            <a:normAutofit/>
          </a:bodyPr>
          <a:lstStyle/>
          <a:p>
            <a:r>
              <a:rPr lang="fr" b="1" dirty="0">
                <a:latin typeface="Arial" panose="020B0604020202020204" pitchFamily="34" charset="0"/>
                <a:cs typeface="Arial" panose="020B0604020202020204" pitchFamily="34" charset="0"/>
              </a:rPr>
              <a:t>Compétences clés pour les personnes âgées de 50 ans et plus</a:t>
            </a:r>
          </a:p>
          <a:p>
            <a:endParaRPr lang="pl-PL" b="1" dirty="0">
              <a:latin typeface="Arial" panose="020B0604020202020204" pitchFamily="34" charset="0"/>
              <a:cs typeface="Arial" panose="020B0604020202020204" pitchFamily="34" charset="0"/>
            </a:endParaRPr>
          </a:p>
          <a:p>
            <a:r>
              <a:rPr lang="fr" sz="4000" b="1" dirty="0">
                <a:latin typeface="Arial" panose="020B0604020202020204" pitchFamily="34" charset="0"/>
                <a:cs typeface="Arial" panose="020B0604020202020204" pitchFamily="34" charset="0"/>
              </a:rPr>
              <a:t>Cours : Entrepreneuriat</a:t>
            </a:r>
            <a:endParaRPr lang="pl-PL" sz="4000" b="1" dirty="0">
              <a:latin typeface="Arial" panose="020B0604020202020204" pitchFamily="34" charset="0"/>
              <a:cs typeface="Arial" panose="020B0604020202020204" pitchFamily="34" charset="0"/>
            </a:endParaRPr>
          </a:p>
          <a:p>
            <a:r>
              <a:rPr lang="fr" sz="4000" b="1" dirty="0">
                <a:latin typeface="Arial" panose="020B0604020202020204" pitchFamily="34" charset="0"/>
                <a:cs typeface="Arial" panose="020B0604020202020204" pitchFamily="34" charset="0"/>
              </a:rPr>
              <a:t>Module 3.2 : Projets personnels</a:t>
            </a:r>
          </a:p>
        </p:txBody>
      </p:sp>
      <p:pic>
        <p:nvPicPr>
          <p:cNvPr id="5" name="Image 1"/>
          <p:cNvPicPr/>
          <p:nvPr/>
        </p:nvPicPr>
        <p:blipFill>
          <a:blip r:embed="rId2"/>
          <a:srcRect/>
          <a:stretch>
            <a:fillRect/>
          </a:stretch>
        </p:blipFill>
        <p:spPr>
          <a:xfrm>
            <a:off x="9615122" y="4208585"/>
            <a:ext cx="1238250" cy="1219200"/>
          </a:xfrm>
          <a:prstGeom prst="rect">
            <a:avLst/>
          </a:prstGeom>
          <a:noFill/>
          <a:ln>
            <a:noFill/>
            <a:prstDash/>
          </a:ln>
        </p:spPr>
      </p:pic>
      <p:pic>
        <p:nvPicPr>
          <p:cNvPr id="7" name="Obraz 6" descr="C:\Users\FFI\AppData\Local\Temp\Rar$DIa0.968\EN Co-funded by the EU_POS.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39977" y="1337119"/>
            <a:ext cx="4080510" cy="855345"/>
          </a:xfrm>
          <a:prstGeom prst="rect">
            <a:avLst/>
          </a:prstGeom>
          <a:noFill/>
          <a:ln>
            <a:noFill/>
          </a:ln>
        </p:spPr>
      </p:pic>
    </p:spTree>
    <p:extLst>
      <p:ext uri="{BB962C8B-B14F-4D97-AF65-F5344CB8AC3E}">
        <p14:creationId xmlns:p14="http://schemas.microsoft.com/office/powerpoint/2010/main" val="1836898358"/>
      </p:ext>
    </p:extLst>
  </p:cSld>
  <p:clrMapOvr>
    <a:masterClrMapping/>
  </p:clrMapOvr>
  <p:transition>
    <p:cove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371600" y="237744"/>
            <a:ext cx="9601200" cy="1485900"/>
          </a:xfrm>
        </p:spPr>
        <p:txBody>
          <a:bodyPr/>
          <a:lstStyle/>
          <a:p>
            <a:r>
              <a:rPr lang="fr" dirty="0">
                <a:latin typeface="Arial" panose="020B0604020202020204" pitchFamily="34" charset="0"/>
                <a:cs typeface="Arial" panose="020B0604020202020204" pitchFamily="34" charset="0"/>
              </a:rPr>
              <a:t>Projets </a:t>
            </a:r>
            <a:endParaRPr lang="pl-PL" dirty="0">
              <a:latin typeface="Arial" panose="020B0604020202020204" pitchFamily="34" charset="0"/>
              <a:cs typeface="Arial" panose="020B0604020202020204" pitchFamily="34" charset="0"/>
            </a:endParaRPr>
          </a:p>
        </p:txBody>
      </p:sp>
      <p:sp>
        <p:nvSpPr>
          <p:cNvPr id="3" name="Symbol zastępczy zawartości 2"/>
          <p:cNvSpPr>
            <a:spLocks noGrp="1"/>
          </p:cNvSpPr>
          <p:nvPr>
            <p:ph idx="1"/>
          </p:nvPr>
        </p:nvSpPr>
        <p:spPr>
          <a:xfrm>
            <a:off x="1371600" y="1188720"/>
            <a:ext cx="9692640" cy="5495544"/>
          </a:xfrm>
        </p:spPr>
        <p:txBody>
          <a:bodyPr>
            <a:normAutofit fontScale="77500" lnSpcReduction="20000"/>
          </a:bodyPr>
          <a:lstStyle/>
          <a:p>
            <a:pPr marL="0" indent="0">
              <a:buNone/>
            </a:pPr>
            <a:r>
              <a:rPr lang="fr" sz="3800" u="sng" dirty="0">
                <a:latin typeface="Arial" panose="020B0604020202020204" pitchFamily="34" charset="0"/>
                <a:cs typeface="Arial" panose="020B0604020202020204" pitchFamily="34" charset="0"/>
              </a:rPr>
              <a:t>définition:</a:t>
            </a:r>
          </a:p>
          <a:p>
            <a:pPr marL="0" indent="0" algn="just">
              <a:buNone/>
            </a:pPr>
            <a:r>
              <a:rPr lang="fr" sz="3800" dirty="0">
                <a:latin typeface="Arial" panose="020B0604020202020204" pitchFamily="34" charset="0"/>
                <a:cs typeface="Arial" panose="020B0604020202020204" pitchFamily="34" charset="0"/>
              </a:rPr>
              <a:t>"tout type d'activité qui nécessite une planification, la formulation d'objectifs, l'organisation d'activités".</a:t>
            </a:r>
          </a:p>
          <a:p>
            <a:pPr marL="0" indent="0">
              <a:buNone/>
            </a:pPr>
            <a:r>
              <a:rPr lang="fr" sz="1500" dirty="0">
                <a:latin typeface="Arial" panose="020B0604020202020204" pitchFamily="34" charset="0"/>
                <a:cs typeface="Arial" panose="020B0604020202020204" pitchFamily="34" charset="0"/>
              </a:rPr>
              <a:t>En ligneSikora, K. (2005). Changement de personnalité en termes de psychologie des projets personnels. Dans : A. </a:t>
            </a:r>
            <a:r>
              <a:rPr lang="fr" sz="1500" dirty="0" err="1">
                <a:latin typeface="Arial" panose="020B0604020202020204" pitchFamily="34" charset="0"/>
                <a:cs typeface="Arial" panose="020B0604020202020204" pitchFamily="34" charset="0"/>
              </a:rPr>
              <a:t>Niedźwieńska </a:t>
            </a:r>
            <a:r>
              <a:rPr lang="fr" sz="1500" dirty="0">
                <a:latin typeface="Arial" panose="020B0604020202020204" pitchFamily="34" charset="0"/>
                <a:cs typeface="Arial" panose="020B0604020202020204" pitchFamily="34" charset="0"/>
              </a:rPr>
              <a:t>(éd.), Changement de personnalité. Problèmes sélectionnés. Cracovie : Maison d'édition de l'Université Jagellonne, p. 77.</a:t>
            </a:r>
          </a:p>
          <a:p>
            <a:pPr marL="0" indent="0">
              <a:buNone/>
            </a:pPr>
            <a:endParaRPr lang="pl-PL" dirty="0"/>
          </a:p>
          <a:p>
            <a:pPr marL="0" indent="0">
              <a:buNone/>
            </a:pPr>
            <a:r>
              <a:rPr lang="fr" sz="2800" u="sng" dirty="0">
                <a:latin typeface="Arial" panose="020B0604020202020204" pitchFamily="34" charset="0"/>
                <a:cs typeface="Arial" panose="020B0604020202020204" pitchFamily="34" charset="0"/>
              </a:rPr>
              <a:t>typologie:</a:t>
            </a:r>
          </a:p>
          <a:p>
            <a:pPr marL="0" indent="0">
              <a:buNone/>
            </a:pPr>
            <a:r>
              <a:rPr lang="fr" sz="2800" dirty="0">
                <a:latin typeface="Arial" panose="020B0604020202020204" pitchFamily="34" charset="0"/>
                <a:cs typeface="Arial" panose="020B0604020202020204" pitchFamily="34" charset="0"/>
              </a:rPr>
              <a:t>Inter- / intrapersonnel</a:t>
            </a:r>
          </a:p>
          <a:p>
            <a:pPr marL="0" indent="0">
              <a:buNone/>
            </a:pPr>
            <a:r>
              <a:rPr lang="fr" sz="2800" dirty="0">
                <a:latin typeface="Arial" panose="020B0604020202020204" pitchFamily="34" charset="0"/>
                <a:cs typeface="Arial" panose="020B0604020202020204" pitchFamily="34" charset="0"/>
              </a:rPr>
              <a:t>Court - / à long terme</a:t>
            </a:r>
          </a:p>
          <a:p>
            <a:pPr marL="0" indent="0">
              <a:buNone/>
            </a:pPr>
            <a:r>
              <a:rPr lang="fr" sz="2800" dirty="0">
                <a:latin typeface="Arial" panose="020B0604020202020204" pitchFamily="34" charset="0"/>
                <a:cs typeface="Arial" panose="020B0604020202020204" pitchFamily="34" charset="0"/>
              </a:rPr>
              <a:t>Général / plus spécifique</a:t>
            </a:r>
          </a:p>
          <a:p>
            <a:pPr marL="0" indent="0">
              <a:buNone/>
            </a:pPr>
            <a:r>
              <a:rPr lang="fr" sz="2800" dirty="0">
                <a:latin typeface="Arial" panose="020B0604020202020204" pitchFamily="34" charset="0"/>
                <a:cs typeface="Arial" panose="020B0604020202020204" pitchFamily="34" charset="0"/>
              </a:rPr>
              <a:t>Faisable/impossible</a:t>
            </a:r>
          </a:p>
          <a:p>
            <a:pPr marL="0" indent="0">
              <a:buNone/>
            </a:pPr>
            <a:endParaRPr lang="pl-PL" sz="2800" dirty="0">
              <a:latin typeface="Arial" panose="020B0604020202020204" pitchFamily="34" charset="0"/>
              <a:cs typeface="Arial" panose="020B0604020202020204" pitchFamily="34" charset="0"/>
            </a:endParaRPr>
          </a:p>
          <a:p>
            <a:pPr marL="0" indent="0" algn="just">
              <a:buNone/>
            </a:pPr>
            <a:r>
              <a:rPr lang="fr" sz="2800" dirty="0">
                <a:latin typeface="Arial" panose="020B0604020202020204" pitchFamily="34" charset="0"/>
                <a:cs typeface="Arial" panose="020B0604020202020204" pitchFamily="34" charset="0"/>
              </a:rPr>
              <a:t>Les projets concernent le plus souvent l'éducation, le travail professionnel, les enfants/famille, le ménage, les loisirs, la vie sociale, la santé et d'autres activités de la vie quotidienne.</a:t>
            </a:r>
            <a:endParaRPr lang="pl-PL"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85340583"/>
      </p:ext>
    </p:extLst>
  </p:cSld>
  <p:clrMapOvr>
    <a:masterClrMapping/>
  </p:clrMapOvr>
  <p:transition>
    <p:cove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903383" y="275422"/>
            <a:ext cx="10416889" cy="6582578"/>
          </a:xfrm>
        </p:spPr>
        <p:txBody>
          <a:bodyPr>
            <a:normAutofit/>
          </a:bodyPr>
          <a:lstStyle/>
          <a:p>
            <a:pPr marL="0" indent="0" algn="just">
              <a:buNone/>
            </a:pPr>
            <a:r>
              <a:rPr lang="fr" sz="2400" i="1" dirty="0">
                <a:latin typeface="Arial" panose="020B0604020202020204" pitchFamily="34" charset="0"/>
                <a:cs typeface="Arial" panose="020B0604020202020204" pitchFamily="34" charset="0"/>
              </a:rPr>
              <a:t>Les projets personnels ne sont pas seulement ce que les gens planifient, c'est quelque chose de plus concret - ce sur quoi les gens travaillent. Les projets peuvent aller de plans d'après-midi à des plans de vie, de tâches simples comme sortir les poubelles à des tâches très complexes comme maintenir une relation en crise.</a:t>
            </a:r>
            <a:endParaRPr lang="pl-PL" sz="2400" i="1" dirty="0">
              <a:latin typeface="Arial" panose="020B0604020202020204" pitchFamily="34" charset="0"/>
              <a:cs typeface="Arial" panose="020B0604020202020204" pitchFamily="34" charset="0"/>
            </a:endParaRPr>
          </a:p>
          <a:p>
            <a:pPr marL="0" indent="0" algn="just">
              <a:buNone/>
            </a:pPr>
            <a:r>
              <a:rPr lang="fr" sz="2400" i="1" dirty="0">
                <a:latin typeface="Arial" panose="020B0604020202020204" pitchFamily="34" charset="0"/>
                <a:cs typeface="Arial" panose="020B0604020202020204" pitchFamily="34" charset="0"/>
              </a:rPr>
              <a:t>Le projet, bien qu'il puisse être décrit en une phrase simple ("je veux...", "j'envisage...", "j'ai l'intention de..."), est en fait un processus dans lequel la phase de formulation du projet, planification, mise en œuvre, évaluation de l' </a:t>
            </a:r>
            <a:r>
              <a:rPr lang="fr" sz="2400" i="1" dirty="0" err="1">
                <a:latin typeface="Arial" panose="020B0604020202020204" pitchFamily="34" charset="0"/>
                <a:cs typeface="Arial" panose="020B0604020202020204" pitchFamily="34" charset="0"/>
              </a:rPr>
              <a:t>opération</a:t>
            </a:r>
            <a:r>
              <a:rPr lang="fr" sz="2400" i="1" dirty="0">
                <a:latin typeface="Arial" panose="020B0604020202020204" pitchFamily="34" charset="0"/>
                <a:cs typeface="Arial" panose="020B0604020202020204" pitchFamily="34" charset="0"/>
              </a:rPr>
              <a:t> </a:t>
            </a:r>
            <a:r>
              <a:rPr lang="fr" sz="2400" i="1" dirty="0" err="1">
                <a:latin typeface="Arial" panose="020B0604020202020204" pitchFamily="34" charset="0"/>
                <a:cs typeface="Arial" panose="020B0604020202020204" pitchFamily="34" charset="0"/>
              </a:rPr>
              <a:t>effets</a:t>
            </a:r>
            <a:r>
              <a:rPr lang="fr" sz="2400" i="1" dirty="0">
                <a:latin typeface="Arial" panose="020B0604020202020204" pitchFamily="34" charset="0"/>
                <a:cs typeface="Arial" panose="020B0604020202020204" pitchFamily="34" charset="0"/>
              </a:rPr>
              <a:t> et modification éventuelle peut être distingué.</a:t>
            </a:r>
            <a:endParaRPr lang="pl-PL" sz="2400" i="1" dirty="0">
              <a:latin typeface="Arial" panose="020B0604020202020204" pitchFamily="34" charset="0"/>
              <a:cs typeface="Arial" panose="020B0604020202020204" pitchFamily="34" charset="0"/>
            </a:endParaRPr>
          </a:p>
          <a:p>
            <a:pPr marL="0" indent="0" algn="just">
              <a:buNone/>
            </a:pPr>
            <a:r>
              <a:rPr lang="fr" sz="2400" i="1" dirty="0">
                <a:latin typeface="Arial" panose="020B0604020202020204" pitchFamily="34" charset="0"/>
                <a:cs typeface="Arial" panose="020B0604020202020204" pitchFamily="34" charset="0"/>
              </a:rPr>
              <a:t>Le projet est évalué par la personne qui le met en œuvre - il peut être perçu comme facile/difficile, important/sans importance, donnant/insatisfaisant, etc. A chaque instant de </a:t>
            </a:r>
            <a:r>
              <a:rPr lang="fr" sz="2400" i="1" dirty="0" err="1">
                <a:latin typeface="Arial" panose="020B0604020202020204" pitchFamily="34" charset="0"/>
                <a:cs typeface="Arial" panose="020B0604020202020204" pitchFamily="34" charset="0"/>
              </a:rPr>
              <a:t>leur</a:t>
            </a:r>
            <a:r>
              <a:rPr lang="fr" sz="2400" i="1" dirty="0">
                <a:latin typeface="Arial" panose="020B0604020202020204" pitchFamily="34" charset="0"/>
                <a:cs typeface="Arial" panose="020B0604020202020204" pitchFamily="34" charset="0"/>
              </a:rPr>
              <a:t> Dans la vie, une personne est impliquée dans de nombreux projets de complexité, d'avancement, de durée et d' </a:t>
            </a:r>
            <a:r>
              <a:rPr lang="fr" sz="2400" i="1" dirty="0" err="1">
                <a:latin typeface="Arial" panose="020B0604020202020204" pitchFamily="34" charset="0"/>
                <a:cs typeface="Arial" panose="020B0604020202020204" pitchFamily="34" charset="0"/>
              </a:rPr>
              <a:t>importance différents - perçus </a:t>
            </a:r>
            <a:r>
              <a:rPr lang="fr" sz="2400" i="1" dirty="0">
                <a:latin typeface="Arial" panose="020B0604020202020204" pitchFamily="34" charset="0"/>
                <a:cs typeface="Arial" panose="020B0604020202020204" pitchFamily="34" charset="0"/>
              </a:rPr>
              <a:t>subjectivement .</a:t>
            </a:r>
            <a:endParaRPr lang="en" sz="2400" i="1" dirty="0">
              <a:latin typeface="Arial" panose="020B0604020202020204" pitchFamily="34" charset="0"/>
              <a:cs typeface="Arial" panose="020B0604020202020204" pitchFamily="34" charset="0"/>
            </a:endParaRPr>
          </a:p>
          <a:p>
            <a:pPr marL="0" indent="0">
              <a:buNone/>
            </a:pPr>
            <a:endParaRPr lang="pl-PL" dirty="0"/>
          </a:p>
          <a:p>
            <a:pPr marL="0" indent="0">
              <a:buNone/>
            </a:pPr>
            <a:r>
              <a:rPr lang="fr" sz="1400" dirty="0">
                <a:latin typeface="Arial" panose="020B0604020202020204" pitchFamily="34" charset="0"/>
                <a:cs typeface="Arial" panose="020B0604020202020204" pitchFamily="34" charset="0"/>
              </a:rPr>
              <a:t>En ligneSikora K. (2008). Projet osobiste - samoregulacja ukierunkowana na rozwój. Dans : </a:t>
            </a:r>
            <a:r>
              <a:rPr lang="fr" sz="1400" dirty="0" err="1">
                <a:latin typeface="Arial" panose="020B0604020202020204" pitchFamily="34" charset="0"/>
                <a:cs typeface="Arial" panose="020B0604020202020204" pitchFamily="34" charset="0"/>
              </a:rPr>
              <a:t>Niedźwieńska </a:t>
            </a:r>
            <a:r>
              <a:rPr lang="fr" sz="1400" dirty="0">
                <a:latin typeface="Arial" panose="020B0604020202020204" pitchFamily="34" charset="0"/>
                <a:cs typeface="Arial" panose="020B0604020202020204" pitchFamily="34" charset="0"/>
              </a:rPr>
              <a:t>. (éd.) Samoregulacja w poznaniu i działaniu, UJ , Cracovie, pp. 104-105.</a:t>
            </a:r>
          </a:p>
          <a:p>
            <a:pPr marL="0" indent="0">
              <a:buNone/>
            </a:pPr>
            <a:r>
              <a:rPr lang="fr" sz="1400" dirty="0">
                <a:latin typeface="Arial" panose="020B0604020202020204" pitchFamily="34" charset="0"/>
                <a:cs typeface="Arial" panose="020B0604020202020204" pitchFamily="34" charset="0"/>
                <a:hlinkClick r:id="rId2"/>
              </a:rPr>
              <a:t>https://core.ac.uk/download/pdf/250299874.pdf ( </a:t>
            </a:r>
            <a:r>
              <a:rPr lang="fr" sz="1400" dirty="0">
                <a:latin typeface="Arial" panose="020B0604020202020204" pitchFamily="34" charset="0"/>
                <a:cs typeface="Arial" panose="020B0604020202020204" pitchFamily="34" charset="0"/>
              </a:rPr>
              <a:t>consulté le 18 novembre 2022) </a:t>
            </a:r>
            <a:endParaRPr lang="pl-PL"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22149359"/>
      </p:ext>
    </p:extLst>
  </p:cSld>
  <p:clrMapOvr>
    <a:masterClrMapping/>
  </p:clrMapOvr>
  <p:transition>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fr" dirty="0">
                <a:latin typeface="Arial" panose="020B0604020202020204" pitchFamily="34" charset="0"/>
                <a:cs typeface="Arial" panose="020B0604020202020204" pitchFamily="34" charset="0"/>
              </a:rPr>
              <a:t>Motivation personnelle</a:t>
            </a:r>
            <a:endParaRPr lang="pl-PL" dirty="0">
              <a:latin typeface="Arial" panose="020B0604020202020204" pitchFamily="34" charset="0"/>
              <a:cs typeface="Arial" panose="020B0604020202020204" pitchFamily="34" charset="0"/>
            </a:endParaRPr>
          </a:p>
        </p:txBody>
      </p:sp>
      <p:sp>
        <p:nvSpPr>
          <p:cNvPr id="3" name="Symbol zastępczy zawartości 2"/>
          <p:cNvSpPr>
            <a:spLocks noGrp="1"/>
          </p:cNvSpPr>
          <p:nvPr>
            <p:ph idx="1"/>
          </p:nvPr>
        </p:nvSpPr>
        <p:spPr>
          <a:xfrm>
            <a:off x="1371600" y="1767656"/>
            <a:ext cx="9601200" cy="4654296"/>
          </a:xfrm>
        </p:spPr>
        <p:txBody>
          <a:bodyPr>
            <a:normAutofit/>
          </a:bodyPr>
          <a:lstStyle/>
          <a:p>
            <a:pPr marL="0" indent="0" algn="just">
              <a:buNone/>
            </a:pPr>
            <a:r>
              <a:rPr lang="fr" sz="3200" dirty="0">
                <a:latin typeface="Arial" panose="020B0604020202020204" pitchFamily="34" charset="0"/>
                <a:cs typeface="Arial" panose="020B0604020202020204" pitchFamily="34" charset="0"/>
              </a:rPr>
              <a:t>" </a:t>
            </a:r>
            <a:r>
              <a:rPr lang="fr" sz="3200" b="1" dirty="0">
                <a:solidFill>
                  <a:srgbClr val="00B050"/>
                </a:solidFill>
                <a:latin typeface="Arial" panose="020B0604020202020204" pitchFamily="34" charset="0"/>
                <a:cs typeface="Arial" panose="020B0604020202020204" pitchFamily="34" charset="0"/>
              </a:rPr>
              <a:t>Motivation</a:t>
            </a:r>
            <a:r>
              <a:rPr lang="fr" sz="3200" dirty="0">
                <a:latin typeface="Arial" panose="020B0604020202020204" pitchFamily="34" charset="0"/>
                <a:cs typeface="Arial" panose="020B0604020202020204" pitchFamily="34" charset="0"/>
              </a:rPr>
              <a:t> fait référence à la sphère mentale d' une personne, elle est interne, basée sur des attributs, c'est un processus de régulation qui contrôle les activités afin qu'elles conduisent à la réalisation d'un résultat, d'un objectif spécifique.</a:t>
            </a:r>
            <a:endParaRPr lang="pl-PL" sz="3200" dirty="0">
              <a:latin typeface="Arial" panose="020B0604020202020204" pitchFamily="34" charset="0"/>
              <a:cs typeface="Arial" panose="020B0604020202020204" pitchFamily="34" charset="0"/>
            </a:endParaRPr>
          </a:p>
          <a:p>
            <a:pPr marL="0" indent="0">
              <a:buNone/>
            </a:pPr>
            <a:r>
              <a:rPr lang="fr" sz="1200" dirty="0">
                <a:latin typeface="Arial" panose="020B0604020202020204" pitchFamily="34" charset="0"/>
                <a:cs typeface="Arial" panose="020B0604020202020204" pitchFamily="34" charset="0"/>
              </a:rPr>
              <a:t>Jasiński Z. (2006), </a:t>
            </a:r>
            <a:r>
              <a:rPr lang="fr" sz="1200" i="1" dirty="0">
                <a:latin typeface="Arial" panose="020B0604020202020204" pitchFamily="34" charset="0"/>
                <a:cs typeface="Arial" panose="020B0604020202020204" pitchFamily="34" charset="0"/>
              </a:rPr>
              <a:t>Podstawy zarządzania operacyjnego </a:t>
            </a:r>
            <a:r>
              <a:rPr lang="fr" sz="1200" dirty="0">
                <a:latin typeface="Arial" panose="020B0604020202020204" pitchFamily="34" charset="0"/>
                <a:cs typeface="Arial" panose="020B0604020202020204" pitchFamily="34" charset="0"/>
              </a:rPr>
              <a:t>, Oficyna ekonomiczna, Cracovie, p. 249.</a:t>
            </a:r>
          </a:p>
          <a:p>
            <a:pPr marL="0" indent="0">
              <a:buNone/>
            </a:pPr>
            <a:endParaRPr lang="pl-PL" dirty="0">
              <a:latin typeface="Arial" panose="020B0604020202020204" pitchFamily="34" charset="0"/>
              <a:cs typeface="Arial" panose="020B0604020202020204" pitchFamily="34" charset="0"/>
            </a:endParaRPr>
          </a:p>
          <a:p>
            <a:pPr marL="0" indent="0" algn="ctr">
              <a:buNone/>
            </a:pPr>
            <a:r>
              <a:rPr lang="fr" sz="3600" b="1" dirty="0">
                <a:latin typeface="Arial" panose="020B0604020202020204" pitchFamily="34" charset="0"/>
                <a:cs typeface="Arial" panose="020B0604020202020204" pitchFamily="34" charset="0"/>
              </a:rPr>
              <a:t>Motivation personnelle</a:t>
            </a:r>
            <a:r>
              <a:rPr lang="fr" sz="3600" dirty="0">
                <a:latin typeface="Arial" panose="020B0604020202020204" pitchFamily="34" charset="0"/>
                <a:cs typeface="Arial" panose="020B0604020202020204" pitchFamily="34" charset="0"/>
              </a:rPr>
              <a:t> est de se motiver et de </a:t>
            </a:r>
            <a:r>
              <a:rPr lang="fr" sz="3600" u="sng" dirty="0">
                <a:latin typeface="Arial" panose="020B0604020202020204" pitchFamily="34" charset="0"/>
                <a:cs typeface="Arial" panose="020B0604020202020204" pitchFamily="34" charset="0"/>
              </a:rPr>
              <a:t>se </a:t>
            </a:r>
            <a:r>
              <a:rPr lang="fr" sz="3600" dirty="0">
                <a:latin typeface="Arial" panose="020B0604020202020204" pitchFamily="34" charset="0"/>
                <a:cs typeface="Arial" panose="020B0604020202020204" pitchFamily="34" charset="0"/>
              </a:rPr>
              <a:t>stimuler pour agir.</a:t>
            </a:r>
            <a:endParaRPr lang="pl-PL" sz="3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70759787"/>
      </p:ext>
    </p:extLst>
  </p:cSld>
  <p:clrMapOvr>
    <a:masterClrMapping/>
  </p:clrMapOvr>
  <p:transition>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fr" dirty="0">
                <a:latin typeface="Arial" panose="020B0604020202020204" pitchFamily="34" charset="0"/>
                <a:cs typeface="Arial" panose="020B0604020202020204" pitchFamily="34" charset="0"/>
              </a:rPr>
              <a:t>Pour augmenter votre niveau de motivation, </a:t>
            </a:r>
            <a:br>
              <a:rPr lang="pl-PL" dirty="0">
                <a:latin typeface="Arial" panose="020B0604020202020204" pitchFamily="34" charset="0"/>
                <a:cs typeface="Arial" panose="020B0604020202020204" pitchFamily="34" charset="0"/>
              </a:rPr>
            </a:br>
            <a:r>
              <a:rPr lang="fr" dirty="0">
                <a:latin typeface="Arial" panose="020B0604020202020204" pitchFamily="34" charset="0"/>
                <a:cs typeface="Arial" panose="020B0604020202020204" pitchFamily="34" charset="0"/>
              </a:rPr>
              <a:t>tu peux:</a:t>
            </a:r>
            <a:endParaRPr lang="pl-PL" dirty="0">
              <a:latin typeface="Arial" panose="020B0604020202020204" pitchFamily="34" charset="0"/>
              <a:cs typeface="Arial" panose="020B0604020202020204" pitchFamily="34" charset="0"/>
            </a:endParaRPr>
          </a:p>
        </p:txBody>
      </p:sp>
      <p:sp>
        <p:nvSpPr>
          <p:cNvPr id="3" name="Symbol zastępczy zawartości 2"/>
          <p:cNvSpPr>
            <a:spLocks noGrp="1"/>
          </p:cNvSpPr>
          <p:nvPr>
            <p:ph idx="1"/>
          </p:nvPr>
        </p:nvSpPr>
        <p:spPr>
          <a:xfrm>
            <a:off x="1244184" y="2171700"/>
            <a:ext cx="10597296" cy="4311396"/>
          </a:xfrm>
        </p:spPr>
        <p:txBody>
          <a:bodyPr>
            <a:normAutofit fontScale="92500" lnSpcReduction="20000"/>
          </a:bodyPr>
          <a:lstStyle/>
          <a:p>
            <a:r>
              <a:rPr lang="fr" sz="2800" dirty="0">
                <a:latin typeface="Arial" panose="020B0604020202020204" pitchFamily="34" charset="0"/>
                <a:cs typeface="Arial" panose="020B0604020202020204" pitchFamily="34" charset="0"/>
              </a:rPr>
              <a:t>Changer la perception d'une tâche donnée,</a:t>
            </a:r>
          </a:p>
          <a:p>
            <a:r>
              <a:rPr lang="fr" sz="2800" dirty="0">
                <a:latin typeface="Arial" panose="020B0604020202020204" pitchFamily="34" charset="0"/>
                <a:cs typeface="Arial" panose="020B0604020202020204" pitchFamily="34" charset="0"/>
              </a:rPr>
              <a:t>Modifiez les conditions, par exemple l'environnement,</a:t>
            </a:r>
          </a:p>
          <a:p>
            <a:r>
              <a:rPr lang="fr" sz="2800" dirty="0">
                <a:latin typeface="Arial" panose="020B0604020202020204" pitchFamily="34" charset="0"/>
                <a:cs typeface="Arial" panose="020B0604020202020204" pitchFamily="34" charset="0"/>
              </a:rPr>
              <a:t>Changez votre approche de la tâche ,</a:t>
            </a:r>
            <a:endParaRPr lang="en" sz="2800" dirty="0">
              <a:latin typeface="Arial" panose="020B0604020202020204" pitchFamily="34" charset="0"/>
              <a:cs typeface="Arial" panose="020B0604020202020204" pitchFamily="34" charset="0"/>
            </a:endParaRPr>
          </a:p>
          <a:p>
            <a:r>
              <a:rPr lang="fr" sz="2800" dirty="0">
                <a:latin typeface="Arial" panose="020B0604020202020204" pitchFamily="34" charset="0"/>
                <a:cs typeface="Arial" panose="020B0604020202020204" pitchFamily="34" charset="0"/>
              </a:rPr>
              <a:t>Changez votre façon habituelle de traiter une tâche donnée, essayez une approche différente,</a:t>
            </a:r>
          </a:p>
          <a:p>
            <a:r>
              <a:rPr lang="fr" sz="2800" dirty="0">
                <a:latin typeface="Arial" panose="020B0604020202020204" pitchFamily="34" charset="0"/>
                <a:cs typeface="Arial" panose="020B0604020202020204" pitchFamily="34" charset="0"/>
              </a:rPr>
              <a:t>Faites des changements en vous-même ,</a:t>
            </a:r>
            <a:endParaRPr lang="en" sz="2800" dirty="0">
              <a:latin typeface="Arial" panose="020B0604020202020204" pitchFamily="34" charset="0"/>
              <a:cs typeface="Arial" panose="020B0604020202020204" pitchFamily="34" charset="0"/>
            </a:endParaRPr>
          </a:p>
          <a:p>
            <a:r>
              <a:rPr lang="fr" sz="2800" dirty="0">
                <a:latin typeface="Arial" panose="020B0604020202020204" pitchFamily="34" charset="0"/>
                <a:cs typeface="Arial" panose="020B0604020202020204" pitchFamily="34" charset="0"/>
              </a:rPr>
              <a:t>Modifier la récompense (ou en désigner une),</a:t>
            </a:r>
          </a:p>
          <a:p>
            <a:r>
              <a:rPr lang="fr" sz="2800" dirty="0">
                <a:latin typeface="Arial" panose="020B0604020202020204" pitchFamily="34" charset="0"/>
                <a:cs typeface="Arial" panose="020B0604020202020204" pitchFamily="34" charset="0"/>
              </a:rPr>
              <a:t>Changer le « bâton » - par exemple, dire à quelqu'un ce que vous allez faire et quel est votre objectif - rendra plus difficile l'échec d' une tâche que quelqu'un d'autre connaît.</a:t>
            </a:r>
          </a:p>
          <a:p>
            <a:endParaRPr lang="pl-PL" dirty="0"/>
          </a:p>
        </p:txBody>
      </p:sp>
    </p:spTree>
    <p:extLst>
      <p:ext uri="{BB962C8B-B14F-4D97-AF65-F5344CB8AC3E}">
        <p14:creationId xmlns:p14="http://schemas.microsoft.com/office/powerpoint/2010/main" val="532642068"/>
      </p:ext>
    </p:extLst>
  </p:cSld>
  <p:clrMapOvr>
    <a:masterClrMapping/>
  </p:clrMapOvr>
  <p:transition>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1000"/>
                            </p:stCondLst>
                            <p:childTnLst>
                              <p:par>
                                <p:cTn id="9" presetID="10" presetClass="entr" presetSubtype="0" fill="hold" nodeType="afterEffect">
                                  <p:stCondLst>
                                    <p:cond delay="50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par>
                          <p:cTn id="12" fill="hold">
                            <p:stCondLst>
                              <p:cond delay="2000"/>
                            </p:stCondLst>
                            <p:childTnLst>
                              <p:par>
                                <p:cTn id="13" presetID="10" presetClass="entr" presetSubtype="0" fill="hold" nodeType="afterEffect">
                                  <p:stCondLst>
                                    <p:cond delay="50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par>
                          <p:cTn id="16" fill="hold">
                            <p:stCondLst>
                              <p:cond delay="3000"/>
                            </p:stCondLst>
                            <p:childTnLst>
                              <p:par>
                                <p:cTn id="17" presetID="10" presetClass="entr" presetSubtype="0" fill="hold" nodeType="afterEffect">
                                  <p:stCondLst>
                                    <p:cond delay="50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par>
                          <p:cTn id="20" fill="hold">
                            <p:stCondLst>
                              <p:cond delay="4000"/>
                            </p:stCondLst>
                            <p:childTnLst>
                              <p:par>
                                <p:cTn id="21" presetID="10" presetClass="entr" presetSubtype="0" fill="hold" nodeType="afterEffect">
                                  <p:stCondLst>
                                    <p:cond delay="50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childTnLst>
                          </p:cTn>
                        </p:par>
                        <p:par>
                          <p:cTn id="24" fill="hold">
                            <p:stCondLst>
                              <p:cond delay="5000"/>
                            </p:stCondLst>
                            <p:childTnLst>
                              <p:par>
                                <p:cTn id="25" presetID="10" presetClass="entr" presetSubtype="0" fill="hold" nodeType="afterEffect">
                                  <p:stCondLst>
                                    <p:cond delay="50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par>
                          <p:cTn id="28" fill="hold">
                            <p:stCondLst>
                              <p:cond delay="6000"/>
                            </p:stCondLst>
                            <p:childTnLst>
                              <p:par>
                                <p:cTn id="29" presetID="10" presetClass="entr" presetSubtype="0" fill="hold" nodeType="afterEffect">
                                  <p:stCondLst>
                                    <p:cond delay="50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fr" dirty="0">
                <a:latin typeface="Arial" panose="020B0604020202020204" pitchFamily="34" charset="0"/>
                <a:cs typeface="Arial" panose="020B0604020202020204" pitchFamily="34" charset="0"/>
              </a:rPr>
              <a:t>Sources:</a:t>
            </a:r>
            <a:endParaRPr lang="pl-PL" dirty="0">
              <a:latin typeface="Arial" panose="020B0604020202020204" pitchFamily="34" charset="0"/>
              <a:cs typeface="Arial" panose="020B0604020202020204" pitchFamily="34" charset="0"/>
            </a:endParaRPr>
          </a:p>
        </p:txBody>
      </p:sp>
      <p:sp>
        <p:nvSpPr>
          <p:cNvPr id="3" name="Symbol zastępczy zawartości 2"/>
          <p:cNvSpPr>
            <a:spLocks noGrp="1"/>
          </p:cNvSpPr>
          <p:nvPr>
            <p:ph idx="1"/>
          </p:nvPr>
        </p:nvSpPr>
        <p:spPr>
          <a:xfrm>
            <a:off x="1371600" y="1499616"/>
            <a:ext cx="9701784" cy="4946904"/>
          </a:xfrm>
        </p:spPr>
        <p:txBody>
          <a:bodyPr>
            <a:normAutofit fontScale="70000" lnSpcReduction="20000"/>
          </a:bodyPr>
          <a:lstStyle/>
          <a:p>
            <a:r>
              <a:rPr lang="fr" dirty="0">
                <a:solidFill>
                  <a:srgbClr val="290701"/>
                </a:solidFill>
                <a:latin typeface="Arial" panose="020B0604020202020204" pitchFamily="34" charset="0"/>
                <a:cs typeface="Arial" panose="020B0604020202020204" pitchFamily="34" charset="0"/>
              </a:rPr>
              <a:t>En ligneSikora K. (2008). Projets personnels - autorégulation axée sur le développement. Dans: </a:t>
            </a:r>
            <a:r>
              <a:rPr lang="fr" dirty="0" err="1">
                <a:solidFill>
                  <a:srgbClr val="290701"/>
                </a:solidFill>
                <a:latin typeface="Arial" panose="020B0604020202020204" pitchFamily="34" charset="0"/>
                <a:cs typeface="Arial" panose="020B0604020202020204" pitchFamily="34" charset="0"/>
              </a:rPr>
              <a:t>Niedźwieńska </a:t>
            </a:r>
            <a:r>
              <a:rPr lang="fr" dirty="0">
                <a:solidFill>
                  <a:srgbClr val="290701"/>
                </a:solidFill>
                <a:latin typeface="Arial" panose="020B0604020202020204" pitchFamily="34" charset="0"/>
                <a:cs typeface="Arial" panose="020B0604020202020204" pitchFamily="34" charset="0"/>
              </a:rPr>
              <a:t>A. (éd.) Autorégulation dans la cognition et l'action, éd. Université Jagellonne, Cracovie. </a:t>
            </a:r>
            <a:r>
              <a:rPr lang="fr" dirty="0">
                <a:solidFill>
                  <a:srgbClr val="290701"/>
                </a:solidFill>
                <a:latin typeface="Arial" panose="020B0604020202020204" pitchFamily="34" charset="0"/>
                <a:cs typeface="Arial" panose="020B0604020202020204" pitchFamily="34" charset="0"/>
                <a:hlinkClick r:id="rId2"/>
              </a:rPr>
              <a:t>https://core.ac.uk/download/pdf/250299874.pdf _ _</a:t>
            </a:r>
            <a:endParaRPr lang="pl-PL" dirty="0">
              <a:solidFill>
                <a:srgbClr val="290701"/>
              </a:solidFill>
              <a:latin typeface="Arial" panose="020B0604020202020204" pitchFamily="34" charset="0"/>
              <a:cs typeface="Arial" panose="020B0604020202020204" pitchFamily="34" charset="0"/>
            </a:endParaRPr>
          </a:p>
          <a:p>
            <a:r>
              <a:rPr lang="fr" dirty="0">
                <a:solidFill>
                  <a:srgbClr val="290701"/>
                </a:solidFill>
                <a:latin typeface="Arial" panose="020B0604020202020204" pitchFamily="34" charset="0"/>
                <a:cs typeface="Arial" panose="020B0604020202020204" pitchFamily="34" charset="0"/>
              </a:rPr>
              <a:t>En ligneSikora, K. (2005). Changement de personnalité en termes de psychologie des projets personnels. Dans : A. </a:t>
            </a:r>
            <a:r>
              <a:rPr lang="fr" dirty="0" err="1">
                <a:solidFill>
                  <a:srgbClr val="290701"/>
                </a:solidFill>
                <a:latin typeface="Arial" panose="020B0604020202020204" pitchFamily="34" charset="0"/>
                <a:cs typeface="Arial" panose="020B0604020202020204" pitchFamily="34" charset="0"/>
              </a:rPr>
              <a:t>Niedźwieńska </a:t>
            </a:r>
            <a:r>
              <a:rPr lang="fr" dirty="0">
                <a:solidFill>
                  <a:srgbClr val="290701"/>
                </a:solidFill>
                <a:latin typeface="Arial" panose="020B0604020202020204" pitchFamily="34" charset="0"/>
                <a:cs typeface="Arial" panose="020B0604020202020204" pitchFamily="34" charset="0"/>
              </a:rPr>
              <a:t>(éd.), Changement de personnalité. Problèmes sélectionnés. éd. Université Jagellonne, Cracovie. </a:t>
            </a:r>
            <a:r>
              <a:rPr lang="fr" dirty="0">
                <a:solidFill>
                  <a:srgbClr val="290701"/>
                </a:solidFill>
                <a:latin typeface="Arial" panose="020B0604020202020204" pitchFamily="34" charset="0"/>
                <a:cs typeface="Arial" panose="020B0604020202020204" pitchFamily="34" charset="0"/>
                <a:hlinkClick r:id="rId3"/>
              </a:rPr>
              <a:t>https://ruj.uj.edu.pl/xmlui/bitstream/handle/item/81479/sikora_zmiana_osobowosci_w_ujeciu_psychologii_projektow_osobistych_2005.pdf?sequence=1&amp;isAllowed=y _ _</a:t>
            </a:r>
            <a:r>
              <a:rPr lang="fr" dirty="0">
                <a:solidFill>
                  <a:srgbClr val="290701"/>
                </a:solidFill>
                <a:latin typeface="Arial" panose="020B0604020202020204" pitchFamily="34" charset="0"/>
                <a:cs typeface="Arial" panose="020B0604020202020204" pitchFamily="34" charset="0"/>
              </a:rPr>
              <a:t> </a:t>
            </a:r>
          </a:p>
          <a:p>
            <a:r>
              <a:rPr lang="fr" dirty="0">
                <a:solidFill>
                  <a:srgbClr val="290701"/>
                </a:solidFill>
                <a:latin typeface="Arial" panose="020B0604020202020204" pitchFamily="34" charset="0"/>
                <a:cs typeface="Arial" panose="020B0604020202020204" pitchFamily="34" charset="0"/>
              </a:rPr>
              <a:t>Jasiński Z. (2006), </a:t>
            </a:r>
            <a:r>
              <a:rPr lang="fr" i="1" dirty="0">
                <a:solidFill>
                  <a:srgbClr val="290701"/>
                </a:solidFill>
                <a:latin typeface="Arial" panose="020B0604020202020204" pitchFamily="34" charset="0"/>
                <a:cs typeface="Arial" panose="020B0604020202020204" pitchFamily="34" charset="0"/>
              </a:rPr>
              <a:t>Fondamentaux de la gestion opérationnelle </a:t>
            </a:r>
            <a:r>
              <a:rPr lang="fr" dirty="0">
                <a:solidFill>
                  <a:srgbClr val="290701"/>
                </a:solidFill>
                <a:latin typeface="Arial" panose="020B0604020202020204" pitchFamily="34" charset="0"/>
                <a:cs typeface="Arial" panose="020B0604020202020204" pitchFamily="34" charset="0"/>
              </a:rPr>
              <a:t>, Oficyna Ekonomiczna, Cracovie.</a:t>
            </a:r>
          </a:p>
          <a:p>
            <a:r>
              <a:rPr lang="fr" dirty="0">
                <a:solidFill>
                  <a:srgbClr val="290701"/>
                </a:solidFill>
                <a:latin typeface="Arial" panose="020B0604020202020204" pitchFamily="34" charset="0"/>
                <a:cs typeface="Arial" panose="020B0604020202020204" pitchFamily="34" charset="0"/>
                <a:hlinkClick r:id="rId4"/>
              </a:rPr>
              <a:t>https://mfiles.pl/pl/index.php/Automotive_ _</a:t>
            </a:r>
            <a:r>
              <a:rPr lang="fr" dirty="0">
                <a:solidFill>
                  <a:srgbClr val="290701"/>
                </a:solidFill>
                <a:latin typeface="Arial" panose="020B0604020202020204" pitchFamily="34" charset="0"/>
                <a:cs typeface="Arial" panose="020B0604020202020204" pitchFamily="34" charset="0"/>
              </a:rPr>
              <a:t> </a:t>
            </a:r>
          </a:p>
          <a:p>
            <a:r>
              <a:rPr lang="fr" dirty="0" err="1">
                <a:solidFill>
                  <a:srgbClr val="290701"/>
                </a:solidFill>
                <a:latin typeface="Arial" panose="020B0604020202020204" pitchFamily="34" charset="0"/>
                <a:cs typeface="Arial" panose="020B0604020202020204" pitchFamily="34" charset="0"/>
              </a:rPr>
              <a:t>Ingham </a:t>
            </a:r>
            <a:r>
              <a:rPr lang="fr" dirty="0">
                <a:solidFill>
                  <a:srgbClr val="290701"/>
                </a:solidFill>
                <a:latin typeface="Arial" panose="020B0604020202020204" pitchFamily="34" charset="0"/>
                <a:cs typeface="Arial" panose="020B0604020202020204" pitchFamily="34" charset="0"/>
              </a:rPr>
              <a:t>C. (2000), L'auto- </a:t>
            </a:r>
            <a:r>
              <a:rPr lang="fr" i="1" dirty="0">
                <a:solidFill>
                  <a:srgbClr val="290701"/>
                </a:solidFill>
                <a:latin typeface="Arial" panose="020B0604020202020204" pitchFamily="34" charset="0"/>
                <a:cs typeface="Arial" panose="020B0604020202020204" pitchFamily="34" charset="0"/>
              </a:rPr>
              <a:t>motivation de 101 façons </a:t>
            </a:r>
            <a:r>
              <a:rPr lang="fr" dirty="0">
                <a:solidFill>
                  <a:srgbClr val="290701"/>
                </a:solidFill>
                <a:latin typeface="Arial" panose="020B0604020202020204" pitchFamily="34" charset="0"/>
                <a:cs typeface="Arial" panose="020B0604020202020204" pitchFamily="34" charset="0"/>
              </a:rPr>
              <a:t>, IFC Press.</a:t>
            </a:r>
          </a:p>
          <a:p>
            <a:r>
              <a:rPr lang="fr" dirty="0">
                <a:solidFill>
                  <a:srgbClr val="290701"/>
                </a:solidFill>
                <a:latin typeface="Arial" panose="020B0604020202020204" pitchFamily="34" charset="0"/>
                <a:cs typeface="Arial" panose="020B0604020202020204" pitchFamily="34" charset="0"/>
              </a:rPr>
              <a:t>En ligneSikora K. (2008). Projets personnels - autorégulation axée sur le développement. Dans: </a:t>
            </a:r>
            <a:r>
              <a:rPr lang="fr" dirty="0" err="1">
                <a:solidFill>
                  <a:srgbClr val="290701"/>
                </a:solidFill>
                <a:latin typeface="Arial" panose="020B0604020202020204" pitchFamily="34" charset="0"/>
                <a:cs typeface="Arial" panose="020B0604020202020204" pitchFamily="34" charset="0"/>
              </a:rPr>
              <a:t>Niedźwieńska </a:t>
            </a:r>
            <a:r>
              <a:rPr lang="fr" dirty="0">
                <a:solidFill>
                  <a:srgbClr val="290701"/>
                </a:solidFill>
                <a:latin typeface="Arial" panose="020B0604020202020204" pitchFamily="34" charset="0"/>
                <a:cs typeface="Arial" panose="020B0604020202020204" pitchFamily="34" charset="0"/>
              </a:rPr>
              <a:t>A. (éd.) Autorégulation dans la cognition et l'action, éd. Université Jagellonne, Cracovie. </a:t>
            </a:r>
            <a:r>
              <a:rPr lang="fr" dirty="0">
                <a:solidFill>
                  <a:srgbClr val="290701"/>
                </a:solidFill>
                <a:latin typeface="Arial" panose="020B0604020202020204" pitchFamily="34" charset="0"/>
                <a:cs typeface="Arial" panose="020B0604020202020204" pitchFamily="34" charset="0"/>
                <a:hlinkClick r:id="rId2"/>
              </a:rPr>
              <a:t>https://core.ac.uk/download/pdf/250299874.pdf</a:t>
            </a:r>
            <a:endParaRPr lang="pl-PL" dirty="0">
              <a:solidFill>
                <a:srgbClr val="290701"/>
              </a:solidFill>
              <a:latin typeface="Arial" panose="020B0604020202020204" pitchFamily="34" charset="0"/>
              <a:cs typeface="Arial" panose="020B0604020202020204" pitchFamily="34" charset="0"/>
            </a:endParaRPr>
          </a:p>
          <a:p>
            <a:r>
              <a:rPr lang="fr" dirty="0">
                <a:solidFill>
                  <a:srgbClr val="290701"/>
                </a:solidFill>
                <a:latin typeface="Arial" panose="020B0604020202020204" pitchFamily="34" charset="0"/>
                <a:cs typeface="Arial" panose="020B0604020202020204" pitchFamily="34" charset="0"/>
              </a:rPr>
              <a:t>En ligneSikora, K. (2005). Changement de personnalité en termes de psychologie des projets personnels. Dans : A. </a:t>
            </a:r>
            <a:r>
              <a:rPr lang="fr" dirty="0" err="1">
                <a:solidFill>
                  <a:srgbClr val="290701"/>
                </a:solidFill>
                <a:latin typeface="Arial" panose="020B0604020202020204" pitchFamily="34" charset="0"/>
                <a:cs typeface="Arial" panose="020B0604020202020204" pitchFamily="34" charset="0"/>
              </a:rPr>
              <a:t>Niedźwieńska </a:t>
            </a:r>
            <a:r>
              <a:rPr lang="fr" dirty="0">
                <a:solidFill>
                  <a:srgbClr val="290701"/>
                </a:solidFill>
                <a:latin typeface="Arial" panose="020B0604020202020204" pitchFamily="34" charset="0"/>
                <a:cs typeface="Arial" panose="020B0604020202020204" pitchFamily="34" charset="0"/>
              </a:rPr>
              <a:t>(éd.), Changement de personnalité. Problèmes sélectionnés. éd. Université Jagellonne, Cracovie. </a:t>
            </a:r>
            <a:r>
              <a:rPr lang="fr" dirty="0">
                <a:solidFill>
                  <a:srgbClr val="290701"/>
                </a:solidFill>
                <a:latin typeface="Arial" panose="020B0604020202020204" pitchFamily="34" charset="0"/>
                <a:cs typeface="Arial" panose="020B0604020202020204" pitchFamily="34" charset="0"/>
                <a:hlinkClick r:id="rId3"/>
              </a:rPr>
              <a:t>https://ruj.uj.edu.pl/xmlui/bitstream/handle/item/81479/sikora_zmiana_osobowosci_w_ujeciu_psychologii_projektow_osobistych_2005.pdf?sequence=1&amp;isAllowed=y</a:t>
            </a:r>
            <a:r>
              <a:rPr lang="fr" dirty="0">
                <a:solidFill>
                  <a:srgbClr val="290701"/>
                </a:solidFill>
                <a:latin typeface="Arial" panose="020B0604020202020204" pitchFamily="34" charset="0"/>
                <a:cs typeface="Arial" panose="020B0604020202020204" pitchFamily="34" charset="0"/>
              </a:rPr>
              <a:t> </a:t>
            </a:r>
          </a:p>
          <a:p>
            <a:r>
              <a:rPr lang="fr" dirty="0">
                <a:solidFill>
                  <a:srgbClr val="290701"/>
                </a:solidFill>
                <a:latin typeface="Arial" panose="020B0604020202020204" pitchFamily="34" charset="0"/>
                <a:cs typeface="Arial" panose="020B0604020202020204" pitchFamily="34" charset="0"/>
              </a:rPr>
              <a:t>Jasiński Z. (2006), </a:t>
            </a:r>
            <a:r>
              <a:rPr lang="fr" i="1" dirty="0">
                <a:solidFill>
                  <a:srgbClr val="290701"/>
                </a:solidFill>
                <a:latin typeface="Arial" panose="020B0604020202020204" pitchFamily="34" charset="0"/>
                <a:cs typeface="Arial" panose="020B0604020202020204" pitchFamily="34" charset="0"/>
              </a:rPr>
              <a:t>Fondamentaux de la gestion opérationnelle </a:t>
            </a:r>
            <a:r>
              <a:rPr lang="fr" dirty="0">
                <a:solidFill>
                  <a:srgbClr val="290701"/>
                </a:solidFill>
                <a:latin typeface="Arial" panose="020B0604020202020204" pitchFamily="34" charset="0"/>
                <a:cs typeface="Arial" panose="020B0604020202020204" pitchFamily="34" charset="0"/>
              </a:rPr>
              <a:t>, Oficyna Ekonomiczna, Cracovie.</a:t>
            </a:r>
          </a:p>
          <a:p>
            <a:r>
              <a:rPr lang="fr" dirty="0">
                <a:solidFill>
                  <a:srgbClr val="290701"/>
                </a:solidFill>
                <a:latin typeface="Arial" panose="020B0604020202020204" pitchFamily="34" charset="0"/>
                <a:cs typeface="Arial" panose="020B0604020202020204" pitchFamily="34" charset="0"/>
                <a:hlinkClick r:id="rId4"/>
              </a:rPr>
              <a:t>https://mfiles.pl/pl/index.php/Automotive</a:t>
            </a:r>
            <a:r>
              <a:rPr lang="fr" dirty="0">
                <a:solidFill>
                  <a:srgbClr val="290701"/>
                </a:solidFill>
                <a:latin typeface="Arial" panose="020B0604020202020204" pitchFamily="34" charset="0"/>
                <a:cs typeface="Arial" panose="020B0604020202020204" pitchFamily="34" charset="0"/>
              </a:rPr>
              <a:t> </a:t>
            </a:r>
          </a:p>
          <a:p>
            <a:r>
              <a:rPr lang="fr" dirty="0" err="1">
                <a:solidFill>
                  <a:srgbClr val="290701"/>
                </a:solidFill>
                <a:latin typeface="Arial" panose="020B0604020202020204" pitchFamily="34" charset="0"/>
                <a:cs typeface="Arial" panose="020B0604020202020204" pitchFamily="34" charset="0"/>
              </a:rPr>
              <a:t>Ingham </a:t>
            </a:r>
            <a:r>
              <a:rPr lang="fr" dirty="0">
                <a:solidFill>
                  <a:srgbClr val="290701"/>
                </a:solidFill>
                <a:latin typeface="Arial" panose="020B0604020202020204" pitchFamily="34" charset="0"/>
                <a:cs typeface="Arial" panose="020B0604020202020204" pitchFamily="34" charset="0"/>
              </a:rPr>
              <a:t>C. (2000), </a:t>
            </a:r>
            <a:r>
              <a:rPr lang="fr" i="1" dirty="0">
                <a:solidFill>
                  <a:srgbClr val="290701"/>
                </a:solidFill>
                <a:latin typeface="Arial" panose="020B0604020202020204" pitchFamily="34" charset="0"/>
                <a:cs typeface="Arial" panose="020B0604020202020204" pitchFamily="34" charset="0"/>
              </a:rPr>
              <a:t>L'auto-motivation en 101 façons </a:t>
            </a:r>
            <a:r>
              <a:rPr lang="fr" dirty="0">
                <a:solidFill>
                  <a:srgbClr val="290701"/>
                </a:solidFill>
                <a:latin typeface="Arial" panose="020B0604020202020204" pitchFamily="34" charset="0"/>
                <a:cs typeface="Arial" panose="020B0604020202020204" pitchFamily="34" charset="0"/>
              </a:rPr>
              <a:t>, IFC Press.</a:t>
            </a:r>
          </a:p>
          <a:p>
            <a:endParaRPr lang="pl-PL"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60300372"/>
      </p:ext>
    </p:extLst>
  </p:cSld>
  <p:clrMapOvr>
    <a:masterClrMapping/>
  </p:clrMapOvr>
  <p:transition>
    <p:cove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488831" y="1031631"/>
            <a:ext cx="9601200" cy="961293"/>
          </a:xfrm>
        </p:spPr>
        <p:txBody>
          <a:bodyPr>
            <a:normAutofit fontScale="90000"/>
          </a:bodyPr>
          <a:lstStyle/>
          <a:p>
            <a:r>
              <a:rPr lang="fr" dirty="0">
                <a:solidFill>
                  <a:srgbClr val="365F91"/>
                </a:solidFill>
                <a:latin typeface="Arial" panose="020B0604020202020204" pitchFamily="34" charset="0"/>
                <a:ea typeface="Times New Roman" panose="02020603050405020304" pitchFamily="18" charset="0"/>
                <a:cs typeface="Arial" panose="020B0604020202020204" pitchFamily="34" charset="0"/>
              </a:rPr>
              <a:t>Clause de non-responsabilité:</a:t>
            </a:r>
            <a:br>
              <a:rPr lang="pl-PL" dirty="0">
                <a:solidFill>
                  <a:srgbClr val="365F91"/>
                </a:solidFill>
                <a:latin typeface="Arial" panose="020B0604020202020204" pitchFamily="34" charset="0"/>
                <a:ea typeface="Times New Roman" panose="02020603050405020304" pitchFamily="18" charset="0"/>
                <a:cs typeface="Arial" panose="020B0604020202020204" pitchFamily="34" charset="0"/>
              </a:rPr>
            </a:br>
            <a:endParaRPr lang="pl-PL" dirty="0">
              <a:latin typeface="Arial" panose="020B0604020202020204" pitchFamily="34" charset="0"/>
              <a:cs typeface="Arial" panose="020B0604020202020204" pitchFamily="34" charset="0"/>
            </a:endParaRPr>
          </a:p>
        </p:txBody>
      </p:sp>
      <p:sp>
        <p:nvSpPr>
          <p:cNvPr id="3" name="Symbol zastępczy zawartości 2"/>
          <p:cNvSpPr>
            <a:spLocks noGrp="1"/>
          </p:cNvSpPr>
          <p:nvPr>
            <p:ph idx="1"/>
          </p:nvPr>
        </p:nvSpPr>
        <p:spPr>
          <a:xfrm>
            <a:off x="1488831" y="2171700"/>
            <a:ext cx="9601200" cy="4191000"/>
          </a:xfrm>
        </p:spPr>
        <p:txBody>
          <a:bodyPr>
            <a:normAutofit lnSpcReduction="10000"/>
          </a:bodyPr>
          <a:lstStyle/>
          <a:p>
            <a:pPr marL="0" indent="0">
              <a:buNone/>
            </a:pPr>
            <a:r>
              <a:rPr lang="fr" sz="4000" dirty="0">
                <a:solidFill>
                  <a:srgbClr val="365F91"/>
                </a:solidFill>
                <a:latin typeface="Arial" panose="020B0604020202020204" pitchFamily="34" charset="0"/>
                <a:ea typeface="Times New Roman" panose="02020603050405020304" pitchFamily="18" charset="0"/>
                <a:cs typeface="Arial" panose="020B0604020202020204" pitchFamily="34" charset="0"/>
              </a:rPr>
              <a:t>Le projet </a:t>
            </a:r>
            <a:r>
              <a:rPr lang="fr" sz="4000" dirty="0" err="1">
                <a:solidFill>
                  <a:srgbClr val="365F91"/>
                </a:solidFill>
                <a:latin typeface="Arial" panose="020B0604020202020204" pitchFamily="34" charset="0"/>
                <a:ea typeface="Times New Roman" panose="02020603050405020304" pitchFamily="18" charset="0"/>
                <a:cs typeface="Arial" panose="020B0604020202020204" pitchFamily="34" charset="0"/>
              </a:rPr>
              <a:t>a</a:t>
            </a:r>
            <a:r>
              <a:rPr lang="fr" sz="4000" dirty="0">
                <a:solidFill>
                  <a:srgbClr val="365F91"/>
                </a:solidFill>
                <a:latin typeface="Arial" panose="020B0604020202020204" pitchFamily="34" charset="0"/>
                <a:ea typeface="Times New Roman" panose="02020603050405020304" pitchFamily="18" charset="0"/>
                <a:cs typeface="Arial" panose="020B0604020202020204" pitchFamily="34" charset="0"/>
              </a:rPr>
              <a:t> a reçu </a:t>
            </a:r>
            <a:r>
              <a:rPr lang="fr" sz="4000">
                <a:solidFill>
                  <a:srgbClr val="365F91"/>
                </a:solidFill>
                <a:latin typeface="Arial" panose="020B0604020202020204" pitchFamily="34" charset="0"/>
                <a:ea typeface="Times New Roman" panose="02020603050405020304" pitchFamily="18" charset="0"/>
                <a:cs typeface="Arial" panose="020B0604020202020204" pitchFamily="34" charset="0"/>
              </a:rPr>
              <a:t>un cofinancement de </a:t>
            </a:r>
            <a:r>
              <a:rPr lang="fr" sz="4000" dirty="0">
                <a:solidFill>
                  <a:srgbClr val="365F91"/>
                </a:solidFill>
                <a:latin typeface="Arial" panose="020B0604020202020204" pitchFamily="34" charset="0"/>
                <a:ea typeface="Times New Roman" panose="02020603050405020304" pitchFamily="18" charset="0"/>
                <a:cs typeface="Arial" panose="020B0604020202020204" pitchFamily="34" charset="0"/>
              </a:rPr>
              <a:t>l'Union européenne.</a:t>
            </a:r>
            <a:endParaRPr lang="pl-PL" sz="4000" dirty="0">
              <a:solidFill>
                <a:srgbClr val="365F91"/>
              </a:solidFill>
              <a:latin typeface="Arial" panose="020B0604020202020204" pitchFamily="34" charset="0"/>
              <a:ea typeface="Times New Roman" panose="02020603050405020304" pitchFamily="18" charset="0"/>
              <a:cs typeface="Arial" panose="020B0604020202020204" pitchFamily="34" charset="0"/>
            </a:endParaRPr>
          </a:p>
          <a:p>
            <a:pPr marL="0" indent="0">
              <a:buNone/>
            </a:pPr>
            <a:r>
              <a:rPr lang="fr" sz="4000" dirty="0">
                <a:solidFill>
                  <a:srgbClr val="365F91"/>
                </a:solidFill>
                <a:latin typeface="Arial" panose="020B0604020202020204" pitchFamily="34" charset="0"/>
                <a:ea typeface="Times New Roman" panose="02020603050405020304" pitchFamily="18" charset="0"/>
                <a:cs typeface="Arial" panose="020B0604020202020204" pitchFamily="34" charset="0"/>
              </a:rPr>
              <a:t>Le contenu n'exprime que les opinions de son ou ses auteurs. La Commission européenne n'est pas responsable de l'utilisation qui pourrait être faite des informations qui y sont contenues.</a:t>
            </a:r>
            <a:endParaRPr lang="pl-PL" sz="4000" dirty="0">
              <a:latin typeface="Arial" panose="020B0604020202020204" pitchFamily="34" charset="0"/>
              <a:cs typeface="Arial" panose="020B0604020202020204" pitchFamily="34" charset="0"/>
            </a:endParaRPr>
          </a:p>
        </p:txBody>
      </p:sp>
      <p:pic>
        <p:nvPicPr>
          <p:cNvPr id="6" name="Obraz 5" descr="C:\Users\FFI\AppData\Local\Temp\Rar$DIa0.968\EN Co-funded by the EU_POS.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13929" y="322135"/>
            <a:ext cx="4080510" cy="855345"/>
          </a:xfrm>
          <a:prstGeom prst="rect">
            <a:avLst/>
          </a:prstGeom>
          <a:noFill/>
          <a:ln>
            <a:noFill/>
          </a:ln>
        </p:spPr>
      </p:pic>
    </p:spTree>
    <p:extLst>
      <p:ext uri="{BB962C8B-B14F-4D97-AF65-F5344CB8AC3E}">
        <p14:creationId xmlns:p14="http://schemas.microsoft.com/office/powerpoint/2010/main" val="2116158320"/>
      </p:ext>
    </p:extLst>
  </p:cSld>
  <p:clrMapOvr>
    <a:masterClrMapping/>
  </p:clrMapOvr>
  <p:transition>
    <p:cover/>
  </p:transition>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akiet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F3D719707AEBB429ED0B64A3E8CDB79" ma:contentTypeVersion="15" ma:contentTypeDescription="Create a new document." ma:contentTypeScope="" ma:versionID="38a2fa6898174f65b50754895072f0e3">
  <xsd:schema xmlns:xsd="http://www.w3.org/2001/XMLSchema" xmlns:xs="http://www.w3.org/2001/XMLSchema" xmlns:p="http://schemas.microsoft.com/office/2006/metadata/properties" xmlns:ns2="e9db9a72-f5b5-46b3-9d03-5ead294b5174" xmlns:ns3="e121dbf0-d4b1-48b5-bc96-32c700c4e892" targetNamespace="http://schemas.microsoft.com/office/2006/metadata/properties" ma:root="true" ma:fieldsID="f0f55ca433f400ba94cf668559cb8028" ns2:_="" ns3:_="">
    <xsd:import namespace="e9db9a72-f5b5-46b3-9d03-5ead294b5174"/>
    <xsd:import namespace="e121dbf0-d4b1-48b5-bc96-32c700c4e892"/>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AutoKeyPoints" minOccurs="0"/>
                <xsd:element ref="ns2:MediaServiceKeyPoints" minOccurs="0"/>
                <xsd:element ref="ns2:lcf76f155ced4ddcb4097134ff3c332f" minOccurs="0"/>
                <xsd:element ref="ns3:TaxCatchAll" minOccurs="0"/>
                <xsd:element ref="ns2:MediaServiceDateTaken" minOccurs="0"/>
                <xsd:element ref="ns2:MediaServiceLocation" minOccurs="0"/>
                <xsd:element ref="ns2:MediaServiceOCR"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9db9a72-f5b5-46b3-9d03-5ead294b517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599d2947-5c47-4062-8a0c-865e5a40d8c7" ma:termSetId="09814cd3-568e-fe90-9814-8d621ff8fb84" ma:anchorId="fba54fb3-c3e1-fe81-a776-ca4b69148c4d" ma:open="true" ma:isKeyword="false">
      <xsd:complexType>
        <xsd:sequence>
          <xsd:element ref="pc:Terms" minOccurs="0" maxOccurs="1"/>
        </xsd:sequence>
      </xsd:complex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121dbf0-d4b1-48b5-bc96-32c700c4e892"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4000879-71fb-47cb-b3ca-f918f6d972c2}" ma:internalName="TaxCatchAll" ma:showField="CatchAllData" ma:web="e121dbf0-d4b1-48b5-bc96-32c700c4e892">
      <xsd:complexType>
        <xsd:complexContent>
          <xsd:extension base="dms:MultiChoiceLookup">
            <xsd:sequence>
              <xsd:element name="Value" type="dms:Lookup" maxOccurs="unbounded" minOccurs="0" nillable="true"/>
            </xsd:sequence>
          </xsd:extension>
        </xsd:complexContent>
      </xsd:complexType>
    </xsd:element>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e9db9a72-f5b5-46b3-9d03-5ead294b5174">
      <Terms xmlns="http://schemas.microsoft.com/office/infopath/2007/PartnerControls"/>
    </lcf76f155ced4ddcb4097134ff3c332f>
    <TaxCatchAll xmlns="e121dbf0-d4b1-48b5-bc96-32c700c4e892"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F96E463-B6B2-4B7E-B39A-780CC5FA00F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9db9a72-f5b5-46b3-9d03-5ead294b5174"/>
    <ds:schemaRef ds:uri="e121dbf0-d4b1-48b5-bc96-32c700c4e89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A58360B-A461-44EA-B1EA-52186C3C12F8}">
  <ds:schemaRefs>
    <ds:schemaRef ds:uri="http://schemas.microsoft.com/office/2006/metadata/properties"/>
    <ds:schemaRef ds:uri="http://schemas.microsoft.com/office/infopath/2007/PartnerControls"/>
    <ds:schemaRef ds:uri="e9db9a72-f5b5-46b3-9d03-5ead294b5174"/>
    <ds:schemaRef ds:uri="e121dbf0-d4b1-48b5-bc96-32c700c4e892"/>
  </ds:schemaRefs>
</ds:datastoreItem>
</file>

<file path=customXml/itemProps3.xml><?xml version="1.0" encoding="utf-8"?>
<ds:datastoreItem xmlns:ds="http://schemas.openxmlformats.org/officeDocument/2006/customXml" ds:itemID="{A74969FD-4519-49F6-BB77-7AC6C71AEAC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Przycinanie</Template>
  <TotalTime>1777</TotalTime>
  <Words>982</Words>
  <Application>Microsoft Office PowerPoint</Application>
  <PresentationFormat>Grand écran</PresentationFormat>
  <Paragraphs>49</Paragraphs>
  <Slides>7</Slides>
  <Notes>0</Notes>
  <HiddenSlides>0</HiddenSlides>
  <MMClips>0</MMClips>
  <ScaleCrop>false</ScaleCrop>
  <HeadingPairs>
    <vt:vector size="6" baseType="variant">
      <vt:variant>
        <vt:lpstr>Polices utilisées</vt:lpstr>
      </vt:variant>
      <vt:variant>
        <vt:i4>2</vt:i4>
      </vt:variant>
      <vt:variant>
        <vt:lpstr>Thème</vt:lpstr>
      </vt:variant>
      <vt:variant>
        <vt:i4>1</vt:i4>
      </vt:variant>
      <vt:variant>
        <vt:lpstr>Titres des diapositives</vt:lpstr>
      </vt:variant>
      <vt:variant>
        <vt:i4>7</vt:i4>
      </vt:variant>
    </vt:vector>
  </HeadingPairs>
  <TitlesOfParts>
    <vt:vector size="10" baseType="lpstr">
      <vt:lpstr>Arial</vt:lpstr>
      <vt:lpstr>Franklin Gothic Book</vt:lpstr>
      <vt:lpstr>Crop</vt:lpstr>
      <vt:lpstr>Présentation PowerPoint</vt:lpstr>
      <vt:lpstr>Projets </vt:lpstr>
      <vt:lpstr>Présentation PowerPoint</vt:lpstr>
      <vt:lpstr>Motivation personnelle</vt:lpstr>
      <vt:lpstr>Pour augmenter votre niveau de motivation,  tu peux:</vt:lpstr>
      <vt:lpstr>Sources:</vt:lpstr>
      <vt:lpstr>Clause de non-responsabilité: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KK 50+</dc:title>
  <dc:creator>Konto Microsoft</dc:creator>
  <cp:lastModifiedBy>Françoise salesse</cp:lastModifiedBy>
  <cp:revision>175</cp:revision>
  <dcterms:created xsi:type="dcterms:W3CDTF">2022-02-23T14:27:45Z</dcterms:created>
  <dcterms:modified xsi:type="dcterms:W3CDTF">2023-05-09T10:22:13Z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0x010100AF3D719707AEBB429ED0B64A3E8CDB79</vt:lpwstr>
  </property>
</Properties>
</file>