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4" r:id="rId4"/>
  </p:sldMasterIdLst>
  <p:notesMasterIdLst>
    <p:notesMasterId r:id="rId123"/>
  </p:notesMasterIdLst>
  <p:sldIdLst>
    <p:sldId id="256" r:id="rId5"/>
    <p:sldId id="410" r:id="rId6"/>
    <p:sldId id="283" r:id="rId7"/>
    <p:sldId id="284" r:id="rId8"/>
    <p:sldId id="285" r:id="rId9"/>
    <p:sldId id="474" r:id="rId10"/>
    <p:sldId id="286" r:id="rId11"/>
    <p:sldId id="297" r:id="rId12"/>
    <p:sldId id="425" r:id="rId13"/>
    <p:sldId id="424" r:id="rId14"/>
    <p:sldId id="298" r:id="rId15"/>
    <p:sldId id="300" r:id="rId16"/>
    <p:sldId id="475" r:id="rId17"/>
    <p:sldId id="301" r:id="rId18"/>
    <p:sldId id="476" r:id="rId19"/>
    <p:sldId id="311" r:id="rId20"/>
    <p:sldId id="303" r:id="rId21"/>
    <p:sldId id="304" r:id="rId22"/>
    <p:sldId id="305" r:id="rId23"/>
    <p:sldId id="306" r:id="rId24"/>
    <p:sldId id="307" r:id="rId25"/>
    <p:sldId id="308" r:id="rId26"/>
    <p:sldId id="309" r:id="rId27"/>
    <p:sldId id="411" r:id="rId28"/>
    <p:sldId id="312" r:id="rId29"/>
    <p:sldId id="433" r:id="rId30"/>
    <p:sldId id="313" r:id="rId31"/>
    <p:sldId id="314" r:id="rId32"/>
    <p:sldId id="317" r:id="rId33"/>
    <p:sldId id="434" r:id="rId34"/>
    <p:sldId id="321" r:id="rId35"/>
    <p:sldId id="345" r:id="rId36"/>
    <p:sldId id="344" r:id="rId37"/>
    <p:sldId id="466" r:id="rId38"/>
    <p:sldId id="320" r:id="rId39"/>
    <p:sldId id="334" r:id="rId40"/>
    <p:sldId id="335" r:id="rId41"/>
    <p:sldId id="336" r:id="rId42"/>
    <p:sldId id="467" r:id="rId43"/>
    <p:sldId id="325" r:id="rId44"/>
    <p:sldId id="337" r:id="rId45"/>
    <p:sldId id="339" r:id="rId46"/>
    <p:sldId id="340" r:id="rId47"/>
    <p:sldId id="326" r:id="rId48"/>
    <p:sldId id="341" r:id="rId49"/>
    <p:sldId id="342" r:id="rId50"/>
    <p:sldId id="343" r:id="rId51"/>
    <p:sldId id="328" r:id="rId52"/>
    <p:sldId id="327" r:id="rId53"/>
    <p:sldId id="415" r:id="rId54"/>
    <p:sldId id="468" r:id="rId55"/>
    <p:sldId id="329" r:id="rId56"/>
    <p:sldId id="330" r:id="rId57"/>
    <p:sldId id="469" r:id="rId58"/>
    <p:sldId id="332" r:id="rId59"/>
    <p:sldId id="333" r:id="rId60"/>
    <p:sldId id="470" r:id="rId61"/>
    <p:sldId id="437" r:id="rId62"/>
    <p:sldId id="355" r:id="rId63"/>
    <p:sldId id="471" r:id="rId64"/>
    <p:sldId id="472" r:id="rId65"/>
    <p:sldId id="356" r:id="rId66"/>
    <p:sldId id="357" r:id="rId67"/>
    <p:sldId id="359" r:id="rId68"/>
    <p:sldId id="360" r:id="rId69"/>
    <p:sldId id="362" r:id="rId70"/>
    <p:sldId id="363" r:id="rId71"/>
    <p:sldId id="366" r:id="rId72"/>
    <p:sldId id="367" r:id="rId73"/>
    <p:sldId id="473" r:id="rId74"/>
    <p:sldId id="365" r:id="rId75"/>
    <p:sldId id="438" r:id="rId76"/>
    <p:sldId id="368" r:id="rId77"/>
    <p:sldId id="477" r:id="rId78"/>
    <p:sldId id="435" r:id="rId79"/>
    <p:sldId id="373" r:id="rId80"/>
    <p:sldId id="369" r:id="rId81"/>
    <p:sldId id="374" r:id="rId82"/>
    <p:sldId id="439" r:id="rId83"/>
    <p:sldId id="370" r:id="rId84"/>
    <p:sldId id="371" r:id="rId85"/>
    <p:sldId id="372" r:id="rId86"/>
    <p:sldId id="440" r:id="rId87"/>
    <p:sldId id="375" r:id="rId88"/>
    <p:sldId id="416" r:id="rId89"/>
    <p:sldId id="379" r:id="rId90"/>
    <p:sldId id="376" r:id="rId91"/>
    <p:sldId id="377" r:id="rId92"/>
    <p:sldId id="380" r:id="rId93"/>
    <p:sldId id="381" r:id="rId94"/>
    <p:sldId id="382" r:id="rId95"/>
    <p:sldId id="383" r:id="rId96"/>
    <p:sldId id="378" r:id="rId97"/>
    <p:sldId id="384" r:id="rId98"/>
    <p:sldId id="387" r:id="rId99"/>
    <p:sldId id="388" r:id="rId100"/>
    <p:sldId id="385" r:id="rId101"/>
    <p:sldId id="386" r:id="rId102"/>
    <p:sldId id="441" r:id="rId103"/>
    <p:sldId id="442" r:id="rId104"/>
    <p:sldId id="443" r:id="rId105"/>
    <p:sldId id="444" r:id="rId106"/>
    <p:sldId id="446" r:id="rId107"/>
    <p:sldId id="448" r:id="rId108"/>
    <p:sldId id="450" r:id="rId109"/>
    <p:sldId id="452" r:id="rId110"/>
    <p:sldId id="454" r:id="rId111"/>
    <p:sldId id="455" r:id="rId112"/>
    <p:sldId id="456" r:id="rId113"/>
    <p:sldId id="457" r:id="rId114"/>
    <p:sldId id="458" r:id="rId115"/>
    <p:sldId id="459" r:id="rId116"/>
    <p:sldId id="460" r:id="rId117"/>
    <p:sldId id="461" r:id="rId118"/>
    <p:sldId id="462" r:id="rId119"/>
    <p:sldId id="463" r:id="rId120"/>
    <p:sldId id="464" r:id="rId121"/>
    <p:sldId id="465" r:id="rId122"/>
  </p:sldIdLst>
  <p:sldSz cx="12192000" cy="6858000"/>
  <p:notesSz cx="6858000" cy="9144000"/>
  <p:defaultTextStyle>
    <a:defPPr>
      <a:defRPr lang="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07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A8A016-2680-46B7-98D0-055B651E83A3}" v="1" dt="2023-05-09T13:27:23.964"/>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60" d="100"/>
          <a:sy n="60" d="100"/>
        </p:scale>
        <p:origin x="81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notesMaster" Target="notesMasters/notesMaster1.xml"/><Relationship Id="rId128" Type="http://schemas.microsoft.com/office/2015/10/relationships/revisionInfo" Target="revisionInfo.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presProps" Target="pres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B3456-C61D-49FF-A4C1-4DA246F56105}" type="datetimeFigureOut">
              <a:rPr lang="pl-PL" smtClean="0"/>
              <a:t>09.05.2023</a:t>
            </a:fld>
            <a:endParaRPr lang="pl-PL" dirty="0"/>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dirty="0"/>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
              <a:t>Click to edit master text styles</a:t>
            </a:r>
          </a:p>
          <a:p>
            <a:pPr lvl="1"/>
            <a:r>
              <a:rPr lang="en"/>
              <a:t>Second level</a:t>
            </a:r>
          </a:p>
          <a:p>
            <a:pPr lvl="2"/>
            <a:r>
              <a:rPr lang="en"/>
              <a:t>Third level</a:t>
            </a:r>
          </a:p>
          <a:p>
            <a:pPr lvl="3"/>
            <a:r>
              <a:rPr lang="en"/>
              <a:t>Fourth level</a:t>
            </a:r>
          </a:p>
          <a:p>
            <a:pPr lvl="4"/>
            <a:r>
              <a:rPr lang="en"/>
              <a:t>Fifth level</a:t>
            </a:r>
            <a:endParaRPr lang="pl-PL"/>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dirty="0"/>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B6D442-872C-440A-AB25-4C7EC2600B2D}" type="slidenum">
              <a:rPr lang="pl-PL" smtClean="0"/>
              <a:t>‹N°›</a:t>
            </a:fld>
            <a:endParaRPr lang="pl-PL" dirty="0"/>
          </a:p>
        </p:txBody>
      </p:sp>
    </p:spTree>
    <p:extLst>
      <p:ext uri="{BB962C8B-B14F-4D97-AF65-F5344CB8AC3E}">
        <p14:creationId xmlns:p14="http://schemas.microsoft.com/office/powerpoint/2010/main" val="2275418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D2B6D442-872C-440A-AB25-4C7EC2600B2D}" type="slidenum">
              <a:rPr lang="pl-PL" smtClean="0"/>
              <a:t>5</a:t>
            </a:fld>
            <a:endParaRPr lang="pl-PL" dirty="0"/>
          </a:p>
        </p:txBody>
      </p:sp>
    </p:spTree>
    <p:extLst>
      <p:ext uri="{BB962C8B-B14F-4D97-AF65-F5344CB8AC3E}">
        <p14:creationId xmlns:p14="http://schemas.microsoft.com/office/powerpoint/2010/main" val="3362945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pl-PL"/>
              <a:t>Kliknij, aby edytować styl</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C72616ED-44AA-4090-93E7-C44BD0300CD7}" type="datetimeFigureOut">
              <a:rPr lang="pl-PL" smtClean="0"/>
              <a:t>09.05.2023</a:t>
            </a:fld>
            <a:endParaRPr lang="pl-PL"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pl-PL"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702201E7-4A14-42B5-BE89-6EF24852E0AA}" type="slidenum">
              <a:rPr lang="pl-PL" smtClean="0"/>
              <a:t>‹N°›</a:t>
            </a:fld>
            <a:endParaRPr lang="pl-PL"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409207809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C72616ED-44AA-4090-93E7-C44BD0300CD7}" type="datetimeFigureOut">
              <a:rPr lang="pl-PL" smtClean="0"/>
              <a:t>09.05.2023</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702201E7-4A14-42B5-BE89-6EF24852E0AA}" type="slidenum">
              <a:rPr lang="pl-PL" smtClean="0"/>
              <a:t>‹N°›</a:t>
            </a:fld>
            <a:endParaRPr lang="pl-PL" dirty="0"/>
          </a:p>
        </p:txBody>
      </p:sp>
    </p:spTree>
    <p:extLst>
      <p:ext uri="{BB962C8B-B14F-4D97-AF65-F5344CB8AC3E}">
        <p14:creationId xmlns:p14="http://schemas.microsoft.com/office/powerpoint/2010/main" val="1139096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C72616ED-44AA-4090-93E7-C44BD0300CD7}" type="datetimeFigureOut">
              <a:rPr lang="pl-PL" smtClean="0"/>
              <a:t>09.05.2023</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702201E7-4A14-42B5-BE89-6EF24852E0AA}" type="slidenum">
              <a:rPr lang="pl-PL" smtClean="0"/>
              <a:t>‹N°›</a:t>
            </a:fld>
            <a:endParaRPr lang="pl-PL" dirty="0"/>
          </a:p>
        </p:txBody>
      </p:sp>
    </p:spTree>
    <p:extLst>
      <p:ext uri="{BB962C8B-B14F-4D97-AF65-F5344CB8AC3E}">
        <p14:creationId xmlns:p14="http://schemas.microsoft.com/office/powerpoint/2010/main" val="2979820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lvl5pPr>
              <a:defRPr/>
            </a:lvl5p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
        <p:nvSpPr>
          <p:cNvPr id="4" name="Date Placeholder 3"/>
          <p:cNvSpPr>
            <a:spLocks noGrp="1"/>
          </p:cNvSpPr>
          <p:nvPr>
            <p:ph type="dt" sz="half" idx="10"/>
          </p:nvPr>
        </p:nvSpPr>
        <p:spPr/>
        <p:txBody>
          <a:bodyPr/>
          <a:lstStyle/>
          <a:p>
            <a:fld id="{C72616ED-44AA-4090-93E7-C44BD0300CD7}" type="datetimeFigureOut">
              <a:rPr lang="pl-PL" smtClean="0"/>
              <a:t>09.05.2023</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6" name="Slide Number Placeholder 5"/>
          <p:cNvSpPr>
            <a:spLocks noGrp="1"/>
          </p:cNvSpPr>
          <p:nvPr>
            <p:ph type="sldNum" sz="quarter" idx="12"/>
          </p:nvPr>
        </p:nvSpPr>
        <p:spPr/>
        <p:txBody>
          <a:bodyPr/>
          <a:lstStyle/>
          <a:p>
            <a:fld id="{702201E7-4A14-42B5-BE89-6EF24852E0AA}" type="slidenum">
              <a:rPr lang="pl-PL" smtClean="0"/>
              <a:t>‹N°›</a:t>
            </a:fld>
            <a:endParaRPr lang="pl-PL" dirty="0"/>
          </a:p>
        </p:txBody>
      </p:sp>
    </p:spTree>
    <p:extLst>
      <p:ext uri="{BB962C8B-B14F-4D97-AF65-F5344CB8AC3E}">
        <p14:creationId xmlns:p14="http://schemas.microsoft.com/office/powerpoint/2010/main" val="2346744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pl-PL"/>
              <a:t>Kliknij, aby edytować styl</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C72616ED-44AA-4090-93E7-C44BD0300CD7}" type="datetimeFigureOut">
              <a:rPr lang="pl-PL" smtClean="0"/>
              <a:t>09.05.2023</a:t>
            </a:fld>
            <a:endParaRPr lang="pl-PL"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pl-PL"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702201E7-4A14-42B5-BE89-6EF24852E0AA}" type="slidenum">
              <a:rPr lang="pl-PL" smtClean="0"/>
              <a:t>‹N°›</a:t>
            </a:fld>
            <a:endParaRPr lang="pl-PL"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87083578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pl-PL"/>
              <a:t>Kliknij, aby edytować styl</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C72616ED-44AA-4090-93E7-C44BD0300CD7}" type="datetimeFigureOut">
              <a:rPr lang="pl-PL" smtClean="0"/>
              <a:t>09.05.2023</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7" name="Slide Number Placeholder 6"/>
          <p:cNvSpPr>
            <a:spLocks noGrp="1"/>
          </p:cNvSpPr>
          <p:nvPr>
            <p:ph type="sldNum" sz="quarter" idx="12"/>
          </p:nvPr>
        </p:nvSpPr>
        <p:spPr/>
        <p:txBody>
          <a:bodyPr/>
          <a:lstStyle/>
          <a:p>
            <a:fld id="{702201E7-4A14-42B5-BE89-6EF24852E0AA}" type="slidenum">
              <a:rPr lang="pl-PL" smtClean="0"/>
              <a:t>‹N°›</a:t>
            </a:fld>
            <a:endParaRPr lang="pl-PL" dirty="0"/>
          </a:p>
        </p:txBody>
      </p:sp>
    </p:spTree>
    <p:extLst>
      <p:ext uri="{BB962C8B-B14F-4D97-AF65-F5344CB8AC3E}">
        <p14:creationId xmlns:p14="http://schemas.microsoft.com/office/powerpoint/2010/main" val="3957588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pl-PL"/>
              <a:t>Kliknij, aby edytować styl</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C72616ED-44AA-4090-93E7-C44BD0300CD7}" type="datetimeFigureOut">
              <a:rPr lang="pl-PL" smtClean="0"/>
              <a:t>09.05.2023</a:t>
            </a:fld>
            <a:endParaRPr lang="pl-PL" dirty="0"/>
          </a:p>
        </p:txBody>
      </p:sp>
      <p:sp>
        <p:nvSpPr>
          <p:cNvPr id="8" name="Footer Placeholder 7"/>
          <p:cNvSpPr>
            <a:spLocks noGrp="1"/>
          </p:cNvSpPr>
          <p:nvPr>
            <p:ph type="ftr" sz="quarter" idx="11"/>
          </p:nvPr>
        </p:nvSpPr>
        <p:spPr/>
        <p:txBody>
          <a:bodyPr/>
          <a:lstStyle/>
          <a:p>
            <a:endParaRPr lang="pl-PL" dirty="0"/>
          </a:p>
        </p:txBody>
      </p:sp>
      <p:sp>
        <p:nvSpPr>
          <p:cNvPr id="9" name="Slide Number Placeholder 8"/>
          <p:cNvSpPr>
            <a:spLocks noGrp="1"/>
          </p:cNvSpPr>
          <p:nvPr>
            <p:ph type="sldNum" sz="quarter" idx="12"/>
          </p:nvPr>
        </p:nvSpPr>
        <p:spPr/>
        <p:txBody>
          <a:bodyPr/>
          <a:lstStyle/>
          <a:p>
            <a:fld id="{702201E7-4A14-42B5-BE89-6EF24852E0AA}" type="slidenum">
              <a:rPr lang="pl-PL" smtClean="0"/>
              <a:t>‹N°›</a:t>
            </a:fld>
            <a:endParaRPr lang="pl-PL" dirty="0"/>
          </a:p>
        </p:txBody>
      </p:sp>
    </p:spTree>
    <p:extLst>
      <p:ext uri="{BB962C8B-B14F-4D97-AF65-F5344CB8AC3E}">
        <p14:creationId xmlns:p14="http://schemas.microsoft.com/office/powerpoint/2010/main" val="4017160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fld id="{C72616ED-44AA-4090-93E7-C44BD0300CD7}" type="datetimeFigureOut">
              <a:rPr lang="pl-PL" smtClean="0"/>
              <a:t>09.05.2023</a:t>
            </a:fld>
            <a:endParaRPr lang="pl-PL" dirty="0"/>
          </a:p>
        </p:txBody>
      </p:sp>
      <p:sp>
        <p:nvSpPr>
          <p:cNvPr id="4" name="Footer Placeholder 3"/>
          <p:cNvSpPr>
            <a:spLocks noGrp="1"/>
          </p:cNvSpPr>
          <p:nvPr>
            <p:ph type="ftr" sz="quarter" idx="11"/>
          </p:nvPr>
        </p:nvSpPr>
        <p:spPr/>
        <p:txBody>
          <a:bodyPr/>
          <a:lstStyle/>
          <a:p>
            <a:endParaRPr lang="pl-PL" dirty="0"/>
          </a:p>
        </p:txBody>
      </p:sp>
      <p:sp>
        <p:nvSpPr>
          <p:cNvPr id="5" name="Slide Number Placeholder 4"/>
          <p:cNvSpPr>
            <a:spLocks noGrp="1"/>
          </p:cNvSpPr>
          <p:nvPr>
            <p:ph type="sldNum" sz="quarter" idx="12"/>
          </p:nvPr>
        </p:nvSpPr>
        <p:spPr/>
        <p:txBody>
          <a:bodyPr/>
          <a:lstStyle/>
          <a:p>
            <a:fld id="{702201E7-4A14-42B5-BE89-6EF24852E0AA}" type="slidenum">
              <a:rPr lang="pl-PL" smtClean="0"/>
              <a:t>‹N°›</a:t>
            </a:fld>
            <a:endParaRPr lang="pl-PL" dirty="0"/>
          </a:p>
        </p:txBody>
      </p:sp>
    </p:spTree>
    <p:extLst>
      <p:ext uri="{BB962C8B-B14F-4D97-AF65-F5344CB8AC3E}">
        <p14:creationId xmlns:p14="http://schemas.microsoft.com/office/powerpoint/2010/main" val="1582156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2616ED-44AA-4090-93E7-C44BD0300CD7}" type="datetimeFigureOut">
              <a:rPr lang="pl-PL" smtClean="0"/>
              <a:t>09.05.2023</a:t>
            </a:fld>
            <a:endParaRPr lang="pl-PL" dirty="0"/>
          </a:p>
        </p:txBody>
      </p:sp>
      <p:sp>
        <p:nvSpPr>
          <p:cNvPr id="3" name="Footer Placeholder 2"/>
          <p:cNvSpPr>
            <a:spLocks noGrp="1"/>
          </p:cNvSpPr>
          <p:nvPr>
            <p:ph type="ftr" sz="quarter" idx="11"/>
          </p:nvPr>
        </p:nvSpPr>
        <p:spPr/>
        <p:txBody>
          <a:bodyPr/>
          <a:lstStyle/>
          <a:p>
            <a:endParaRPr lang="pl-PL" dirty="0"/>
          </a:p>
        </p:txBody>
      </p:sp>
      <p:sp>
        <p:nvSpPr>
          <p:cNvPr id="4" name="Slide Number Placeholder 3"/>
          <p:cNvSpPr>
            <a:spLocks noGrp="1"/>
          </p:cNvSpPr>
          <p:nvPr>
            <p:ph type="sldNum" sz="quarter" idx="12"/>
          </p:nvPr>
        </p:nvSpPr>
        <p:spPr/>
        <p:txBody>
          <a:bodyPr/>
          <a:lstStyle/>
          <a:p>
            <a:fld id="{702201E7-4A14-42B5-BE89-6EF24852E0AA}" type="slidenum">
              <a:rPr lang="pl-PL" smtClean="0"/>
              <a:t>‹N°›</a:t>
            </a:fld>
            <a:endParaRPr lang="pl-PL" dirty="0"/>
          </a:p>
        </p:txBody>
      </p:sp>
    </p:spTree>
    <p:extLst>
      <p:ext uri="{BB962C8B-B14F-4D97-AF65-F5344CB8AC3E}">
        <p14:creationId xmlns:p14="http://schemas.microsoft.com/office/powerpoint/2010/main" val="4118509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pl-PL"/>
              <a:t>Kliknij, aby edytować styl</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C72616ED-44AA-4090-93E7-C44BD0300CD7}" type="datetimeFigureOut">
              <a:rPr lang="pl-PL" smtClean="0"/>
              <a:t>09.05.2023</a:t>
            </a:fld>
            <a:endParaRPr lang="pl-PL"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pl-PL"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702201E7-4A14-42B5-BE89-6EF24852E0AA}" type="slidenum">
              <a:rPr lang="pl-PL" smtClean="0"/>
              <a:t>‹N°›</a:t>
            </a:fld>
            <a:endParaRPr lang="pl-PL"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81487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pl-PL"/>
              <a:t>Kliknij, aby edytować styl</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a:t>Kliknij ikonę, aby dodać obraz</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C72616ED-44AA-4090-93E7-C44BD0300CD7}" type="datetimeFigureOut">
              <a:rPr lang="pl-PL" smtClean="0"/>
              <a:t>09.05.2023</a:t>
            </a:fld>
            <a:endParaRPr lang="pl-PL"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702201E7-4A14-42B5-BE89-6EF24852E0AA}" type="slidenum">
              <a:rPr lang="pl-PL" smtClean="0"/>
              <a:t>‹N°›</a:t>
            </a:fld>
            <a:endParaRPr lang="pl-PL"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9061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
              <a:t>Click to edit the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 dirty="0"/>
              <a:t>Click to edit master text styles</a:t>
            </a:r>
          </a:p>
          <a:p>
            <a:pPr lvl="1"/>
            <a:r>
              <a:rPr lang="en" dirty="0"/>
              <a:t>Second level</a:t>
            </a:r>
          </a:p>
          <a:p>
            <a:pPr lvl="2"/>
            <a:r>
              <a:rPr lang="en" dirty="0"/>
              <a:t>Third level</a:t>
            </a:r>
          </a:p>
          <a:p>
            <a:pPr lvl="3"/>
            <a:r>
              <a:rPr lang="en" dirty="0"/>
              <a:t>Fourth level</a:t>
            </a:r>
          </a:p>
          <a:p>
            <a:pPr lvl="4"/>
            <a:r>
              <a:rPr lang="en" dirty="0"/>
              <a:t>Fifth level</a:t>
            </a:r>
            <a:endParaRPr lang="pl-PL"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C72616ED-44AA-4090-93E7-C44BD0300CD7}" type="datetimeFigureOut">
              <a:rPr lang="pl-PL" smtClean="0"/>
              <a:t>09.05.2023</a:t>
            </a:fld>
            <a:endParaRPr lang="pl-PL"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pl-PL"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702201E7-4A14-42B5-BE89-6EF24852E0AA}" type="slidenum">
              <a:rPr lang="pl-PL" smtClean="0"/>
              <a:t>‹N°›</a:t>
            </a:fld>
            <a:endParaRPr lang="pl-PL"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25393165"/>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hyperlink" Target="https://www.leroymerlin.pl/kuchnia/segregacja-smieci-w-pigulce-zasady-i-dobre-praktyki,e16818,l2722.html" TargetMode="Externa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consilium.europa.eu/pl/policies/biodiversity/" TargetMode="Externa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hyperlink" Target="https://en.wikipedia.org/wiki/Green_PR" TargetMode="External"/><Relationship Id="rId2" Type="http://schemas.openxmlformats.org/officeDocument/2006/relationships/hyperlink" Target="https://en.wikipedia.org/wiki/Marketing_spin" TargetMode="External"/><Relationship Id="rId1" Type="http://schemas.openxmlformats.org/officeDocument/2006/relationships/slideLayout" Target="../slideLayouts/slideLayout2.xml"/><Relationship Id="rId6" Type="http://schemas.openxmlformats.org/officeDocument/2006/relationships/hyperlink" Target="https://en.wikipedia.org/wiki/Greenwashing" TargetMode="External"/><Relationship Id="rId5" Type="http://schemas.openxmlformats.org/officeDocument/2006/relationships/hyperlink" Target="https://en.wikipedia.org/wiki/Environmentally_friendly" TargetMode="External"/><Relationship Id="rId4" Type="http://schemas.openxmlformats.org/officeDocument/2006/relationships/hyperlink" Target="https://en.wikipedia.org/wiki/Green_marketing" TargetMode="External"/></Relationships>
</file>

<file path=ppt/slides/_rels/slide113.xml.rels><?xml version="1.0" encoding="UTF-8" standalone="yes"?>
<Relationships xmlns="http://schemas.openxmlformats.org/package/2006/relationships"><Relationship Id="rId2" Type="http://schemas.openxmlformats.org/officeDocument/2006/relationships/hyperlink" Target="http://sinsofgreenwashing.org/" TargetMode="Externa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hyperlink" Target="https://pl.wikipedia.org/wiki/Greenwashing" TargetMode="Externa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hyperlink" Target="https://pl.wikipedia.org/wiki/Greenwashing" TargetMode="Externa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8" Type="http://schemas.openxmlformats.org/officeDocument/2006/relationships/hyperlink" Target="https://agencja-informacyjna.com/greenwashing-w-przemysle-odziezowym/" TargetMode="External"/><Relationship Id="rId3" Type="http://schemas.openxmlformats.org/officeDocument/2006/relationships/hyperlink" Target="https://pixabay.com/pl/photos/tygrys-ogr%c3%b3d-zoologiczny-biopark-2182843/" TargetMode="External"/><Relationship Id="rId7" Type="http://schemas.openxmlformats.org/officeDocument/2006/relationships/hyperlink" Target="https://naszesmieci.mos.gov.pl/jak-segregowac" TargetMode="External"/><Relationship Id="rId2" Type="http://schemas.openxmlformats.org/officeDocument/2006/relationships/hyperlink" Target="https://pixabay.com/pl/photos/zmiana-klimatu-termometr-po%c5%bcar-lasu-3836835/" TargetMode="External"/><Relationship Id="rId1" Type="http://schemas.openxmlformats.org/officeDocument/2006/relationships/slideLayout" Target="../slideLayouts/slideLayout2.xml"/><Relationship Id="rId6" Type="http://schemas.openxmlformats.org/officeDocument/2006/relationships/hyperlink" Target="https://www.nowy-sacz.info/50-most-polluted-cities-in-the-european-union/" TargetMode="External"/><Relationship Id="rId5" Type="http://schemas.openxmlformats.org/officeDocument/2006/relationships/hyperlink" Target="https://pixabay.com/pl/vectors/wykrzyknik-wykrzyknika-krzyk-znak-350199/" TargetMode="External"/><Relationship Id="rId4" Type="http://schemas.openxmlformats.org/officeDocument/2006/relationships/hyperlink" Target="https://pixabay.com/pl/illustrations/wzrost-rozw%c3%b3j-natura-%c5%9brodowisko-6756491/" TargetMode="External"/><Relationship Id="rId9" Type="http://schemas.openxmlformats.org/officeDocument/2006/relationships/hyperlink" Target="https://pl.wikipedia.org/wiki/Greenwashinghttps:/pl.wikipedia.org/wiki/Greenwashing" TargetMode="External"/></Relationships>
</file>

<file path=ppt/slides/_rels/slide1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zpe.gov.pl/a/zagrozenia-bioroznorodnosci/D19ogvFoa"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uroparl.europa.eu/pdfs/news/expert/2020/1/story/20200109STO69929/20200109STO69929_en.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zpe.gov.pl/a/zagrorzenia-bioroznorodnosci/D19ogvFoa"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zpe.gov.pl/a/zagrozenia-bioroznorodnosci/D19ogvFoa"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zpe.gov.pl/a/zagrozenia-bioroznorodnosci/D19ogvFoa"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zpe.gov.pl/a/zagrozenia-bioroznorodnosci/D19ogvFoa#:~:text=Istotnym%20powodem%20zagro%C5%BCenia,na%20tych%20obszarach"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zpe.gov.pl/a/zagrozenia-bioroznorodnosci/D19ogvFoa" TargetMode="External"/><Relationship Id="rId2" Type="http://schemas.openxmlformats.org/officeDocument/2006/relationships/hyperlink" Target="https://view.genial.ly/5e9765cf682dd50db8837a5f/presentation-wplyw-czlowieka-na-roznorodnosc-biologiczna"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zpe.gov.pl/a/zagrozenia-bioroznorodnosci/D19ogvFoa"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zpe.gov.pl/a/zagrozenia-bioroznorodnosci/D19ogvFoa" TargetMode="External"/><Relationship Id="rId2" Type="http://schemas.openxmlformats.org/officeDocument/2006/relationships/hyperlink" Target="https://sp16.piotrkow.pl/content/artykuly/files/Biologia%208%20a,c,d%20%2001-04.06.2020.docx"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klimada2.ios.gov.pl/chronmy-lasy/"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hyperlink" Target="https://www.gov.pl/web/rozwoj-technologia/zrownowazony-rozwoj"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gov.pl/web/rozwoj-technologia/zrownowazony-rozwoj"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un.org/sustainabledevelopment/news/communications-material/" TargetMode="External"/><Relationship Id="rId2" Type="http://schemas.openxmlformats.org/officeDocument/2006/relationships/hyperlink" Target="https://www.gov.pl/photo/68534860-e12a-49ef-91d9-9313cd3e36d5" TargetMode="External"/><Relationship Id="rId1" Type="http://schemas.openxmlformats.org/officeDocument/2006/relationships/slideLayout" Target="../slideLayouts/slideLayout2.xml"/><Relationship Id="rId6" Type="http://schemas.openxmlformats.org/officeDocument/2006/relationships/hyperlink" Target="https://www.un.org/development/desa/dspd/2030agenda-sdgs.html" TargetMode="External"/><Relationship Id="rId5" Type="http://schemas.openxmlformats.org/officeDocument/2006/relationships/hyperlink" Target="https://www.un.org/sustainabledevelopment/" TargetMode="External"/><Relationship Id="rId4" Type="http://schemas.openxmlformats.org/officeDocument/2006/relationships/hyperlink" Target="http://www.un.org.pl/"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www.un.org.pl/cel6"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www.un.org.pl/cel6"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www.un.org.pl/cel7"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un.org.pl/cel11"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s://www.un.org.pl/cel12"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s://www.un.org.pl/cel12"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www.un.org.pl/cel12"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s://www.un.org.pl/cel13"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s://www.un.org.pl/cel14"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hyperlink" Target="https://www.un.org.pl/cel15"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hyperlink" Target="https://encyklopedia.pwn.pl/haslo/inwersja-temperatury;3915256.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klimada2.ios.gov.pl/files/2021/Adaptacja%20do%20zmian%20klimatu%20na%20gruncie%20UNFCCC.pdf"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s://encyklopedia.pwn.pl/haslo/smog;3976775.html"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focus.pl/artykul/ranking-smogu-na-50-najbardziej-zanieczyszczonych-miast-eu-az-36-jest-w-polsce-180509043616"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https://education.nationalgeographic.org/resource/air-pollution"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hyperlink" Target="https://education.nationalgeographic.org/resource/air-pollution"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hyperlink" Target="https://education.nationalgeographic.org/resource/air-pollution"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www.iarc.fr/news-events/iarc-outdoor-air-pollution-a-leading-environmental-cause-of-cancer-deaths/" TargetMode="External"/><Relationship Id="rId2" Type="http://schemas.openxmlformats.org/officeDocument/2006/relationships/hyperlink" Target="https://www.euro.who.int/en/health-topics/environment-and-health/air-quality/publications/2016/who-expert-consultation-available-evidence-for-the-future-update-of-the-who-global-air-quality-guidelines-aqgs-2016" TargetMode="External"/><Relationship Id="rId1" Type="http://schemas.openxmlformats.org/officeDocument/2006/relationships/slideLayout" Target="../slideLayouts/slideLayout2.xml"/><Relationship Id="rId5" Type="http://schemas.openxmlformats.org/officeDocument/2006/relationships/hyperlink" Target="https://www.eea.europa.eu/themes/air/health-impacts-of-air-pollution" TargetMode="External"/><Relationship Id="rId4" Type="http://schemas.openxmlformats.org/officeDocument/2006/relationships/hyperlink" Target="https://www.ncbi.nlm.nih.gov/pmc/articles/PMC6904854/"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eea.maps.arcgis.com/apps/InteractiveLegend/index.html?appid=f008e0dc0ce24edfae5463748de10f27" TargetMode="External"/><Relationship Id="rId2" Type="http://schemas.openxmlformats.org/officeDocument/2006/relationships/hyperlink" Target="https://www.eea.europa.eu/publications/health-risks-of-air-pollution/health-impacts-of-air-pollution"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klimada2.ios.gov.pl/files/2021/Adaptacja%20do%20zmian%20klimatu%20na%20gruncie%20UNFCCC.pdf"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hyperlink" Target="https://education.nationalgeographic.org/resource/air-pollution"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hyperlink" Target="https://education.nationalgeographic.org/resource/air-pollution"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smog.edu.pl/skutki-inf"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hyperlink" Target="https://zpe.gov.pl/a/wody-i-ich-ochrona/D7npMF5Lo"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hyperlink" Target="https://www.un.org.pl/cel12"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s://www.unenvironment.org/news-and-stories/story/saving-water-one-droplet-time" TargetMode="External"/><Relationship Id="rId7" Type="http://schemas.openxmlformats.org/officeDocument/2006/relationships/hyperlink" Target="https://www.un.org/sustainabledevelopment/climate-action-superheroes-info/" TargetMode="External"/><Relationship Id="rId2" Type="http://schemas.openxmlformats.org/officeDocument/2006/relationships/hyperlink" Target="https://www.unenvironment.org/explore-topics/sustainable-development-goals/why-do-sustainable-development-goals-matter/goal-12" TargetMode="External"/><Relationship Id="rId1" Type="http://schemas.openxmlformats.org/officeDocument/2006/relationships/slideLayout" Target="../slideLayouts/slideLayout2.xml"/><Relationship Id="rId6" Type="http://schemas.openxmlformats.org/officeDocument/2006/relationships/hyperlink" Target="https://www.un.org/en/actnow/facts-and-figures" TargetMode="External"/><Relationship Id="rId5" Type="http://schemas.openxmlformats.org/officeDocument/2006/relationships/hyperlink" Target="https://www.unwater.org/water-facts/water-food-and-energy/" TargetMode="External"/><Relationship Id="rId4" Type="http://schemas.openxmlformats.org/officeDocument/2006/relationships/hyperlink" Target="https://en.unesco.org/water-security/wwap/wwdr/2019"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hyperlink" Target="https://ekonsument.pl/materialy/publ_711_przede_wszystkim_woda.pdf" TargetMode="Externa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eea.europa.eu/themes/biodiversity/intro" TargetMode="External"/><Relationship Id="rId2" Type="http://schemas.openxmlformats.org/officeDocument/2006/relationships/hyperlink" Target="https://www.eea.europa.eu/pl/themes/biodiversity/intro"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hyperlink" Target="https://ekonsument.pl/materialy/publ_711_przede_wszystkim_woda.pdf"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ekonsument.pl/materialy/publ_711_przede_wszystkim_woda.pdf"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hyperlink" Target="https://niechzyjeplaneta-edition2021-2022.onet.pl/odpady/segreguj-smieci/zasada-6r-pomaga-ratowac-srodowisko/1ft1py2" TargetMode="Externa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hyperlink" Target="https://www.ekonsument.pl/a67196_zasada_6r_w_praktyki_Czy_prakyczny_poradnik_jak_konsumowac_odpowiedzialnie_.html" TargetMode="Externa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europarl.europa.eu/news/en/headlines/society/20200109STO69929/loss-biodiversity-meaning-and-cause"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hyperlink" Target="https://waznamisjazdrowaemisja.pl/kalkulator-sladu-weglowego"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1770185" y="2543908"/>
            <a:ext cx="8217877" cy="2883877"/>
          </a:xfrm>
        </p:spPr>
        <p:txBody>
          <a:bodyPr>
            <a:normAutofit/>
          </a:bodyPr>
          <a:lstStyle/>
          <a:p>
            <a:r>
              <a:rPr lang="fr" b="1" dirty="0" err="1">
                <a:latin typeface="Times New Roman" panose="02020603050405020304" pitchFamily="18" charset="0"/>
                <a:cs typeface="Times New Roman" panose="02020603050405020304" pitchFamily="18" charset="0"/>
              </a:rPr>
              <a:t>clés </a:t>
            </a:r>
            <a:r>
              <a:rPr lang="fr" b="1" dirty="0">
                <a:latin typeface="Times New Roman" panose="02020603050405020304" pitchFamily="18" charset="0"/>
                <a:cs typeface="Times New Roman" panose="02020603050405020304" pitchFamily="18" charset="0"/>
              </a:rPr>
              <a:t>pour les personnes de 50 ans et plus</a:t>
            </a:r>
          </a:p>
          <a:p>
            <a:endParaRPr lang="pl-PL" b="1" dirty="0">
              <a:latin typeface="Times New Roman" panose="02020603050405020304" pitchFamily="18" charset="0"/>
              <a:cs typeface="Times New Roman" panose="02020603050405020304" pitchFamily="18" charset="0"/>
            </a:endParaRPr>
          </a:p>
          <a:p>
            <a:r>
              <a:rPr lang="fr" sz="4000" b="1" dirty="0">
                <a:latin typeface="Times New Roman" panose="02020603050405020304" pitchFamily="18" charset="0"/>
                <a:cs typeface="Times New Roman" panose="02020603050405020304" pitchFamily="18" charset="0"/>
              </a:rPr>
              <a:t>Parcours : Entrepreneuriat,</a:t>
            </a:r>
            <a:endParaRPr lang="pl-PL" sz="4000" b="1" dirty="0">
              <a:latin typeface="Times New Roman" panose="02020603050405020304" pitchFamily="18" charset="0"/>
              <a:cs typeface="Times New Roman" panose="02020603050405020304" pitchFamily="18" charset="0"/>
            </a:endParaRPr>
          </a:p>
          <a:p>
            <a:r>
              <a:rPr lang="fr" sz="4000" b="1" dirty="0">
                <a:latin typeface="Times New Roman" panose="02020603050405020304" pitchFamily="18" charset="0"/>
                <a:cs typeface="Times New Roman" panose="02020603050405020304" pitchFamily="18" charset="0"/>
              </a:rPr>
              <a:t>Module 2 "L'écologie dans ma vie"</a:t>
            </a:r>
          </a:p>
        </p:txBody>
      </p:sp>
      <p:pic>
        <p:nvPicPr>
          <p:cNvPr id="4" name="Obraz 3" descr="C:\Users\FFI\Desktop\nowe projekty 2021\DEINDE\Erasmus+ 2021\co-funded_en\Horizontal\JPEG\EN Co-funded by the EU_POS.jpg"/>
          <p:cNvPicPr/>
          <p:nvPr/>
        </p:nvPicPr>
        <p:blipFill>
          <a:blip r:embed="rId2"/>
          <a:srcRect/>
          <a:stretch>
            <a:fillRect/>
          </a:stretch>
        </p:blipFill>
        <p:spPr>
          <a:xfrm>
            <a:off x="1399686" y="1330936"/>
            <a:ext cx="4375150" cy="915035"/>
          </a:xfrm>
          <a:prstGeom prst="rect">
            <a:avLst/>
          </a:prstGeom>
          <a:noFill/>
          <a:ln>
            <a:noFill/>
            <a:prstDash/>
          </a:ln>
        </p:spPr>
      </p:pic>
      <p:pic>
        <p:nvPicPr>
          <p:cNvPr id="5" name="Image 1"/>
          <p:cNvPicPr/>
          <p:nvPr/>
        </p:nvPicPr>
        <p:blipFill>
          <a:blip r:embed="rId3"/>
          <a:srcRect/>
          <a:stretch>
            <a:fillRect/>
          </a:stretch>
        </p:blipFill>
        <p:spPr>
          <a:xfrm>
            <a:off x="9615122" y="4208585"/>
            <a:ext cx="1238250" cy="1219200"/>
          </a:xfrm>
          <a:prstGeom prst="rect">
            <a:avLst/>
          </a:prstGeom>
          <a:noFill/>
          <a:ln>
            <a:noFill/>
            <a:prstDash/>
          </a:ln>
        </p:spPr>
      </p:pic>
    </p:spTree>
    <p:extLst>
      <p:ext uri="{BB962C8B-B14F-4D97-AF65-F5344CB8AC3E}">
        <p14:creationId xmlns:p14="http://schemas.microsoft.com/office/powerpoint/2010/main" val="1836898358"/>
      </p:ext>
    </p:extLst>
  </p:cSld>
  <p:clrMapOvr>
    <a:masterClrMapping/>
  </p:clrMapOvr>
  <p:transition spd="med">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65960" y="676656"/>
            <a:ext cx="9601200" cy="1485900"/>
          </a:xfrm>
        </p:spPr>
        <p:txBody>
          <a:bodyPr>
            <a:normAutofit fontScale="90000"/>
          </a:bodyPr>
          <a:lstStyle/>
          <a:p>
            <a:r>
              <a:rPr lang="fr" b="1" dirty="0"/>
              <a:t>Jusqu'à 200 espèces disparaissent </a:t>
            </a:r>
            <a:r>
              <a:rPr lang="fr" dirty="0"/>
              <a:t>chaque jour !</a:t>
            </a:r>
            <a:br>
              <a:rPr lang="pl-PL" dirty="0"/>
            </a:br>
            <a:endParaRPr lang="pl-PL" dirty="0"/>
          </a:p>
        </p:txBody>
      </p:sp>
      <p:pic>
        <p:nvPicPr>
          <p:cNvPr id="4" name="Symbol zastępczy zawartości 3"/>
          <p:cNvPicPr>
            <a:picLocks noGrp="1" noChangeAspect="1"/>
          </p:cNvPicPr>
          <p:nvPr>
            <p:ph idx="1"/>
          </p:nvPr>
        </p:nvPicPr>
        <p:blipFill>
          <a:blip r:embed="rId2"/>
          <a:stretch>
            <a:fillRect/>
          </a:stretch>
        </p:blipFill>
        <p:spPr>
          <a:xfrm>
            <a:off x="3469257" y="2286000"/>
            <a:ext cx="5405886" cy="3581400"/>
          </a:xfrm>
          <a:prstGeom prst="rect">
            <a:avLst/>
          </a:prstGeom>
        </p:spPr>
      </p:pic>
    </p:spTree>
    <p:extLst>
      <p:ext uri="{BB962C8B-B14F-4D97-AF65-F5344CB8AC3E}">
        <p14:creationId xmlns:p14="http://schemas.microsoft.com/office/powerpoint/2010/main" val="3699441996"/>
      </p:ext>
    </p:extLst>
  </p:cSld>
  <p:clrMapOvr>
    <a:masterClrMapping/>
  </p:clrMapOvr>
  <p:transition spd="med">
    <p:cove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pic>
        <p:nvPicPr>
          <p:cNvPr id="21506" name="Picture 2" descr="instrukcja segregacji śmieci, podział na frakcj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41230" y="247712"/>
            <a:ext cx="7725507" cy="6528598"/>
          </a:xfrm>
          <a:prstGeom prst="rect">
            <a:avLst/>
          </a:prstGeom>
          <a:noFill/>
          <a:extLst>
            <a:ext uri="{909E8E84-426E-40DD-AFC4-6F175D3DCCD1}">
              <a14:hiddenFill xmlns:a14="http://schemas.microsoft.com/office/drawing/2010/main">
                <a:solidFill>
                  <a:srgbClr val="FFFFFF"/>
                </a:solidFill>
              </a14:hiddenFill>
            </a:ext>
          </a:extLst>
        </p:spPr>
      </p:pic>
      <p:pic>
        <p:nvPicPr>
          <p:cNvPr id="3" name="Obraz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1797" y="0"/>
            <a:ext cx="9608406" cy="6858000"/>
          </a:xfrm>
          <a:prstGeom prst="rect">
            <a:avLst/>
          </a:prstGeom>
        </p:spPr>
      </p:pic>
    </p:spTree>
    <p:extLst>
      <p:ext uri="{BB962C8B-B14F-4D97-AF65-F5344CB8AC3E}">
        <p14:creationId xmlns:p14="http://schemas.microsoft.com/office/powerpoint/2010/main" val="220116446"/>
      </p:ext>
    </p:extLst>
  </p:cSld>
  <p:clrMapOvr>
    <a:masterClrMapping/>
  </p:clrMapOvr>
  <p:transition spd="med">
    <p:cove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42416" y="914400"/>
            <a:ext cx="10744200" cy="1485900"/>
          </a:xfrm>
        </p:spPr>
        <p:txBody>
          <a:bodyPr>
            <a:normAutofit/>
          </a:bodyPr>
          <a:lstStyle/>
          <a:p>
            <a:r>
              <a:rPr lang="fr" b="1" dirty="0"/>
              <a:t>Où jeter les déchets après rénovation ?</a:t>
            </a:r>
            <a:br>
              <a:rPr lang="pl-PL" b="1" dirty="0"/>
            </a:br>
            <a:endParaRPr lang="pl-PL" dirty="0"/>
          </a:p>
        </p:txBody>
      </p:sp>
      <p:sp>
        <p:nvSpPr>
          <p:cNvPr id="3" name="Symbol zastępczy zawartości 2"/>
          <p:cNvSpPr>
            <a:spLocks noGrp="1"/>
          </p:cNvSpPr>
          <p:nvPr>
            <p:ph idx="1"/>
          </p:nvPr>
        </p:nvSpPr>
        <p:spPr>
          <a:xfrm>
            <a:off x="1132609" y="1787236"/>
            <a:ext cx="9840191" cy="4080164"/>
          </a:xfrm>
        </p:spPr>
        <p:txBody>
          <a:bodyPr>
            <a:noAutofit/>
          </a:bodyPr>
          <a:lstStyle/>
          <a:p>
            <a:r>
              <a:rPr lang="fr" sz="2800" dirty="0"/>
              <a:t>Dans la vie de chacun, il existe aussi des situations atypiques ou rares dans lesquelles un type de déchet particulier survient occasionnellement. Une rénovation, par exemple, peut être un tel événement. Il y a beaucoup d'agitation impliquée. Les meubles sont souvent livrés dans des emballages, des contenants de peinture, du ruban adhésif, du polystyrène et de nombreux autres produits sont laissés pour compte. Dans quels récipients dois-je les mettre ? Voici un guide de référence rapide que tout le monde trouvera utile.</a:t>
            </a:r>
            <a:endParaRPr lang="pl-PL" sz="2800" dirty="0"/>
          </a:p>
          <a:p>
            <a:pPr marL="0" indent="0">
              <a:buNone/>
            </a:pPr>
            <a:r>
              <a:rPr lang="fr" sz="1100" dirty="0">
                <a:hlinkClick r:id="rId2"/>
              </a:rPr>
              <a:t>https://www.leroymerlin.pl/kuchnia/segregacja-smieci-w-pigulce-zasady-i-dobre-praktyki,e16818,l2722.html</a:t>
            </a:r>
            <a:endParaRPr lang="pl-PL" sz="1100" dirty="0"/>
          </a:p>
          <a:p>
            <a:endParaRPr lang="pl-PL" sz="2800" dirty="0"/>
          </a:p>
        </p:txBody>
      </p:sp>
    </p:spTree>
    <p:extLst>
      <p:ext uri="{BB962C8B-B14F-4D97-AF65-F5344CB8AC3E}">
        <p14:creationId xmlns:p14="http://schemas.microsoft.com/office/powerpoint/2010/main" val="196886564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graphicFrame>
        <p:nvGraphicFramePr>
          <p:cNvPr id="4" name="Symbol zastępczy zawartości 3"/>
          <p:cNvGraphicFramePr>
            <a:graphicFrameLocks noGrp="1"/>
          </p:cNvGraphicFramePr>
          <p:nvPr>
            <p:ph idx="1"/>
          </p:nvPr>
        </p:nvGraphicFramePr>
        <p:xfrm>
          <a:off x="778213" y="136187"/>
          <a:ext cx="10862802" cy="6813059"/>
        </p:xfrm>
        <a:graphic>
          <a:graphicData uri="http://schemas.openxmlformats.org/drawingml/2006/table">
            <a:tbl>
              <a:tblPr/>
              <a:tblGrid>
                <a:gridCol w="5431401">
                  <a:extLst>
                    <a:ext uri="{9D8B030D-6E8A-4147-A177-3AD203B41FA5}">
                      <a16:colId xmlns:a16="http://schemas.microsoft.com/office/drawing/2014/main" val="20000"/>
                    </a:ext>
                  </a:extLst>
                </a:gridCol>
                <a:gridCol w="5431401">
                  <a:extLst>
                    <a:ext uri="{9D8B030D-6E8A-4147-A177-3AD203B41FA5}">
                      <a16:colId xmlns:a16="http://schemas.microsoft.com/office/drawing/2014/main" val="20001"/>
                    </a:ext>
                  </a:extLst>
                </a:gridCol>
              </a:tblGrid>
              <a:tr h="513065">
                <a:tc>
                  <a:txBody>
                    <a:bodyPr/>
                    <a:lstStyle/>
                    <a:p>
                      <a:r>
                        <a:rPr lang="fr" sz="2800" kern="1200" dirty="0">
                          <a:solidFill>
                            <a:schemeClr val="tx1"/>
                          </a:solidFill>
                          <a:effectLst/>
                          <a:latin typeface="+mn-lt"/>
                          <a:ea typeface="+mn-ea"/>
                          <a:cs typeface="+mn-cs"/>
                        </a:rPr>
                        <a:t>polystyrène d'emballage</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kern="1200" dirty="0">
                          <a:solidFill>
                            <a:schemeClr val="tx1"/>
                          </a:solidFill>
                          <a:effectLst/>
                          <a:latin typeface="+mn-lt"/>
                          <a:ea typeface="+mn-ea"/>
                          <a:cs typeface="+mn-cs"/>
                        </a:rPr>
                        <a:t>métaux et plastiques</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0"/>
                  </a:ext>
                </a:extLst>
              </a:tr>
              <a:tr h="513065">
                <a:tc>
                  <a:txBody>
                    <a:bodyPr/>
                    <a:lstStyle/>
                    <a:p>
                      <a:r>
                        <a:rPr lang="fr" sz="2800" kern="1200" dirty="0">
                          <a:solidFill>
                            <a:schemeClr val="tx1"/>
                          </a:solidFill>
                          <a:effectLst/>
                          <a:latin typeface="+mn-lt"/>
                          <a:ea typeface="+mn-ea"/>
                          <a:cs typeface="+mn-cs"/>
                        </a:rPr>
                        <a:t>ruban adhésif</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kern="1200" dirty="0">
                          <a:solidFill>
                            <a:schemeClr val="tx1"/>
                          </a:solidFill>
                          <a:effectLst/>
                          <a:latin typeface="+mn-lt"/>
                          <a:ea typeface="+mn-ea"/>
                          <a:cs typeface="+mn-cs"/>
                        </a:rPr>
                        <a:t>déchets mélangés</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1"/>
                  </a:ext>
                </a:extLst>
              </a:tr>
              <a:tr h="687281">
                <a:tc>
                  <a:txBody>
                    <a:bodyPr/>
                    <a:lstStyle/>
                    <a:p>
                      <a:r>
                        <a:rPr lang="fr" sz="2800" kern="1200" dirty="0">
                          <a:solidFill>
                            <a:schemeClr val="tx1"/>
                          </a:solidFill>
                          <a:effectLst/>
                          <a:latin typeface="+mn-lt"/>
                          <a:ea typeface="+mn-ea"/>
                          <a:cs typeface="+mn-cs"/>
                        </a:rPr>
                        <a:t>contenants de peinture</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dirty="0"/>
                        <a:t>Point de Collecte Sélective des Déchets Municipaux</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2"/>
                  </a:ext>
                </a:extLst>
              </a:tr>
              <a:tr h="513065">
                <a:tc>
                  <a:txBody>
                    <a:bodyPr/>
                    <a:lstStyle/>
                    <a:p>
                      <a:r>
                        <a:rPr lang="fr" sz="2800" kern="1200" dirty="0">
                          <a:solidFill>
                            <a:schemeClr val="tx1"/>
                          </a:solidFill>
                          <a:effectLst/>
                          <a:latin typeface="+mn-lt"/>
                          <a:ea typeface="+mn-ea"/>
                          <a:cs typeface="+mn-cs"/>
                        </a:rPr>
                        <a:t>carton avec du ruban adhésif</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dirty="0" err="1">
                          <a:effectLst/>
                        </a:rPr>
                        <a:t>papier</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3"/>
                  </a:ext>
                </a:extLst>
              </a:tr>
              <a:tr h="513065">
                <a:tc>
                  <a:txBody>
                    <a:bodyPr/>
                    <a:lstStyle/>
                    <a:p>
                      <a:r>
                        <a:rPr lang="fr" sz="2800" dirty="0" err="1">
                          <a:effectLst/>
                        </a:rPr>
                        <a:t>brosse</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kern="1200" dirty="0">
                          <a:solidFill>
                            <a:schemeClr val="tx1"/>
                          </a:solidFill>
                          <a:effectLst/>
                          <a:latin typeface="+mn-lt"/>
                          <a:ea typeface="+mn-ea"/>
                          <a:cs typeface="+mn-cs"/>
                        </a:rPr>
                        <a:t>déchets mélangés</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4"/>
                  </a:ext>
                </a:extLst>
              </a:tr>
              <a:tr h="687281">
                <a:tc>
                  <a:txBody>
                    <a:bodyPr/>
                    <a:lstStyle/>
                    <a:p>
                      <a:r>
                        <a:rPr lang="fr" sz="2800" dirty="0" err="1">
                          <a:effectLst/>
                        </a:rPr>
                        <a:t>décombres</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dirty="0"/>
                        <a:t>Point de Collecte Sélective des Déchets Municipaux</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5"/>
                  </a:ext>
                </a:extLst>
              </a:tr>
              <a:tr h="513065">
                <a:tc>
                  <a:txBody>
                    <a:bodyPr/>
                    <a:lstStyle/>
                    <a:p>
                      <a:r>
                        <a:rPr lang="fr" sz="2800" dirty="0" err="1">
                          <a:effectLst/>
                        </a:rPr>
                        <a:t>meubles</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kern="1200" dirty="0">
                          <a:solidFill>
                            <a:schemeClr val="tx1"/>
                          </a:solidFill>
                          <a:effectLst/>
                          <a:latin typeface="+mn-lt"/>
                          <a:ea typeface="+mn-ea"/>
                          <a:cs typeface="+mn-cs"/>
                        </a:rPr>
                        <a:t>encombrant - poubelle</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6"/>
                  </a:ext>
                </a:extLst>
              </a:tr>
              <a:tr h="963559">
                <a:tc>
                  <a:txBody>
                    <a:bodyPr/>
                    <a:lstStyle/>
                    <a:p>
                      <a:r>
                        <a:rPr lang="fr" sz="2800" kern="1200" dirty="0">
                          <a:solidFill>
                            <a:schemeClr val="tx1"/>
                          </a:solidFill>
                          <a:effectLst/>
                          <a:latin typeface="+mn-lt"/>
                          <a:ea typeface="+mn-ea"/>
                          <a:cs typeface="+mn-cs"/>
                        </a:rPr>
                        <a:t>réfrigérateur</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kern="1200" dirty="0">
                          <a:solidFill>
                            <a:schemeClr val="tx1"/>
                          </a:solidFill>
                          <a:effectLst/>
                          <a:latin typeface="+mn-lt"/>
                          <a:ea typeface="+mn-ea"/>
                          <a:cs typeface="+mn-cs"/>
                        </a:rPr>
                        <a:t>point de collecte des équipements électriques et électroniques</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7"/>
                  </a:ext>
                </a:extLst>
              </a:tr>
              <a:tr h="513065">
                <a:tc>
                  <a:txBody>
                    <a:bodyPr/>
                    <a:lstStyle/>
                    <a:p>
                      <a:r>
                        <a:rPr lang="fr" sz="2800" dirty="0" err="1">
                          <a:effectLst/>
                        </a:rPr>
                        <a:t>fond d'écran</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kern="1200" dirty="0">
                          <a:solidFill>
                            <a:schemeClr val="tx1"/>
                          </a:solidFill>
                          <a:effectLst/>
                          <a:latin typeface="+mn-lt"/>
                          <a:ea typeface="+mn-ea"/>
                          <a:cs typeface="+mn-cs"/>
                        </a:rPr>
                        <a:t>déchets mélangés</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8"/>
                  </a:ext>
                </a:extLst>
              </a:tr>
              <a:tr h="513065">
                <a:tc>
                  <a:txBody>
                    <a:bodyPr/>
                    <a:lstStyle/>
                    <a:p>
                      <a:r>
                        <a:rPr lang="fr" sz="2800" kern="1200" dirty="0">
                          <a:solidFill>
                            <a:schemeClr val="tx1"/>
                          </a:solidFill>
                          <a:effectLst/>
                          <a:latin typeface="+mn-lt"/>
                          <a:ea typeface="+mn-ea"/>
                          <a:cs typeface="+mn-cs"/>
                        </a:rPr>
                        <a:t>n gants </a:t>
                      </a:r>
                      <a:r>
                        <a:rPr lang="fr" sz="2800" kern="1200" dirty="0" err="1">
                          <a:solidFill>
                            <a:schemeClr val="tx1"/>
                          </a:solidFill>
                          <a:effectLst/>
                          <a:latin typeface="+mn-lt"/>
                          <a:ea typeface="+mn-ea"/>
                          <a:cs typeface="+mn-cs"/>
                        </a:rPr>
                        <a:t>en itrile </a:t>
                      </a:r>
                      <a:r>
                        <a:rPr lang="fr" sz="2800" kern="1200" dirty="0">
                          <a:solidFill>
                            <a:schemeClr val="tx1"/>
                          </a:solidFill>
                          <a:effectLst/>
                          <a:latin typeface="+mn-lt"/>
                          <a:ea typeface="+mn-ea"/>
                          <a:cs typeface="+mn-cs"/>
                        </a:rPr>
                        <a:t>ou en caoutchouc</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kern="1200" dirty="0">
                          <a:solidFill>
                            <a:schemeClr val="tx1"/>
                          </a:solidFill>
                          <a:effectLst/>
                          <a:latin typeface="+mn-lt"/>
                          <a:ea typeface="+mn-ea"/>
                          <a:cs typeface="+mn-cs"/>
                        </a:rPr>
                        <a:t>déchets mélangés</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09"/>
                  </a:ext>
                </a:extLst>
              </a:tr>
              <a:tr h="513065">
                <a:tc>
                  <a:txBody>
                    <a:bodyPr/>
                    <a:lstStyle/>
                    <a:p>
                      <a:r>
                        <a:rPr lang="fr" sz="2800" dirty="0" err="1">
                          <a:effectLst/>
                        </a:rPr>
                        <a:t>rempotage</a:t>
                      </a:r>
                      <a:r>
                        <a:rPr lang="fr" sz="2800" dirty="0">
                          <a:effectLst/>
                        </a:rPr>
                        <a:t> </a:t>
                      </a:r>
                      <a:r>
                        <a:rPr lang="fr" sz="2800" dirty="0" err="1">
                          <a:effectLst/>
                        </a:rPr>
                        <a:t>sol</a:t>
                      </a:r>
                      <a:endParaRPr lang="pl-PL" sz="2800" dirty="0">
                        <a:effectLst/>
                      </a:endParaRPr>
                    </a:p>
                  </a:txBody>
                  <a:tcPr marL="9525" marR="381000" marT="9525" marB="9525" anchor="ctr">
                    <a:lnL>
                      <a:noFill/>
                    </a:lnL>
                    <a:lnR>
                      <a:noFill/>
                    </a:lnR>
                    <a:lnT>
                      <a:noFill/>
                    </a:lnT>
                    <a:lnB>
                      <a:noFill/>
                    </a:lnB>
                    <a:solidFill>
                      <a:srgbClr val="FFFFFF"/>
                    </a:solidFill>
                  </a:tcPr>
                </a:tc>
                <a:tc>
                  <a:txBody>
                    <a:bodyPr/>
                    <a:lstStyle/>
                    <a:p>
                      <a:r>
                        <a:rPr lang="fr" sz="2800" dirty="0">
                          <a:effectLst/>
                        </a:rPr>
                        <a:t> </a:t>
                      </a:r>
                      <a:r>
                        <a:rPr lang="fr" sz="2800" kern="1200" dirty="0">
                          <a:solidFill>
                            <a:schemeClr val="tx1"/>
                          </a:solidFill>
                          <a:effectLst/>
                          <a:latin typeface="+mn-lt"/>
                          <a:ea typeface="+mn-ea"/>
                          <a:cs typeface="+mn-cs"/>
                        </a:rPr>
                        <a:t>déchets mélangés</a:t>
                      </a:r>
                      <a:endParaRPr lang="pl-PL" sz="2800" dirty="0">
                        <a:effectLst/>
                      </a:endParaRPr>
                    </a:p>
                  </a:txBody>
                  <a:tcPr marL="9525" marR="381000" marT="9525" marB="9525" anchor="ctr">
                    <a:lnL>
                      <a:noFill/>
                    </a:lnL>
                    <a:lnR>
                      <a:noFill/>
                    </a:lnR>
                    <a:lnT>
                      <a:noFill/>
                    </a:lnT>
                    <a:lnB>
                      <a:noFill/>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522416033"/>
      </p:ext>
    </p:extLst>
  </p:cSld>
  <p:clrMapOvr>
    <a:masterClrMapping/>
  </p:clrMapOvr>
  <p:transition spd="med">
    <p:cove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7244" y="3792978"/>
            <a:ext cx="2493817" cy="3355966"/>
          </a:xfrm>
          <a:prstGeom prst="rect">
            <a:avLst/>
          </a:prstGeom>
        </p:spPr>
      </p:pic>
      <p:sp>
        <p:nvSpPr>
          <p:cNvPr id="7" name="Tytuł 6"/>
          <p:cNvSpPr>
            <a:spLocks noGrp="1"/>
          </p:cNvSpPr>
          <p:nvPr>
            <p:ph type="title"/>
          </p:nvPr>
        </p:nvSpPr>
        <p:spPr>
          <a:xfrm>
            <a:off x="1569514" y="237393"/>
            <a:ext cx="9557522" cy="798193"/>
          </a:xfrm>
        </p:spPr>
        <p:txBody>
          <a:bodyPr>
            <a:normAutofit fontScale="90000"/>
          </a:bodyPr>
          <a:lstStyle/>
          <a:p>
            <a:r>
              <a:rPr lang="fr" b="1" cap="all" dirty="0"/>
              <a:t>MÉTAUX ET PLASTIQUES</a:t>
            </a:r>
            <a:br>
              <a:rPr lang="pl-PL" b="1" cap="all" dirty="0"/>
            </a:br>
            <a:endParaRPr lang="pl-PL" dirty="0"/>
          </a:p>
        </p:txBody>
      </p:sp>
      <p:sp>
        <p:nvSpPr>
          <p:cNvPr id="8" name="Symbol zastępczy zawartości 7"/>
          <p:cNvSpPr>
            <a:spLocks noGrp="1"/>
          </p:cNvSpPr>
          <p:nvPr>
            <p:ph sz="half" idx="1"/>
          </p:nvPr>
        </p:nvSpPr>
        <p:spPr>
          <a:xfrm>
            <a:off x="802606" y="1035586"/>
            <a:ext cx="5333789" cy="5872039"/>
          </a:xfrm>
        </p:spPr>
        <p:txBody>
          <a:bodyPr>
            <a:noAutofit/>
          </a:bodyPr>
          <a:lstStyle/>
          <a:p>
            <a:pPr marL="0" indent="0">
              <a:buNone/>
            </a:pPr>
            <a:r>
              <a:rPr lang="fr" sz="1600" b="1" dirty="0">
                <a:solidFill>
                  <a:srgbClr val="000000"/>
                </a:solidFill>
                <a:latin typeface="inherit"/>
              </a:rPr>
              <a:t>Nous </a:t>
            </a:r>
            <a:r>
              <a:rPr lang="fr" sz="1600" b="1" dirty="0" err="1">
                <a:solidFill>
                  <a:srgbClr val="000000"/>
                </a:solidFill>
                <a:latin typeface="inherit"/>
              </a:rPr>
              <a:t>devrions</a:t>
            </a:r>
            <a:r>
              <a:rPr lang="fr" sz="1600" b="1" dirty="0">
                <a:solidFill>
                  <a:srgbClr val="000000"/>
                </a:solidFill>
                <a:latin typeface="inherit"/>
              </a:rPr>
              <a:t> </a:t>
            </a:r>
            <a:r>
              <a:rPr lang="fr" sz="1600" b="1" dirty="0" err="1">
                <a:solidFill>
                  <a:srgbClr val="000000"/>
                </a:solidFill>
                <a:latin typeface="inherit"/>
              </a:rPr>
              <a:t>disposer </a:t>
            </a:r>
            <a:r>
              <a:rPr lang="fr" sz="1600" b="1" dirty="0">
                <a:solidFill>
                  <a:srgbClr val="000000"/>
                </a:solidFill>
                <a:latin typeface="inherit"/>
              </a:rPr>
              <a:t>de :</a:t>
            </a:r>
          </a:p>
          <a:p>
            <a:r>
              <a:rPr lang="fr" sz="1600" dirty="0" err="1">
                <a:solidFill>
                  <a:srgbClr val="000000"/>
                </a:solidFill>
                <a:latin typeface="inherit"/>
              </a:rPr>
              <a:t>boissons </a:t>
            </a:r>
            <a:r>
              <a:rPr lang="fr" sz="1600" dirty="0">
                <a:solidFill>
                  <a:srgbClr val="000000"/>
                </a:solidFill>
                <a:latin typeface="inherit"/>
              </a:rPr>
              <a:t>en plastique </a:t>
            </a:r>
            <a:r>
              <a:rPr lang="fr" sz="1600" dirty="0" err="1">
                <a:solidFill>
                  <a:srgbClr val="000000"/>
                </a:solidFill>
                <a:latin typeface="inherit"/>
              </a:rPr>
              <a:t>dévissées </a:t>
            </a:r>
            <a:r>
              <a:rPr lang="fr" sz="1600" dirty="0">
                <a:solidFill>
                  <a:srgbClr val="000000"/>
                </a:solidFill>
                <a:latin typeface="inherit"/>
              </a:rPr>
              <a:t>et </a:t>
            </a:r>
            <a:r>
              <a:rPr lang="fr" sz="1600" dirty="0" err="1">
                <a:solidFill>
                  <a:srgbClr val="000000"/>
                </a:solidFill>
                <a:latin typeface="inherit"/>
              </a:rPr>
              <a:t>écrasées</a:t>
            </a:r>
            <a:r>
              <a:rPr lang="fr" sz="1600" dirty="0">
                <a:solidFill>
                  <a:srgbClr val="000000"/>
                </a:solidFill>
                <a:latin typeface="inherit"/>
              </a:rPr>
              <a:t> </a:t>
            </a:r>
            <a:r>
              <a:rPr lang="fr" sz="1600" dirty="0" err="1">
                <a:solidFill>
                  <a:srgbClr val="000000"/>
                </a:solidFill>
                <a:latin typeface="inherit"/>
              </a:rPr>
              <a:t>bouteilles</a:t>
            </a:r>
            <a:endParaRPr lang="pl-PL" sz="1600" dirty="0">
              <a:solidFill>
                <a:srgbClr val="000000"/>
              </a:solidFill>
              <a:latin typeface="inherit"/>
            </a:endParaRPr>
          </a:p>
          <a:p>
            <a:r>
              <a:rPr lang="fr" sz="1600" dirty="0" err="1">
                <a:solidFill>
                  <a:srgbClr val="000000"/>
                </a:solidFill>
                <a:latin typeface="inherit"/>
              </a:rPr>
              <a:t>bouteille</a:t>
            </a:r>
            <a:r>
              <a:rPr lang="fr" sz="1600" dirty="0">
                <a:solidFill>
                  <a:srgbClr val="000000"/>
                </a:solidFill>
                <a:latin typeface="inherit"/>
              </a:rPr>
              <a:t> </a:t>
            </a:r>
            <a:r>
              <a:rPr lang="fr" sz="1600" dirty="0" err="1">
                <a:solidFill>
                  <a:srgbClr val="000000"/>
                </a:solidFill>
                <a:latin typeface="inherit"/>
              </a:rPr>
              <a:t>dessus </a:t>
            </a:r>
            <a:r>
              <a:rPr lang="fr" sz="1600" dirty="0">
                <a:solidFill>
                  <a:srgbClr val="000000"/>
                </a:solidFill>
                <a:latin typeface="inherit"/>
              </a:rPr>
              <a:t>, </a:t>
            </a:r>
            <a:r>
              <a:rPr lang="fr" sz="1600" dirty="0" err="1">
                <a:solidFill>
                  <a:srgbClr val="000000"/>
                </a:solidFill>
                <a:latin typeface="inherit"/>
              </a:rPr>
              <a:t>à moins que</a:t>
            </a:r>
            <a:r>
              <a:rPr lang="fr" sz="1600" dirty="0">
                <a:solidFill>
                  <a:srgbClr val="000000"/>
                </a:solidFill>
                <a:latin typeface="inherit"/>
              </a:rPr>
              <a:t> </a:t>
            </a:r>
            <a:r>
              <a:rPr lang="fr" sz="1600" dirty="0" err="1">
                <a:solidFill>
                  <a:srgbClr val="000000"/>
                </a:solidFill>
                <a:latin typeface="inherit"/>
              </a:rPr>
              <a:t>ils</a:t>
            </a:r>
            <a:r>
              <a:rPr lang="fr" sz="1600" dirty="0">
                <a:solidFill>
                  <a:srgbClr val="000000"/>
                </a:solidFill>
                <a:latin typeface="inherit"/>
              </a:rPr>
              <a:t> </a:t>
            </a:r>
            <a:r>
              <a:rPr lang="fr" sz="1600" dirty="0" err="1">
                <a:solidFill>
                  <a:srgbClr val="000000"/>
                </a:solidFill>
                <a:latin typeface="inherit"/>
              </a:rPr>
              <a:t>sont</a:t>
            </a:r>
            <a:r>
              <a:rPr lang="fr" sz="1600" dirty="0">
                <a:solidFill>
                  <a:srgbClr val="000000"/>
                </a:solidFill>
                <a:latin typeface="inherit"/>
              </a:rPr>
              <a:t> </a:t>
            </a:r>
            <a:r>
              <a:rPr lang="fr" sz="1600" dirty="0" err="1">
                <a:solidFill>
                  <a:srgbClr val="000000"/>
                </a:solidFill>
                <a:latin typeface="inherit"/>
              </a:rPr>
              <a:t>collecté</a:t>
            </a:r>
            <a:r>
              <a:rPr lang="fr" sz="1600" dirty="0">
                <a:solidFill>
                  <a:srgbClr val="000000"/>
                </a:solidFill>
                <a:latin typeface="inherit"/>
              </a:rPr>
              <a:t> </a:t>
            </a:r>
            <a:r>
              <a:rPr lang="fr" sz="1600" dirty="0" err="1">
                <a:solidFill>
                  <a:srgbClr val="000000"/>
                </a:solidFill>
                <a:latin typeface="inherit"/>
              </a:rPr>
              <a:t>séparément </a:t>
            </a:r>
            <a:r>
              <a:rPr lang="fr" sz="1600" dirty="0">
                <a:solidFill>
                  <a:srgbClr val="000000"/>
                </a:solidFill>
                <a:latin typeface="inherit"/>
              </a:rPr>
              <a:t>dans le cadre d'un événement </a:t>
            </a:r>
            <a:r>
              <a:rPr lang="fr" sz="1600" dirty="0" err="1">
                <a:solidFill>
                  <a:srgbClr val="000000"/>
                </a:solidFill>
                <a:latin typeface="inherit"/>
              </a:rPr>
              <a:t>caritatif</a:t>
            </a:r>
          </a:p>
          <a:p>
            <a:r>
              <a:rPr lang="fr" sz="1600" dirty="0" err="1">
                <a:solidFill>
                  <a:srgbClr val="000000"/>
                </a:solidFill>
                <a:latin typeface="inherit"/>
              </a:rPr>
              <a:t>emballage </a:t>
            </a:r>
            <a:endParaRPr lang="pl-PL" sz="1600" dirty="0">
              <a:solidFill>
                <a:srgbClr val="000000"/>
              </a:solidFill>
              <a:latin typeface="inherit"/>
            </a:endParaRPr>
          </a:p>
          <a:p>
            <a:r>
              <a:rPr lang="fr" sz="1600" dirty="0" err="1">
                <a:solidFill>
                  <a:srgbClr val="000000"/>
                </a:solidFill>
                <a:latin typeface="inherit"/>
              </a:rPr>
              <a:t>multi-matériaux</a:t>
            </a:r>
            <a:r>
              <a:rPr lang="fr" sz="1600" dirty="0">
                <a:solidFill>
                  <a:srgbClr val="000000"/>
                </a:solidFill>
                <a:latin typeface="inherit"/>
              </a:rPr>
              <a:t> </a:t>
            </a:r>
            <a:r>
              <a:rPr lang="fr" sz="1600" dirty="0" err="1">
                <a:solidFill>
                  <a:srgbClr val="000000"/>
                </a:solidFill>
                <a:latin typeface="inherit"/>
              </a:rPr>
              <a:t>emballage </a:t>
            </a:r>
            <a:r>
              <a:rPr lang="fr" sz="1600" dirty="0">
                <a:solidFill>
                  <a:srgbClr val="000000"/>
                </a:solidFill>
                <a:latin typeface="inherit"/>
              </a:rPr>
              <a:t>( </a:t>
            </a:r>
            <a:r>
              <a:rPr lang="fr" sz="1600" dirty="0" err="1">
                <a:solidFill>
                  <a:srgbClr val="000000"/>
                </a:solidFill>
                <a:latin typeface="inherit"/>
              </a:rPr>
              <a:t>p . ex </a:t>
            </a:r>
            <a:r>
              <a:rPr lang="fr" sz="1600" dirty="0">
                <a:solidFill>
                  <a:srgbClr val="000000"/>
                </a:solidFill>
                <a:latin typeface="inherit"/>
              </a:rPr>
              <a:t>. </a:t>
            </a:r>
            <a:r>
              <a:rPr lang="fr" sz="1600" dirty="0" err="1">
                <a:solidFill>
                  <a:srgbClr val="000000"/>
                </a:solidFill>
                <a:latin typeface="inherit"/>
              </a:rPr>
              <a:t>lait </a:t>
            </a:r>
            <a:r>
              <a:rPr lang="fr" sz="1600" dirty="0">
                <a:solidFill>
                  <a:srgbClr val="000000"/>
                </a:solidFill>
                <a:latin typeface="inherit"/>
              </a:rPr>
              <a:t>et </a:t>
            </a:r>
            <a:r>
              <a:rPr lang="fr" sz="1600" dirty="0" err="1">
                <a:solidFill>
                  <a:srgbClr val="000000"/>
                </a:solidFill>
                <a:latin typeface="inherit"/>
              </a:rPr>
              <a:t>jus</a:t>
            </a:r>
            <a:r>
              <a:rPr lang="fr" sz="1600" dirty="0">
                <a:solidFill>
                  <a:srgbClr val="000000"/>
                </a:solidFill>
                <a:latin typeface="inherit"/>
              </a:rPr>
              <a:t> </a:t>
            </a:r>
            <a:r>
              <a:rPr lang="fr" sz="1600" dirty="0" err="1">
                <a:solidFill>
                  <a:srgbClr val="000000"/>
                </a:solidFill>
                <a:latin typeface="inherit"/>
              </a:rPr>
              <a:t>cartons </a:t>
            </a:r>
            <a:r>
              <a:rPr lang="fr" sz="1600" dirty="0">
                <a:solidFill>
                  <a:srgbClr val="000000"/>
                </a:solidFill>
                <a:latin typeface="inherit"/>
              </a:rPr>
              <a:t>)</a:t>
            </a:r>
          </a:p>
          <a:p>
            <a:r>
              <a:rPr lang="fr" sz="1600" dirty="0" err="1">
                <a:solidFill>
                  <a:srgbClr val="000000"/>
                </a:solidFill>
                <a:latin typeface="inherit"/>
              </a:rPr>
              <a:t>emballages </a:t>
            </a:r>
            <a:r>
              <a:rPr lang="fr" sz="1600" dirty="0">
                <a:solidFill>
                  <a:srgbClr val="000000"/>
                </a:solidFill>
                <a:latin typeface="inherit"/>
              </a:rPr>
              <a:t>pour produits </a:t>
            </a:r>
            <a:r>
              <a:rPr lang="fr" sz="1600" dirty="0" err="1">
                <a:solidFill>
                  <a:srgbClr val="000000"/>
                </a:solidFill>
                <a:latin typeface="inherit"/>
              </a:rPr>
              <a:t>de nettoyage ( p </a:t>
            </a:r>
            <a:r>
              <a:rPr lang="fr" sz="1600" dirty="0">
                <a:solidFill>
                  <a:srgbClr val="000000"/>
                </a:solidFill>
                <a:latin typeface="inherit"/>
              </a:rPr>
              <a:t>. </a:t>
            </a:r>
            <a:r>
              <a:rPr lang="fr" sz="1600" dirty="0" err="1">
                <a:solidFill>
                  <a:srgbClr val="000000"/>
                </a:solidFill>
                <a:latin typeface="inherit"/>
              </a:rPr>
              <a:t>poudre </a:t>
            </a:r>
            <a:r>
              <a:rPr lang="fr" sz="1600" dirty="0">
                <a:solidFill>
                  <a:srgbClr val="000000"/>
                </a:solidFill>
                <a:latin typeface="inherit"/>
              </a:rPr>
              <a:t>), cosmétiques ( </a:t>
            </a:r>
            <a:r>
              <a:rPr lang="fr" sz="1600" dirty="0" err="1">
                <a:solidFill>
                  <a:srgbClr val="000000"/>
                </a:solidFill>
                <a:latin typeface="inherit"/>
              </a:rPr>
              <a:t>ex </a:t>
            </a:r>
            <a:r>
              <a:rPr lang="fr" sz="1600" dirty="0">
                <a:solidFill>
                  <a:srgbClr val="000000"/>
                </a:solidFill>
                <a:latin typeface="inherit"/>
              </a:rPr>
              <a:t>. </a:t>
            </a:r>
            <a:r>
              <a:rPr lang="fr" sz="1600" dirty="0" err="1">
                <a:solidFill>
                  <a:srgbClr val="000000"/>
                </a:solidFill>
                <a:latin typeface="inherit"/>
              </a:rPr>
              <a:t>shampoing </a:t>
            </a:r>
            <a:r>
              <a:rPr lang="fr" sz="1600" dirty="0">
                <a:solidFill>
                  <a:srgbClr val="000000"/>
                </a:solidFill>
                <a:latin typeface="inherit"/>
              </a:rPr>
              <a:t>, </a:t>
            </a:r>
            <a:r>
              <a:rPr lang="fr" sz="1600" dirty="0" err="1">
                <a:solidFill>
                  <a:srgbClr val="000000"/>
                </a:solidFill>
                <a:latin typeface="inherit"/>
              </a:rPr>
              <a:t>dentifrice </a:t>
            </a:r>
            <a:r>
              <a:rPr lang="fr" sz="1600" dirty="0">
                <a:solidFill>
                  <a:srgbClr val="000000"/>
                </a:solidFill>
                <a:latin typeface="inherit"/>
              </a:rPr>
              <a:t>), etc.</a:t>
            </a:r>
          </a:p>
          <a:p>
            <a:r>
              <a:rPr lang="fr" sz="1600" dirty="0" err="1">
                <a:solidFill>
                  <a:srgbClr val="000000"/>
                </a:solidFill>
                <a:latin typeface="inherit"/>
              </a:rPr>
              <a:t>sacs </a:t>
            </a:r>
            <a:r>
              <a:rPr lang="fr" sz="1600" dirty="0">
                <a:solidFill>
                  <a:srgbClr val="000000"/>
                </a:solidFill>
                <a:latin typeface="inherit"/>
              </a:rPr>
              <a:t>en plastique , </a:t>
            </a:r>
            <a:r>
              <a:rPr lang="fr" sz="1600" dirty="0" err="1">
                <a:solidFill>
                  <a:srgbClr val="000000"/>
                </a:solidFill>
                <a:latin typeface="inherit"/>
              </a:rPr>
              <a:t>sacs </a:t>
            </a:r>
            <a:r>
              <a:rPr lang="fr" sz="1600" dirty="0">
                <a:solidFill>
                  <a:srgbClr val="000000"/>
                </a:solidFill>
                <a:latin typeface="inherit"/>
              </a:rPr>
              <a:t>, </a:t>
            </a:r>
            <a:r>
              <a:rPr lang="fr" sz="1600" dirty="0" err="1">
                <a:solidFill>
                  <a:srgbClr val="000000"/>
                </a:solidFill>
                <a:latin typeface="inherit"/>
              </a:rPr>
              <a:t>transporteur</a:t>
            </a:r>
            <a:r>
              <a:rPr lang="fr" sz="1600" dirty="0">
                <a:solidFill>
                  <a:srgbClr val="000000"/>
                </a:solidFill>
                <a:latin typeface="inherit"/>
              </a:rPr>
              <a:t> </a:t>
            </a:r>
            <a:r>
              <a:rPr lang="fr" sz="1600" dirty="0" err="1">
                <a:solidFill>
                  <a:srgbClr val="000000"/>
                </a:solidFill>
                <a:latin typeface="inherit"/>
              </a:rPr>
              <a:t>sacs </a:t>
            </a:r>
            <a:r>
              <a:rPr lang="fr" sz="1600" dirty="0">
                <a:solidFill>
                  <a:srgbClr val="000000"/>
                </a:solidFill>
                <a:latin typeface="inherit"/>
              </a:rPr>
              <a:t>, </a:t>
            </a:r>
            <a:r>
              <a:rPr lang="fr" sz="1600" dirty="0" err="1">
                <a:solidFill>
                  <a:srgbClr val="000000"/>
                </a:solidFill>
                <a:latin typeface="inherit"/>
              </a:rPr>
              <a:t>autres feuilles </a:t>
            </a:r>
            <a:r>
              <a:rPr lang="fr" sz="1600" dirty="0">
                <a:solidFill>
                  <a:srgbClr val="000000"/>
                </a:solidFill>
                <a:latin typeface="inherit"/>
              </a:rPr>
              <a:t>/ </a:t>
            </a:r>
            <a:r>
              <a:rPr lang="fr" sz="1600" dirty="0" err="1">
                <a:solidFill>
                  <a:srgbClr val="000000"/>
                </a:solidFill>
                <a:latin typeface="inherit"/>
              </a:rPr>
              <a:t>films </a:t>
            </a:r>
            <a:endParaRPr lang="pl-PL" sz="1600" dirty="0">
              <a:solidFill>
                <a:srgbClr val="000000"/>
              </a:solidFill>
              <a:latin typeface="inherit"/>
            </a:endParaRPr>
          </a:p>
          <a:p>
            <a:r>
              <a:rPr lang="fr" sz="1600" dirty="0" err="1">
                <a:solidFill>
                  <a:srgbClr val="000000"/>
                </a:solidFill>
                <a:latin typeface="inherit"/>
              </a:rPr>
              <a:t>boisson </a:t>
            </a:r>
            <a:r>
              <a:rPr lang="fr" sz="1600" dirty="0">
                <a:solidFill>
                  <a:srgbClr val="000000"/>
                </a:solidFill>
                <a:latin typeface="inherit"/>
              </a:rPr>
              <a:t>et </a:t>
            </a:r>
            <a:r>
              <a:rPr lang="fr" sz="1600" dirty="0" err="1">
                <a:solidFill>
                  <a:srgbClr val="000000"/>
                </a:solidFill>
                <a:latin typeface="inherit"/>
              </a:rPr>
              <a:t>jus </a:t>
            </a:r>
            <a:r>
              <a:rPr lang="fr" sz="1600" dirty="0">
                <a:solidFill>
                  <a:srgbClr val="000000"/>
                </a:solidFill>
                <a:latin typeface="inherit"/>
              </a:rPr>
              <a:t>d'aluminium </a:t>
            </a:r>
            <a:r>
              <a:rPr lang="fr" sz="1600" dirty="0" err="1">
                <a:solidFill>
                  <a:srgbClr val="000000"/>
                </a:solidFill>
                <a:latin typeface="inherit"/>
              </a:rPr>
              <a:t>canettes</a:t>
            </a:r>
            <a:endParaRPr lang="pl-PL" sz="1600" dirty="0">
              <a:solidFill>
                <a:srgbClr val="000000"/>
              </a:solidFill>
              <a:latin typeface="inherit"/>
            </a:endParaRPr>
          </a:p>
          <a:p>
            <a:r>
              <a:rPr lang="fr" sz="1600" dirty="0" err="1">
                <a:solidFill>
                  <a:srgbClr val="000000"/>
                </a:solidFill>
                <a:latin typeface="inherit"/>
              </a:rPr>
              <a:t>étain</a:t>
            </a:r>
            <a:r>
              <a:rPr lang="fr" sz="1600" dirty="0">
                <a:solidFill>
                  <a:srgbClr val="000000"/>
                </a:solidFill>
                <a:latin typeface="inherit"/>
              </a:rPr>
              <a:t> </a:t>
            </a:r>
            <a:r>
              <a:rPr lang="fr" sz="1600" dirty="0" err="1">
                <a:solidFill>
                  <a:srgbClr val="000000"/>
                </a:solidFill>
                <a:latin typeface="inherit"/>
              </a:rPr>
              <a:t>canettes</a:t>
            </a:r>
            <a:endParaRPr lang="pl-PL" sz="1600" dirty="0">
              <a:solidFill>
                <a:srgbClr val="000000"/>
              </a:solidFill>
              <a:latin typeface="inherit"/>
            </a:endParaRPr>
          </a:p>
          <a:p>
            <a:r>
              <a:rPr lang="fr" sz="1600" dirty="0" err="1">
                <a:solidFill>
                  <a:srgbClr val="000000"/>
                </a:solidFill>
                <a:latin typeface="inherit"/>
              </a:rPr>
              <a:t>feuille </a:t>
            </a:r>
            <a:endParaRPr lang="pl-PL" sz="1600" dirty="0">
              <a:solidFill>
                <a:srgbClr val="000000"/>
              </a:solidFill>
              <a:latin typeface="inherit"/>
            </a:endParaRPr>
          </a:p>
          <a:p>
            <a:r>
              <a:rPr lang="fr" sz="1600" dirty="0">
                <a:solidFill>
                  <a:srgbClr val="000000"/>
                </a:solidFill>
                <a:latin typeface="inherit"/>
              </a:rPr>
              <a:t>non </a:t>
            </a:r>
            <a:r>
              <a:rPr lang="fr" sz="1600" dirty="0" err="1">
                <a:solidFill>
                  <a:srgbClr val="000000"/>
                </a:solidFill>
                <a:latin typeface="inherit"/>
              </a:rPr>
              <a:t>ferreux</a:t>
            </a:r>
            <a:r>
              <a:rPr lang="fr" sz="1600" dirty="0">
                <a:solidFill>
                  <a:srgbClr val="000000"/>
                </a:solidFill>
                <a:latin typeface="inherit"/>
              </a:rPr>
              <a:t> </a:t>
            </a:r>
            <a:r>
              <a:rPr lang="fr" sz="1600" dirty="0" err="1">
                <a:solidFill>
                  <a:srgbClr val="000000"/>
                </a:solidFill>
                <a:latin typeface="inherit"/>
              </a:rPr>
              <a:t>les métaux</a:t>
            </a:r>
            <a:endParaRPr lang="pl-PL" sz="1600" dirty="0">
              <a:solidFill>
                <a:srgbClr val="000000"/>
              </a:solidFill>
              <a:latin typeface="inherit"/>
            </a:endParaRPr>
          </a:p>
          <a:p>
            <a:r>
              <a:rPr lang="fr" sz="1600" dirty="0" err="1">
                <a:solidFill>
                  <a:srgbClr val="000000"/>
                </a:solidFill>
                <a:latin typeface="inherit"/>
              </a:rPr>
              <a:t>bouteille</a:t>
            </a:r>
            <a:r>
              <a:rPr lang="fr" sz="1600" dirty="0">
                <a:solidFill>
                  <a:srgbClr val="000000"/>
                </a:solidFill>
                <a:latin typeface="inherit"/>
              </a:rPr>
              <a:t> </a:t>
            </a:r>
            <a:r>
              <a:rPr lang="fr" sz="1600" dirty="0" err="1">
                <a:solidFill>
                  <a:srgbClr val="000000"/>
                </a:solidFill>
                <a:latin typeface="inherit"/>
              </a:rPr>
              <a:t>dessus </a:t>
            </a:r>
            <a:r>
              <a:rPr lang="fr" sz="1600" dirty="0">
                <a:solidFill>
                  <a:srgbClr val="000000"/>
                </a:solidFill>
                <a:latin typeface="inherit"/>
              </a:rPr>
              <a:t>, </a:t>
            </a:r>
            <a:r>
              <a:rPr lang="fr" sz="1600" dirty="0" err="1">
                <a:solidFill>
                  <a:srgbClr val="000000"/>
                </a:solidFill>
                <a:latin typeface="inherit"/>
              </a:rPr>
              <a:t>bouchons </a:t>
            </a:r>
            <a:r>
              <a:rPr lang="fr" sz="1600" dirty="0">
                <a:solidFill>
                  <a:srgbClr val="000000"/>
                </a:solidFill>
                <a:latin typeface="inherit"/>
              </a:rPr>
              <a:t>de </a:t>
            </a:r>
            <a:r>
              <a:rPr lang="fr" sz="1600" dirty="0" err="1">
                <a:solidFill>
                  <a:srgbClr val="000000"/>
                </a:solidFill>
                <a:latin typeface="inherit"/>
              </a:rPr>
              <a:t>bocaux</a:t>
            </a:r>
            <a:endParaRPr lang="pl-PL" sz="1600" dirty="0"/>
          </a:p>
        </p:txBody>
      </p:sp>
      <p:sp>
        <p:nvSpPr>
          <p:cNvPr id="9" name="Symbol zastępczy zawartości 8"/>
          <p:cNvSpPr>
            <a:spLocks noGrp="1"/>
          </p:cNvSpPr>
          <p:nvPr>
            <p:ph sz="half" idx="2"/>
          </p:nvPr>
        </p:nvSpPr>
        <p:spPr>
          <a:xfrm>
            <a:off x="6729594" y="1035586"/>
            <a:ext cx="5355910" cy="6488405"/>
          </a:xfrm>
        </p:spPr>
        <p:txBody>
          <a:bodyPr>
            <a:noAutofit/>
          </a:bodyPr>
          <a:lstStyle/>
          <a:p>
            <a:pPr marL="0" indent="0">
              <a:buNone/>
            </a:pPr>
            <a:r>
              <a:rPr lang="fr" sz="1800" b="1" u="sng" dirty="0">
                <a:solidFill>
                  <a:srgbClr val="000000"/>
                </a:solidFill>
                <a:latin typeface="inherit"/>
              </a:rPr>
              <a:t>Ne </a:t>
            </a:r>
            <a:r>
              <a:rPr lang="fr" sz="1800" b="1" dirty="0">
                <a:solidFill>
                  <a:srgbClr val="000000"/>
                </a:solidFill>
                <a:latin typeface="inherit"/>
              </a:rPr>
              <a:t>jetez pas :</a:t>
            </a:r>
            <a:endParaRPr lang="en-US" sz="1800" b="1" dirty="0">
              <a:solidFill>
                <a:srgbClr val="000000"/>
              </a:solidFill>
              <a:latin typeface="inherit"/>
            </a:endParaRPr>
          </a:p>
          <a:p>
            <a:r>
              <a:rPr lang="fr" sz="1600" dirty="0">
                <a:solidFill>
                  <a:srgbClr val="000000"/>
                </a:solidFill>
                <a:latin typeface="inherit"/>
              </a:rPr>
              <a:t>bouteilles et récipients avec contenu</a:t>
            </a:r>
          </a:p>
          <a:p>
            <a:r>
              <a:rPr lang="fr" sz="1600" dirty="0">
                <a:solidFill>
                  <a:srgbClr val="000000"/>
                </a:solidFill>
                <a:latin typeface="inherit"/>
              </a:rPr>
              <a:t>jouets en plastique</a:t>
            </a:r>
          </a:p>
          <a:p>
            <a:r>
              <a:rPr lang="fr" sz="1600" dirty="0">
                <a:solidFill>
                  <a:srgbClr val="000000"/>
                </a:solidFill>
                <a:latin typeface="inherit"/>
              </a:rPr>
              <a:t>Emballages de médicaments et fournitures médicales usagées</a:t>
            </a:r>
          </a:p>
          <a:p>
            <a:r>
              <a:rPr lang="fr" sz="1600" dirty="0">
                <a:solidFill>
                  <a:srgbClr val="000000"/>
                </a:solidFill>
                <a:latin typeface="inherit"/>
              </a:rPr>
              <a:t>emballage d'huile moteur</a:t>
            </a:r>
          </a:p>
          <a:p>
            <a:r>
              <a:rPr lang="fr" sz="1600" dirty="0">
                <a:solidFill>
                  <a:srgbClr val="000000"/>
                </a:solidFill>
                <a:latin typeface="inherit"/>
              </a:rPr>
              <a:t>pièces de voiture</a:t>
            </a:r>
          </a:p>
          <a:p>
            <a:r>
              <a:rPr lang="fr" sz="1600" dirty="0">
                <a:solidFill>
                  <a:srgbClr val="000000"/>
                </a:solidFill>
                <a:latin typeface="inherit"/>
              </a:rPr>
              <a:t>piles et accumulateurs usagés</a:t>
            </a:r>
          </a:p>
          <a:p>
            <a:r>
              <a:rPr lang="fr" sz="1600" dirty="0">
                <a:solidFill>
                  <a:srgbClr val="000000"/>
                </a:solidFill>
                <a:latin typeface="inherit"/>
              </a:rPr>
              <a:t>pots et contenants de peinture et de vernis</a:t>
            </a:r>
          </a:p>
          <a:p>
            <a:r>
              <a:rPr lang="fr" sz="1600" dirty="0">
                <a:solidFill>
                  <a:srgbClr val="000000"/>
                </a:solidFill>
                <a:latin typeface="inherit"/>
              </a:rPr>
              <a:t>déchets d'équipements électroniques et électroménagers</a:t>
            </a:r>
            <a:endParaRPr lang="pl-PL" sz="1600" dirty="0"/>
          </a:p>
        </p:txBody>
      </p:sp>
    </p:spTree>
    <p:extLst>
      <p:ext uri="{BB962C8B-B14F-4D97-AF65-F5344CB8AC3E}">
        <p14:creationId xmlns:p14="http://schemas.microsoft.com/office/powerpoint/2010/main" val="1139346063"/>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animEffect transition="in" filter="fade">
                                      <p:cBhvr>
                                        <p:cTn id="15" dur="500"/>
                                        <p:tgtEl>
                                          <p:spTgt spid="8">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animEffect transition="in" filter="fade">
                                      <p:cBhvr>
                                        <p:cTn id="23" dur="500"/>
                                        <p:tgtEl>
                                          <p:spTgt spid="8">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xEl>
                                              <p:pRg st="7" end="7"/>
                                            </p:txEl>
                                          </p:spTgt>
                                        </p:tgtEl>
                                        <p:attrNameLst>
                                          <p:attrName>style.visibility</p:attrName>
                                        </p:attrNameLst>
                                      </p:cBhvr>
                                      <p:to>
                                        <p:strVal val="visible"/>
                                      </p:to>
                                    </p:set>
                                    <p:animEffect transition="in" filter="fade">
                                      <p:cBhvr>
                                        <p:cTn id="31" dur="500"/>
                                        <p:tgtEl>
                                          <p:spTgt spid="8">
                                            <p:txEl>
                                              <p:pRg st="7" end="7"/>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xEl>
                                              <p:pRg st="8" end="8"/>
                                            </p:txEl>
                                          </p:spTgt>
                                        </p:tgtEl>
                                        <p:attrNameLst>
                                          <p:attrName>style.visibility</p:attrName>
                                        </p:attrNameLst>
                                      </p:cBhvr>
                                      <p:to>
                                        <p:strVal val="visible"/>
                                      </p:to>
                                    </p:set>
                                    <p:animEffect transition="in" filter="fade">
                                      <p:cBhvr>
                                        <p:cTn id="35" dur="500"/>
                                        <p:tgtEl>
                                          <p:spTgt spid="8">
                                            <p:txEl>
                                              <p:pRg st="8" end="8"/>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xEl>
                                              <p:pRg st="9" end="9"/>
                                            </p:txEl>
                                          </p:spTgt>
                                        </p:tgtEl>
                                        <p:attrNameLst>
                                          <p:attrName>style.visibility</p:attrName>
                                        </p:attrNameLst>
                                      </p:cBhvr>
                                      <p:to>
                                        <p:strVal val="visible"/>
                                      </p:to>
                                    </p:set>
                                    <p:animEffect transition="in" filter="fade">
                                      <p:cBhvr>
                                        <p:cTn id="39" dur="500"/>
                                        <p:tgtEl>
                                          <p:spTgt spid="8">
                                            <p:txEl>
                                              <p:pRg st="9" end="9"/>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
                                            <p:txEl>
                                              <p:pRg st="10" end="10"/>
                                            </p:txEl>
                                          </p:spTgt>
                                        </p:tgtEl>
                                        <p:attrNameLst>
                                          <p:attrName>style.visibility</p:attrName>
                                        </p:attrNameLst>
                                      </p:cBhvr>
                                      <p:to>
                                        <p:strVal val="visible"/>
                                      </p:to>
                                    </p:set>
                                    <p:animEffect transition="in" filter="fade">
                                      <p:cBhvr>
                                        <p:cTn id="43" dur="500"/>
                                        <p:tgtEl>
                                          <p:spTgt spid="8">
                                            <p:txEl>
                                              <p:pRg st="10" end="10"/>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8">
                                            <p:txEl>
                                              <p:pRg st="11" end="11"/>
                                            </p:txEl>
                                          </p:spTgt>
                                        </p:tgtEl>
                                        <p:attrNameLst>
                                          <p:attrName>style.visibility</p:attrName>
                                        </p:attrNameLst>
                                      </p:cBhvr>
                                      <p:to>
                                        <p:strVal val="visible"/>
                                      </p:to>
                                    </p:set>
                                    <p:animEffect transition="in" filter="fade">
                                      <p:cBhvr>
                                        <p:cTn id="47" dur="500"/>
                                        <p:tgtEl>
                                          <p:spTgt spid="8">
                                            <p:txEl>
                                              <p:pRg st="11" end="11"/>
                                            </p:tx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9">
                                            <p:txEl>
                                              <p:pRg st="1" end="1"/>
                                            </p:txEl>
                                          </p:spTgt>
                                        </p:tgtEl>
                                        <p:attrNameLst>
                                          <p:attrName>style.visibility</p:attrName>
                                        </p:attrNameLst>
                                      </p:cBhvr>
                                      <p:to>
                                        <p:strVal val="visible"/>
                                      </p:to>
                                    </p:set>
                                    <p:animEffect transition="in" filter="fade">
                                      <p:cBhvr>
                                        <p:cTn id="51" dur="500"/>
                                        <p:tgtEl>
                                          <p:spTgt spid="9">
                                            <p:txEl>
                                              <p:pRg st="1" end="1"/>
                                            </p:txEl>
                                          </p:spTgt>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9">
                                            <p:txEl>
                                              <p:pRg st="2" end="2"/>
                                            </p:txEl>
                                          </p:spTgt>
                                        </p:tgtEl>
                                        <p:attrNameLst>
                                          <p:attrName>style.visibility</p:attrName>
                                        </p:attrNameLst>
                                      </p:cBhvr>
                                      <p:to>
                                        <p:strVal val="visible"/>
                                      </p:to>
                                    </p:set>
                                    <p:animEffect transition="in" filter="fade">
                                      <p:cBhvr>
                                        <p:cTn id="55" dur="500"/>
                                        <p:tgtEl>
                                          <p:spTgt spid="9">
                                            <p:txEl>
                                              <p:pRg st="2" end="2"/>
                                            </p:txEl>
                                          </p:spTgt>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9">
                                            <p:txEl>
                                              <p:pRg st="3" end="3"/>
                                            </p:txEl>
                                          </p:spTgt>
                                        </p:tgtEl>
                                        <p:attrNameLst>
                                          <p:attrName>style.visibility</p:attrName>
                                        </p:attrNameLst>
                                      </p:cBhvr>
                                      <p:to>
                                        <p:strVal val="visible"/>
                                      </p:to>
                                    </p:set>
                                    <p:animEffect transition="in" filter="fade">
                                      <p:cBhvr>
                                        <p:cTn id="59" dur="500"/>
                                        <p:tgtEl>
                                          <p:spTgt spid="9">
                                            <p:txEl>
                                              <p:pRg st="3" end="3"/>
                                            </p:txEl>
                                          </p:spTgt>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9">
                                            <p:txEl>
                                              <p:pRg st="4" end="4"/>
                                            </p:txEl>
                                          </p:spTgt>
                                        </p:tgtEl>
                                        <p:attrNameLst>
                                          <p:attrName>style.visibility</p:attrName>
                                        </p:attrNameLst>
                                      </p:cBhvr>
                                      <p:to>
                                        <p:strVal val="visible"/>
                                      </p:to>
                                    </p:set>
                                    <p:animEffect transition="in" filter="fade">
                                      <p:cBhvr>
                                        <p:cTn id="63" dur="500"/>
                                        <p:tgtEl>
                                          <p:spTgt spid="9">
                                            <p:txEl>
                                              <p:pRg st="4" end="4"/>
                                            </p:txEl>
                                          </p:spTgt>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9">
                                            <p:txEl>
                                              <p:pRg st="5" end="5"/>
                                            </p:txEl>
                                          </p:spTgt>
                                        </p:tgtEl>
                                        <p:attrNameLst>
                                          <p:attrName>style.visibility</p:attrName>
                                        </p:attrNameLst>
                                      </p:cBhvr>
                                      <p:to>
                                        <p:strVal val="visible"/>
                                      </p:to>
                                    </p:set>
                                    <p:animEffect transition="in" filter="fade">
                                      <p:cBhvr>
                                        <p:cTn id="67" dur="500"/>
                                        <p:tgtEl>
                                          <p:spTgt spid="9">
                                            <p:txEl>
                                              <p:pRg st="5" end="5"/>
                                            </p:txEl>
                                          </p:spTgt>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9">
                                            <p:txEl>
                                              <p:pRg st="6" end="6"/>
                                            </p:txEl>
                                          </p:spTgt>
                                        </p:tgtEl>
                                        <p:attrNameLst>
                                          <p:attrName>style.visibility</p:attrName>
                                        </p:attrNameLst>
                                      </p:cBhvr>
                                      <p:to>
                                        <p:strVal val="visible"/>
                                      </p:to>
                                    </p:set>
                                    <p:animEffect transition="in" filter="fade">
                                      <p:cBhvr>
                                        <p:cTn id="71" dur="500"/>
                                        <p:tgtEl>
                                          <p:spTgt spid="9">
                                            <p:txEl>
                                              <p:pRg st="6" end="6"/>
                                            </p:txEl>
                                          </p:spTgt>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9">
                                            <p:txEl>
                                              <p:pRg st="7" end="7"/>
                                            </p:txEl>
                                          </p:spTgt>
                                        </p:tgtEl>
                                        <p:attrNameLst>
                                          <p:attrName>style.visibility</p:attrName>
                                        </p:attrNameLst>
                                      </p:cBhvr>
                                      <p:to>
                                        <p:strVal val="visible"/>
                                      </p:to>
                                    </p:set>
                                    <p:animEffect transition="in" filter="fade">
                                      <p:cBhvr>
                                        <p:cTn id="75" dur="500"/>
                                        <p:tgtEl>
                                          <p:spTgt spid="9">
                                            <p:txEl>
                                              <p:pRg st="7" end="7"/>
                                            </p:txEl>
                                          </p:spTgt>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9">
                                            <p:txEl>
                                              <p:pRg st="8" end="8"/>
                                            </p:txEl>
                                          </p:spTgt>
                                        </p:tgtEl>
                                        <p:attrNameLst>
                                          <p:attrName>style.visibility</p:attrName>
                                        </p:attrNameLst>
                                      </p:cBhvr>
                                      <p:to>
                                        <p:strVal val="visible"/>
                                      </p:to>
                                    </p:set>
                                    <p:animEffect transition="in" filter="fade">
                                      <p:cBhvr>
                                        <p:cTn id="79"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ymbol zastępczy zawartości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8011" y="3497906"/>
            <a:ext cx="2662750" cy="3581400"/>
          </a:xfrm>
          <a:prstGeom prst="rect">
            <a:avLst/>
          </a:prstGeom>
        </p:spPr>
      </p:pic>
      <p:sp>
        <p:nvSpPr>
          <p:cNvPr id="4" name="Tytuł 3"/>
          <p:cNvSpPr>
            <a:spLocks noGrp="1"/>
          </p:cNvSpPr>
          <p:nvPr>
            <p:ph type="title"/>
          </p:nvPr>
        </p:nvSpPr>
        <p:spPr>
          <a:xfrm>
            <a:off x="1018786" y="252796"/>
            <a:ext cx="9601200" cy="1485900"/>
          </a:xfrm>
        </p:spPr>
        <p:txBody>
          <a:bodyPr/>
          <a:lstStyle/>
          <a:p>
            <a:r>
              <a:rPr lang="fr" b="1" cap="all" dirty="0"/>
              <a:t>PAPIER</a:t>
            </a:r>
            <a:br>
              <a:rPr lang="pl-PL" b="1" cap="all" dirty="0"/>
            </a:br>
            <a:endParaRPr lang="pl-PL" dirty="0"/>
          </a:p>
        </p:txBody>
      </p:sp>
      <p:sp>
        <p:nvSpPr>
          <p:cNvPr id="5" name="Symbol zastępczy zawartości 4"/>
          <p:cNvSpPr>
            <a:spLocks noGrp="1"/>
          </p:cNvSpPr>
          <p:nvPr>
            <p:ph sz="half" idx="1"/>
          </p:nvPr>
        </p:nvSpPr>
        <p:spPr>
          <a:xfrm>
            <a:off x="1018786" y="995746"/>
            <a:ext cx="5382014" cy="5327233"/>
          </a:xfrm>
        </p:spPr>
        <p:txBody>
          <a:bodyPr>
            <a:noAutofit/>
          </a:bodyPr>
          <a:lstStyle/>
          <a:p>
            <a:pPr marL="0" indent="0">
              <a:buNone/>
            </a:pPr>
            <a:r>
              <a:rPr lang="fr" sz="2400" b="1" dirty="0"/>
              <a:t>Nous </a:t>
            </a:r>
            <a:r>
              <a:rPr lang="fr" sz="2400" b="1" dirty="0" err="1"/>
              <a:t>devrions</a:t>
            </a:r>
            <a:r>
              <a:rPr lang="fr" sz="2400" b="1" dirty="0"/>
              <a:t> disposer de :</a:t>
            </a:r>
            <a:endParaRPr lang="en-US" sz="2400" b="1" dirty="0"/>
          </a:p>
          <a:p>
            <a:r>
              <a:rPr lang="fr" sz="2400" dirty="0"/>
              <a:t>emballages en papier, carton (y compris carton ondulé)</a:t>
            </a:r>
          </a:p>
          <a:p>
            <a:r>
              <a:rPr lang="fr" sz="2400" dirty="0"/>
              <a:t>catalogues, dépliants, brochures</a:t>
            </a:r>
          </a:p>
          <a:p>
            <a:r>
              <a:rPr lang="fr" sz="2400" dirty="0"/>
              <a:t>les journaux et magazines</a:t>
            </a:r>
          </a:p>
          <a:p>
            <a:r>
              <a:rPr lang="fr" sz="2400" dirty="0"/>
              <a:t>s papier </a:t>
            </a:r>
            <a:r>
              <a:rPr lang="fr" sz="2400" dirty="0" err="1"/>
              <a:t>scolaire </a:t>
            </a:r>
            <a:r>
              <a:rPr lang="fr" sz="2400" dirty="0"/>
              <a:t>et de bureau, pages imprimées</a:t>
            </a:r>
          </a:p>
          <a:p>
            <a:r>
              <a:rPr lang="fr" sz="2400" dirty="0"/>
              <a:t>n </a:t>
            </a:r>
            <a:r>
              <a:rPr lang="fr" sz="2400" dirty="0" err="1"/>
              <a:t>otebooks </a:t>
            </a:r>
            <a:r>
              <a:rPr lang="fr" sz="2400" dirty="0"/>
              <a:t>et livres</a:t>
            </a:r>
          </a:p>
          <a:p>
            <a:r>
              <a:rPr lang="fr" sz="2400" dirty="0"/>
              <a:t>papier cadeau</a:t>
            </a:r>
          </a:p>
          <a:p>
            <a:r>
              <a:rPr lang="fr" sz="2400" dirty="0"/>
              <a:t>sacs et sacs en papier</a:t>
            </a:r>
            <a:endParaRPr lang="pl-PL" sz="2400" dirty="0"/>
          </a:p>
        </p:txBody>
      </p:sp>
      <p:sp>
        <p:nvSpPr>
          <p:cNvPr id="6" name="Symbol zastępczy zawartości 5"/>
          <p:cNvSpPr>
            <a:spLocks noGrp="1"/>
          </p:cNvSpPr>
          <p:nvPr>
            <p:ph sz="half" idx="2"/>
          </p:nvPr>
        </p:nvSpPr>
        <p:spPr>
          <a:xfrm>
            <a:off x="7150761" y="297506"/>
            <a:ext cx="5350213" cy="6400800"/>
          </a:xfrm>
        </p:spPr>
        <p:txBody>
          <a:bodyPr>
            <a:normAutofit lnSpcReduction="10000"/>
          </a:bodyPr>
          <a:lstStyle/>
          <a:p>
            <a:pPr marL="0" indent="0">
              <a:buNone/>
            </a:pPr>
            <a:r>
              <a:rPr lang="fr" sz="2400" b="1" u="sng" dirty="0">
                <a:solidFill>
                  <a:srgbClr val="000000"/>
                </a:solidFill>
                <a:latin typeface="inherit"/>
              </a:rPr>
              <a:t>Ne </a:t>
            </a:r>
            <a:r>
              <a:rPr lang="fr" sz="2400" b="1" dirty="0">
                <a:solidFill>
                  <a:srgbClr val="000000"/>
                </a:solidFill>
                <a:latin typeface="inherit"/>
              </a:rPr>
              <a:t>jetez pas :</a:t>
            </a:r>
            <a:endParaRPr lang="en-US" sz="2400" b="1" dirty="0">
              <a:solidFill>
                <a:srgbClr val="000000"/>
              </a:solidFill>
              <a:latin typeface="inherit"/>
            </a:endParaRPr>
          </a:p>
          <a:p>
            <a:r>
              <a:rPr lang="fr" sz="2400" dirty="0"/>
              <a:t>essuie-tout et mouchoirs usagés</a:t>
            </a:r>
          </a:p>
          <a:p>
            <a:r>
              <a:rPr lang="fr" sz="2400" dirty="0"/>
              <a:t>papier verni et recouvert d'aluminium</a:t>
            </a:r>
          </a:p>
          <a:p>
            <a:r>
              <a:rPr lang="fr" sz="2400" dirty="0"/>
              <a:t>papier gras ou très sale</a:t>
            </a:r>
          </a:p>
          <a:p>
            <a:r>
              <a:rPr lang="fr" sz="2400" dirty="0"/>
              <a:t>cartons de lait et de boisson</a:t>
            </a:r>
          </a:p>
          <a:p>
            <a:r>
              <a:rPr lang="fr" sz="2400" dirty="0"/>
              <a:t>sacs en papier d'engrais, de ciment et d'autres matériaux de construction</a:t>
            </a:r>
          </a:p>
          <a:p>
            <a:r>
              <a:rPr lang="fr" sz="2400" dirty="0"/>
              <a:t>fond d'écran</a:t>
            </a:r>
          </a:p>
          <a:p>
            <a:r>
              <a:rPr lang="fr" sz="2400" dirty="0"/>
              <a:t>couches jetables et autres produits d'hygiène</a:t>
            </a:r>
          </a:p>
          <a:p>
            <a:r>
              <a:rPr lang="fr" sz="2400" dirty="0"/>
              <a:t>emballages papier jetables gras et </a:t>
            </a:r>
            <a:r>
              <a:rPr lang="fr" sz="2400" dirty="0" err="1"/>
              <a:t>vaisselle </a:t>
            </a:r>
            <a:r>
              <a:rPr lang="fr" sz="2400" dirty="0"/>
              <a:t>/ vaisselle jetable</a:t>
            </a:r>
          </a:p>
          <a:p>
            <a:r>
              <a:rPr lang="fr" sz="2400" dirty="0"/>
              <a:t>vêtements</a:t>
            </a:r>
          </a:p>
          <a:p>
            <a:endParaRPr lang="pl-PL" sz="2400" dirty="0"/>
          </a:p>
        </p:txBody>
      </p:sp>
    </p:spTree>
    <p:extLst>
      <p:ext uri="{BB962C8B-B14F-4D97-AF65-F5344CB8AC3E}">
        <p14:creationId xmlns:p14="http://schemas.microsoft.com/office/powerpoint/2010/main" val="397201411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fade">
                                      <p:cBhvr>
                                        <p:cTn id="23" dur="500"/>
                                        <p:tgtEl>
                                          <p:spTgt spid="5">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animEffect transition="in" filter="fade">
                                      <p:cBhvr>
                                        <p:cTn id="31" dur="500"/>
                                        <p:tgtEl>
                                          <p:spTgt spid="5">
                                            <p:txEl>
                                              <p:pRg st="7" end="7"/>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Effect transition="in" filter="fade">
                                      <p:cBhvr>
                                        <p:cTn id="35" dur="500"/>
                                        <p:tgtEl>
                                          <p:spTgt spid="6">
                                            <p:txEl>
                                              <p:pRg st="1" end="1"/>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Effect transition="in" filter="fade">
                                      <p:cBhvr>
                                        <p:cTn id="39" dur="500"/>
                                        <p:tgtEl>
                                          <p:spTgt spid="6">
                                            <p:txEl>
                                              <p:pRg st="2" end="2"/>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Effect transition="in" filter="fade">
                                      <p:cBhvr>
                                        <p:cTn id="47" dur="500"/>
                                        <p:tgtEl>
                                          <p:spTgt spid="6">
                                            <p:txEl>
                                              <p:pRg st="4" end="4"/>
                                            </p:tx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
                                            <p:txEl>
                                              <p:pRg st="5" end="5"/>
                                            </p:txEl>
                                          </p:spTgt>
                                        </p:tgtEl>
                                        <p:attrNameLst>
                                          <p:attrName>style.visibility</p:attrName>
                                        </p:attrNameLst>
                                      </p:cBhvr>
                                      <p:to>
                                        <p:strVal val="visible"/>
                                      </p:to>
                                    </p:set>
                                    <p:animEffect transition="in" filter="fade">
                                      <p:cBhvr>
                                        <p:cTn id="51" dur="500"/>
                                        <p:tgtEl>
                                          <p:spTgt spid="6">
                                            <p:txEl>
                                              <p:pRg st="5" end="5"/>
                                            </p:txEl>
                                          </p:spTgt>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
                                            <p:txEl>
                                              <p:pRg st="6" end="6"/>
                                            </p:txEl>
                                          </p:spTgt>
                                        </p:tgtEl>
                                        <p:attrNameLst>
                                          <p:attrName>style.visibility</p:attrName>
                                        </p:attrNameLst>
                                      </p:cBhvr>
                                      <p:to>
                                        <p:strVal val="visible"/>
                                      </p:to>
                                    </p:set>
                                    <p:animEffect transition="in" filter="fade">
                                      <p:cBhvr>
                                        <p:cTn id="55" dur="500"/>
                                        <p:tgtEl>
                                          <p:spTgt spid="6">
                                            <p:txEl>
                                              <p:pRg st="6" end="6"/>
                                            </p:txEl>
                                          </p:spTgt>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500"/>
                                        <p:tgtEl>
                                          <p:spTgt spid="6">
                                            <p:txEl>
                                              <p:pRg st="7" end="7"/>
                                            </p:txEl>
                                          </p:spTgt>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500"/>
                                        <p:tgtEl>
                                          <p:spTgt spid="6">
                                            <p:txEl>
                                              <p:pRg st="8" end="8"/>
                                            </p:txEl>
                                          </p:spTgt>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6">
                                            <p:txEl>
                                              <p:pRg st="9" end="9"/>
                                            </p:txEl>
                                          </p:spTgt>
                                        </p:tgtEl>
                                        <p:attrNameLst>
                                          <p:attrName>style.visibility</p:attrName>
                                        </p:attrNameLst>
                                      </p:cBhvr>
                                      <p:to>
                                        <p:strVal val="visible"/>
                                      </p:to>
                                    </p:set>
                                    <p:animEffect transition="in" filter="fade">
                                      <p:cBhvr>
                                        <p:cTn id="67"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68091" y="4351279"/>
            <a:ext cx="1932550" cy="2621021"/>
          </a:xfrm>
          <a:prstGeom prst="rect">
            <a:avLst/>
          </a:prstGeom>
        </p:spPr>
      </p:pic>
      <p:sp>
        <p:nvSpPr>
          <p:cNvPr id="4" name="Tytuł 3"/>
          <p:cNvSpPr>
            <a:spLocks noGrp="1"/>
          </p:cNvSpPr>
          <p:nvPr>
            <p:ph type="title"/>
          </p:nvPr>
        </p:nvSpPr>
        <p:spPr/>
        <p:txBody>
          <a:bodyPr/>
          <a:lstStyle/>
          <a:p>
            <a:r>
              <a:rPr lang="fr" b="1" cap="all" dirty="0"/>
              <a:t>VERRE</a:t>
            </a:r>
            <a:br>
              <a:rPr lang="pl-PL" b="1" cap="all" dirty="0"/>
            </a:br>
            <a:endParaRPr lang="pl-PL" dirty="0"/>
          </a:p>
        </p:txBody>
      </p:sp>
      <p:sp>
        <p:nvSpPr>
          <p:cNvPr id="5" name="Symbol zastępczy zawartości 4"/>
          <p:cNvSpPr>
            <a:spLocks noGrp="1"/>
          </p:cNvSpPr>
          <p:nvPr>
            <p:ph sz="half" idx="1"/>
          </p:nvPr>
        </p:nvSpPr>
        <p:spPr>
          <a:xfrm>
            <a:off x="1371600" y="1863969"/>
            <a:ext cx="4447786" cy="4003431"/>
          </a:xfrm>
        </p:spPr>
        <p:txBody>
          <a:bodyPr>
            <a:noAutofit/>
          </a:bodyPr>
          <a:lstStyle/>
          <a:p>
            <a:pPr marL="0" indent="0">
              <a:buNone/>
            </a:pPr>
            <a:r>
              <a:rPr lang="fr" sz="2400" b="1" dirty="0"/>
              <a:t>Nous </a:t>
            </a:r>
            <a:r>
              <a:rPr lang="fr" sz="2400" b="1" dirty="0" err="1"/>
              <a:t>devrions</a:t>
            </a:r>
            <a:r>
              <a:rPr lang="fr" sz="2400" b="1" dirty="0"/>
              <a:t> </a:t>
            </a:r>
            <a:r>
              <a:rPr lang="fr" sz="2400" b="1" dirty="0" err="1"/>
              <a:t>disposer </a:t>
            </a:r>
            <a:r>
              <a:rPr lang="fr" sz="2400" b="1" dirty="0"/>
              <a:t>de :</a:t>
            </a:r>
            <a:endParaRPr lang="en-US" sz="2400" b="1" dirty="0"/>
          </a:p>
          <a:p>
            <a:r>
              <a:rPr lang="fr" sz="2400" dirty="0"/>
              <a:t>bouteilles et bocaux pour boissons et aliments (y compris les bouteilles d'alcool et d'huile végétale)</a:t>
            </a:r>
          </a:p>
          <a:p>
            <a:r>
              <a:rPr lang="fr" sz="2400" dirty="0"/>
              <a:t>les emballages en verre pour cosmétiques (sauf s'ils sont constitués de plusieurs matières premières assemblées de façon permanente)</a:t>
            </a:r>
            <a:endParaRPr lang="pl-PL" sz="2400" dirty="0"/>
          </a:p>
        </p:txBody>
      </p:sp>
      <p:sp>
        <p:nvSpPr>
          <p:cNvPr id="6" name="Symbol zastępczy zawartości 5"/>
          <p:cNvSpPr>
            <a:spLocks noGrp="1"/>
          </p:cNvSpPr>
          <p:nvPr>
            <p:ph sz="half" idx="2"/>
          </p:nvPr>
        </p:nvSpPr>
        <p:spPr>
          <a:xfrm>
            <a:off x="5884358" y="197427"/>
            <a:ext cx="6307642" cy="6660573"/>
          </a:xfrm>
        </p:spPr>
        <p:txBody>
          <a:bodyPr>
            <a:noAutofit/>
          </a:bodyPr>
          <a:lstStyle/>
          <a:p>
            <a:pPr marL="0" indent="0">
              <a:buNone/>
            </a:pPr>
            <a:r>
              <a:rPr lang="fr" sz="2400" b="1" u="sng" dirty="0"/>
              <a:t>Ne </a:t>
            </a:r>
            <a:r>
              <a:rPr lang="fr" sz="2400" b="1" dirty="0" err="1"/>
              <a:t>jetez </a:t>
            </a:r>
            <a:r>
              <a:rPr lang="fr" sz="2400" b="1" dirty="0"/>
              <a:t>pas :</a:t>
            </a:r>
          </a:p>
          <a:p>
            <a:r>
              <a:rPr lang="fr" sz="2200" dirty="0" err="1"/>
              <a:t>céramique </a:t>
            </a:r>
            <a:r>
              <a:rPr lang="fr" sz="2200" dirty="0"/>
              <a:t>, </a:t>
            </a:r>
            <a:r>
              <a:rPr lang="fr" sz="2200" dirty="0" err="1"/>
              <a:t>pots de fleurs </a:t>
            </a:r>
            <a:r>
              <a:rPr lang="fr" sz="2200" dirty="0"/>
              <a:t>, </a:t>
            </a:r>
            <a:r>
              <a:rPr lang="fr" sz="2200" dirty="0" err="1"/>
              <a:t>porcelaine </a:t>
            </a:r>
            <a:r>
              <a:rPr lang="fr" sz="2200" dirty="0"/>
              <a:t>, </a:t>
            </a:r>
            <a:r>
              <a:rPr lang="fr" sz="2200" dirty="0" err="1"/>
              <a:t>faïence </a:t>
            </a:r>
            <a:r>
              <a:rPr lang="fr" sz="2200" dirty="0"/>
              <a:t>, </a:t>
            </a:r>
            <a:r>
              <a:rPr lang="fr" sz="2200" dirty="0" err="1"/>
              <a:t>cristal</a:t>
            </a:r>
            <a:endParaRPr lang="pl-PL" sz="2200" dirty="0"/>
          </a:p>
          <a:p>
            <a:r>
              <a:rPr lang="fr" sz="2200" dirty="0" err="1"/>
              <a:t>lunettes </a:t>
            </a:r>
            <a:r>
              <a:rPr lang="fr" sz="2200" dirty="0"/>
              <a:t>/ </a:t>
            </a:r>
            <a:r>
              <a:rPr lang="fr" sz="2200" dirty="0" err="1"/>
              <a:t>lunettes</a:t>
            </a:r>
            <a:r>
              <a:rPr lang="fr" sz="2200" dirty="0"/>
              <a:t> </a:t>
            </a:r>
            <a:r>
              <a:rPr lang="fr" sz="2200" dirty="0" err="1"/>
              <a:t>verre</a:t>
            </a:r>
            <a:endParaRPr lang="pl-PL" sz="2200" dirty="0"/>
          </a:p>
          <a:p>
            <a:r>
              <a:rPr lang="fr" sz="2200" dirty="0" err="1"/>
              <a:t>résistant à la chaleur</a:t>
            </a:r>
            <a:r>
              <a:rPr lang="fr" sz="2200" dirty="0"/>
              <a:t> </a:t>
            </a:r>
            <a:r>
              <a:rPr lang="fr" sz="2200" dirty="0" err="1"/>
              <a:t>verre</a:t>
            </a:r>
            <a:endParaRPr lang="pl-PL" sz="2200" dirty="0"/>
          </a:p>
          <a:p>
            <a:r>
              <a:rPr lang="fr" sz="2200" dirty="0" err="1"/>
              <a:t>bougies </a:t>
            </a:r>
            <a:r>
              <a:rPr lang="fr" sz="2200" dirty="0"/>
              <a:t>funéraires avec une </a:t>
            </a:r>
            <a:r>
              <a:rPr lang="fr" sz="2200" dirty="0" err="1"/>
              <a:t>cire</a:t>
            </a:r>
            <a:r>
              <a:rPr lang="fr" sz="2200" dirty="0"/>
              <a:t> </a:t>
            </a:r>
            <a:r>
              <a:rPr lang="fr" sz="2200" dirty="0" err="1"/>
              <a:t>contenu</a:t>
            </a:r>
            <a:endParaRPr lang="pl-PL" sz="2200" dirty="0"/>
          </a:p>
          <a:p>
            <a:r>
              <a:rPr lang="fr" sz="2200" dirty="0" err="1"/>
              <a:t>lumière</a:t>
            </a:r>
            <a:r>
              <a:rPr lang="fr" sz="2200" dirty="0"/>
              <a:t> </a:t>
            </a:r>
            <a:r>
              <a:rPr lang="fr" sz="2200" dirty="0" err="1"/>
              <a:t>ampoules </a:t>
            </a:r>
            <a:r>
              <a:rPr lang="fr" sz="2200" dirty="0"/>
              <a:t>et </a:t>
            </a:r>
            <a:r>
              <a:rPr lang="fr" sz="2200" dirty="0" err="1"/>
              <a:t>fluo</a:t>
            </a:r>
            <a:r>
              <a:rPr lang="fr" sz="2200" dirty="0"/>
              <a:t> </a:t>
            </a:r>
            <a:r>
              <a:rPr lang="fr" sz="2200" dirty="0" err="1"/>
              <a:t>tuyaux</a:t>
            </a:r>
            <a:endParaRPr lang="pl-PL" sz="2200" dirty="0"/>
          </a:p>
          <a:p>
            <a:r>
              <a:rPr lang="fr" sz="2200" dirty="0" err="1"/>
              <a:t>phares</a:t>
            </a:r>
            <a:endParaRPr lang="pl-PL" sz="2200" dirty="0"/>
          </a:p>
          <a:p>
            <a:r>
              <a:rPr lang="fr" sz="2200" dirty="0" err="1"/>
              <a:t>emballages </a:t>
            </a:r>
            <a:r>
              <a:rPr lang="fr" sz="2200" dirty="0"/>
              <a:t>pour </a:t>
            </a:r>
            <a:r>
              <a:rPr lang="fr" sz="2200" dirty="0" err="1"/>
              <a:t>médicaments </a:t>
            </a:r>
            <a:r>
              <a:rPr lang="fr" sz="2200" dirty="0"/>
              <a:t>, </a:t>
            </a:r>
            <a:r>
              <a:rPr lang="fr" sz="2200" dirty="0" err="1"/>
              <a:t>solvants </a:t>
            </a:r>
            <a:r>
              <a:rPr lang="fr" sz="2200" dirty="0"/>
              <a:t>, </a:t>
            </a:r>
            <a:r>
              <a:rPr lang="fr" sz="2200" dirty="0" err="1"/>
              <a:t>moteur</a:t>
            </a:r>
            <a:r>
              <a:rPr lang="fr" sz="2200" dirty="0"/>
              <a:t> </a:t>
            </a:r>
            <a:r>
              <a:rPr lang="fr" sz="2200" dirty="0" err="1"/>
              <a:t>huiles</a:t>
            </a:r>
            <a:endParaRPr lang="pl-PL" sz="2200" dirty="0"/>
          </a:p>
          <a:p>
            <a:r>
              <a:rPr lang="fr" sz="2200" dirty="0" err="1"/>
              <a:t>miroirs</a:t>
            </a:r>
            <a:endParaRPr lang="pl-PL" sz="2200" dirty="0"/>
          </a:p>
          <a:p>
            <a:r>
              <a:rPr lang="fr" sz="2200" dirty="0" err="1"/>
              <a:t>fenêtre</a:t>
            </a:r>
            <a:r>
              <a:rPr lang="fr" sz="2200" dirty="0"/>
              <a:t> </a:t>
            </a:r>
            <a:r>
              <a:rPr lang="fr" sz="2200" dirty="0" err="1"/>
              <a:t>vitres </a:t>
            </a:r>
            <a:r>
              <a:rPr lang="fr" sz="2200" dirty="0"/>
              <a:t>et </a:t>
            </a:r>
            <a:r>
              <a:rPr lang="fr" sz="2200" dirty="0" err="1"/>
              <a:t>verre </a:t>
            </a:r>
            <a:endParaRPr lang="pl-PL" sz="2200" dirty="0"/>
          </a:p>
          <a:p>
            <a:r>
              <a:rPr lang="fr" sz="2200" dirty="0" err="1"/>
              <a:t>Moniteurs </a:t>
            </a:r>
            <a:r>
              <a:rPr lang="fr" sz="2200" dirty="0"/>
              <a:t>de télévision et </a:t>
            </a:r>
            <a:r>
              <a:rPr lang="fr" sz="2200" dirty="0" err="1"/>
              <a:t>lampes</a:t>
            </a:r>
            <a:endParaRPr lang="pl-PL" sz="2200" dirty="0"/>
          </a:p>
          <a:p>
            <a:r>
              <a:rPr lang="fr" sz="2200" dirty="0" err="1"/>
              <a:t>thermomètres </a:t>
            </a:r>
            <a:r>
              <a:rPr lang="fr" sz="2200" dirty="0"/>
              <a:t>et </a:t>
            </a:r>
            <a:r>
              <a:rPr lang="fr" sz="2200" dirty="0" err="1"/>
              <a:t>seringues</a:t>
            </a:r>
            <a:endParaRPr lang="pl-PL" sz="2200" dirty="0"/>
          </a:p>
        </p:txBody>
      </p:sp>
    </p:spTree>
    <p:extLst>
      <p:ext uri="{BB962C8B-B14F-4D97-AF65-F5344CB8AC3E}">
        <p14:creationId xmlns:p14="http://schemas.microsoft.com/office/powerpoint/2010/main" val="414772297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fade">
                                      <p:cBhvr>
                                        <p:cTn id="23" dur="500"/>
                                        <p:tgtEl>
                                          <p:spTgt spid="6">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Effect transition="in" filter="fade">
                                      <p:cBhvr>
                                        <p:cTn id="31" dur="500"/>
                                        <p:tgtEl>
                                          <p:spTgt spid="6">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Effect transition="in" filter="fade">
                                      <p:cBhvr>
                                        <p:cTn id="35" dur="500"/>
                                        <p:tgtEl>
                                          <p:spTgt spid="6">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animEffect transition="in" filter="fade">
                                      <p:cBhvr>
                                        <p:cTn id="39" dur="500"/>
                                        <p:tgtEl>
                                          <p:spTgt spid="6">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Effect transition="in" filter="fade">
                                      <p:cBhvr>
                                        <p:cTn id="43" dur="500"/>
                                        <p:tgtEl>
                                          <p:spTgt spid="6">
                                            <p:txEl>
                                              <p:pRg st="8" end="8"/>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Effect transition="in" filter="fade">
                                      <p:cBhvr>
                                        <p:cTn id="47" dur="500"/>
                                        <p:tgtEl>
                                          <p:spTgt spid="6">
                                            <p:txEl>
                                              <p:pRg st="9" end="9"/>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
                                            <p:txEl>
                                              <p:pRg st="10" end="10"/>
                                            </p:txEl>
                                          </p:spTgt>
                                        </p:tgtEl>
                                        <p:attrNameLst>
                                          <p:attrName>style.visibility</p:attrName>
                                        </p:attrNameLst>
                                      </p:cBhvr>
                                      <p:to>
                                        <p:strVal val="visible"/>
                                      </p:to>
                                    </p:set>
                                    <p:animEffect transition="in" filter="fade">
                                      <p:cBhvr>
                                        <p:cTn id="51" dur="500"/>
                                        <p:tgtEl>
                                          <p:spTgt spid="6">
                                            <p:txEl>
                                              <p:pRg st="10" end="1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6">
                                            <p:txEl>
                                              <p:pRg st="11" end="11"/>
                                            </p:txEl>
                                          </p:spTgt>
                                        </p:tgtEl>
                                        <p:attrNameLst>
                                          <p:attrName>style.visibility</p:attrName>
                                        </p:attrNameLst>
                                      </p:cBhvr>
                                      <p:to>
                                        <p:strVal val="visible"/>
                                      </p:to>
                                    </p:set>
                                    <p:animEffect transition="in" filter="fade">
                                      <p:cBhvr>
                                        <p:cTn id="55" dur="500"/>
                                        <p:tgtEl>
                                          <p:spTgt spid="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uiExpand="1"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6093" y="3886200"/>
            <a:ext cx="2288780" cy="3230040"/>
          </a:xfrm>
          <a:prstGeom prst="rect">
            <a:avLst/>
          </a:prstGeom>
        </p:spPr>
      </p:pic>
      <p:sp>
        <p:nvSpPr>
          <p:cNvPr id="4" name="Tytuł 3"/>
          <p:cNvSpPr>
            <a:spLocks noGrp="1"/>
          </p:cNvSpPr>
          <p:nvPr>
            <p:ph type="title"/>
          </p:nvPr>
        </p:nvSpPr>
        <p:spPr/>
        <p:txBody>
          <a:bodyPr/>
          <a:lstStyle/>
          <a:p>
            <a:r>
              <a:rPr lang="fr" b="1" cap="all" dirty="0"/>
              <a:t>DÉCHETS BIODÉGRADABLES</a:t>
            </a:r>
            <a:br>
              <a:rPr lang="pl-PL" b="1" cap="all" dirty="0"/>
            </a:br>
            <a:endParaRPr lang="pl-PL" dirty="0"/>
          </a:p>
        </p:txBody>
      </p:sp>
      <p:sp>
        <p:nvSpPr>
          <p:cNvPr id="5" name="Symbol zastępczy zawartości 4"/>
          <p:cNvSpPr>
            <a:spLocks noGrp="1"/>
          </p:cNvSpPr>
          <p:nvPr>
            <p:ph sz="half" idx="1"/>
          </p:nvPr>
        </p:nvSpPr>
        <p:spPr>
          <a:xfrm>
            <a:off x="1011677" y="1324217"/>
            <a:ext cx="4807709" cy="5271136"/>
          </a:xfrm>
        </p:spPr>
        <p:txBody>
          <a:bodyPr>
            <a:noAutofit/>
          </a:bodyPr>
          <a:lstStyle/>
          <a:p>
            <a:pPr marL="0" indent="0">
              <a:buNone/>
            </a:pPr>
            <a:r>
              <a:rPr lang="fr" sz="2400" b="1" dirty="0"/>
              <a:t>Nous </a:t>
            </a:r>
            <a:r>
              <a:rPr lang="fr" sz="2400" b="1" dirty="0" err="1"/>
              <a:t>devrions</a:t>
            </a:r>
            <a:r>
              <a:rPr lang="fr" sz="2400" b="1" dirty="0"/>
              <a:t> </a:t>
            </a:r>
            <a:r>
              <a:rPr lang="fr" sz="2400" b="1" dirty="0" err="1"/>
              <a:t>disposer </a:t>
            </a:r>
            <a:r>
              <a:rPr lang="fr" sz="2400" b="1" dirty="0"/>
              <a:t>de :</a:t>
            </a:r>
          </a:p>
          <a:p>
            <a:r>
              <a:rPr lang="fr" sz="2400" dirty="0"/>
              <a:t>les déchets de légumes et de fruits (y compris les épluchures, etc.)</a:t>
            </a:r>
          </a:p>
          <a:p>
            <a:r>
              <a:rPr lang="fr" sz="2400" dirty="0"/>
              <a:t>branches d'arbres et d'arbustes</a:t>
            </a:r>
          </a:p>
          <a:p>
            <a:r>
              <a:rPr lang="fr" sz="2400" dirty="0"/>
              <a:t>herbe coupée, feuilles, fleurs</a:t>
            </a:r>
          </a:p>
          <a:p>
            <a:r>
              <a:rPr lang="fr" sz="2400" dirty="0"/>
              <a:t>sciure de bois et écorce d'arbre</a:t>
            </a:r>
          </a:p>
          <a:p>
            <a:r>
              <a:rPr lang="fr" sz="2400" dirty="0"/>
              <a:t>bois non traité</a:t>
            </a:r>
          </a:p>
          <a:p>
            <a:r>
              <a:rPr lang="fr" sz="2400" dirty="0"/>
              <a:t>restes de nourriture</a:t>
            </a:r>
            <a:endParaRPr lang="pl-PL" sz="2400" dirty="0"/>
          </a:p>
        </p:txBody>
      </p:sp>
      <p:sp>
        <p:nvSpPr>
          <p:cNvPr id="6" name="Symbol zastępczy zawartości 5"/>
          <p:cNvSpPr>
            <a:spLocks noGrp="1"/>
          </p:cNvSpPr>
          <p:nvPr>
            <p:ph sz="half" idx="2"/>
          </p:nvPr>
        </p:nvSpPr>
        <p:spPr>
          <a:xfrm>
            <a:off x="7273160" y="1324216"/>
            <a:ext cx="4447786" cy="3581401"/>
          </a:xfrm>
        </p:spPr>
        <p:txBody>
          <a:bodyPr>
            <a:noAutofit/>
          </a:bodyPr>
          <a:lstStyle/>
          <a:p>
            <a:pPr marL="0" indent="0">
              <a:buNone/>
            </a:pPr>
            <a:r>
              <a:rPr lang="fr" sz="2400" b="1" u="sng" dirty="0"/>
              <a:t>Ne </a:t>
            </a:r>
            <a:r>
              <a:rPr lang="fr" sz="2400" b="1" dirty="0" err="1"/>
              <a:t>jetez </a:t>
            </a:r>
            <a:r>
              <a:rPr lang="fr" sz="2400" b="1" dirty="0"/>
              <a:t>pas :</a:t>
            </a:r>
          </a:p>
          <a:p>
            <a:r>
              <a:rPr lang="fr" sz="2400" dirty="0"/>
              <a:t>os d'animaux</a:t>
            </a:r>
          </a:p>
          <a:p>
            <a:r>
              <a:rPr lang="fr" sz="2400" dirty="0"/>
              <a:t>huile comestible</a:t>
            </a:r>
          </a:p>
          <a:p>
            <a:r>
              <a:rPr lang="fr" sz="2400" dirty="0" err="1"/>
              <a:t>excréments </a:t>
            </a:r>
            <a:endParaRPr lang="en-US" sz="2400" dirty="0"/>
          </a:p>
          <a:p>
            <a:r>
              <a:rPr lang="fr" sz="2400" dirty="0"/>
              <a:t>cendre de charbon</a:t>
            </a:r>
          </a:p>
          <a:p>
            <a:r>
              <a:rPr lang="fr" sz="2400" dirty="0"/>
              <a:t>médicaments</a:t>
            </a:r>
          </a:p>
          <a:p>
            <a:r>
              <a:rPr lang="fr" sz="2400" dirty="0"/>
              <a:t>bois imprégné</a:t>
            </a:r>
          </a:p>
          <a:p>
            <a:r>
              <a:rPr lang="fr" sz="2400" dirty="0"/>
              <a:t>panneaux de particules et MDF</a:t>
            </a:r>
          </a:p>
          <a:p>
            <a:r>
              <a:rPr lang="fr" sz="2400" dirty="0"/>
              <a:t>terre et cailloux</a:t>
            </a:r>
          </a:p>
          <a:p>
            <a:r>
              <a:rPr lang="fr" sz="2400" dirty="0"/>
              <a:t>autres déchets municipaux (y compris les déchets dangereux)</a:t>
            </a:r>
            <a:endParaRPr lang="pl-PL" sz="2400" dirty="0"/>
          </a:p>
        </p:txBody>
      </p:sp>
    </p:spTree>
    <p:extLst>
      <p:ext uri="{BB962C8B-B14F-4D97-AF65-F5344CB8AC3E}">
        <p14:creationId xmlns:p14="http://schemas.microsoft.com/office/powerpoint/2010/main" val="248711210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fade">
                                      <p:cBhvr>
                                        <p:cTn id="23" dur="500"/>
                                        <p:tgtEl>
                                          <p:spTgt spid="5">
                                            <p:txEl>
                                              <p:pRg st="5" end="5"/>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animEffect transition="in" filter="fade">
                                      <p:cBhvr>
                                        <p:cTn id="31" dur="500"/>
                                        <p:tgtEl>
                                          <p:spTgt spid="6">
                                            <p:txEl>
                                              <p:pRg st="1" end="1"/>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500"/>
                                        <p:tgtEl>
                                          <p:spTgt spid="6">
                                            <p:txEl>
                                              <p:pRg st="2" end="2"/>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animEffect transition="in" filter="fade">
                                      <p:cBhvr>
                                        <p:cTn id="39" dur="500"/>
                                        <p:tgtEl>
                                          <p:spTgt spid="6">
                                            <p:txEl>
                                              <p:pRg st="3" end="3"/>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animEffect transition="in" filter="fade">
                                      <p:cBhvr>
                                        <p:cTn id="43" dur="500"/>
                                        <p:tgtEl>
                                          <p:spTgt spid="6">
                                            <p:txEl>
                                              <p:pRg st="4" end="4"/>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animEffect transition="in" filter="fade">
                                      <p:cBhvr>
                                        <p:cTn id="47" dur="500"/>
                                        <p:tgtEl>
                                          <p:spTgt spid="6">
                                            <p:txEl>
                                              <p:pRg st="5" end="5"/>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500"/>
                                        <p:tgtEl>
                                          <p:spTgt spid="6">
                                            <p:txEl>
                                              <p:pRg st="6" end="6"/>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Effect transition="in" filter="fade">
                                      <p:cBhvr>
                                        <p:cTn id="55" dur="500"/>
                                        <p:tgtEl>
                                          <p:spTgt spid="6">
                                            <p:txEl>
                                              <p:pRg st="7" end="7"/>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6">
                                            <p:txEl>
                                              <p:pRg st="8" end="8"/>
                                            </p:txEl>
                                          </p:spTgt>
                                        </p:tgtEl>
                                        <p:attrNameLst>
                                          <p:attrName>style.visibility</p:attrName>
                                        </p:attrNameLst>
                                      </p:cBhvr>
                                      <p:to>
                                        <p:strVal val="visible"/>
                                      </p:to>
                                    </p:set>
                                    <p:animEffect transition="in" filter="fade">
                                      <p:cBhvr>
                                        <p:cTn id="59" dur="500"/>
                                        <p:tgtEl>
                                          <p:spTgt spid="6">
                                            <p:txEl>
                                              <p:pRg st="8" end="8"/>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6">
                                            <p:txEl>
                                              <p:pRg st="9" end="9"/>
                                            </p:txEl>
                                          </p:spTgt>
                                        </p:tgtEl>
                                        <p:attrNameLst>
                                          <p:attrName>style.visibility</p:attrName>
                                        </p:attrNameLst>
                                      </p:cBhvr>
                                      <p:to>
                                        <p:strVal val="visible"/>
                                      </p:to>
                                    </p:set>
                                    <p:animEffect transition="in" filter="fade">
                                      <p:cBhvr>
                                        <p:cTn id="63"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uiExpand="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cap="all" dirty="0"/>
              <a:t>DÉCHETS MIXTES</a:t>
            </a:r>
            <a:br>
              <a:rPr lang="pl-PL" b="1" cap="all" dirty="0"/>
            </a:br>
            <a:endParaRPr lang="pl-PL" dirty="0"/>
          </a:p>
        </p:txBody>
      </p:sp>
      <p:sp>
        <p:nvSpPr>
          <p:cNvPr id="3" name="Symbol zastępczy zawartości 2"/>
          <p:cNvSpPr>
            <a:spLocks noGrp="1"/>
          </p:cNvSpPr>
          <p:nvPr>
            <p:ph idx="1"/>
          </p:nvPr>
        </p:nvSpPr>
        <p:spPr/>
        <p:txBody>
          <a:bodyPr>
            <a:normAutofit/>
          </a:bodyPr>
          <a:lstStyle/>
          <a:p>
            <a:r>
              <a:rPr lang="fr" sz="2600" dirty="0"/>
              <a:t>Tout ce qui ne peut pas être récupéré par le processus de recyclage, à l'exception des déchets dangereux, doit être mis dans le conteneur de déchets mixtes.</a:t>
            </a:r>
            <a:endParaRPr lang="pl-PL" sz="2600" dirty="0"/>
          </a:p>
        </p:txBody>
      </p:sp>
      <p:pic>
        <p:nvPicPr>
          <p:cNvPr id="4" name="Symbol zastępczy zawartości 4"/>
          <p:cNvPicPr>
            <a:picLocks noChangeAspect="1"/>
          </p:cNvPicPr>
          <p:nvPr/>
        </p:nvPicPr>
        <p:blipFill rotWithShape="1">
          <a:blip r:embed="rId2">
            <a:extLst>
              <a:ext uri="{28A0092B-C50C-407E-A947-70E740481C1C}">
                <a14:useLocalDpi xmlns:a14="http://schemas.microsoft.com/office/drawing/2010/main" val="0"/>
              </a:ext>
            </a:extLst>
          </a:blip>
          <a:srcRect l="10433" t="4226" r="20241" b="13521"/>
          <a:stretch/>
        </p:blipFill>
        <p:spPr>
          <a:xfrm>
            <a:off x="5652654" y="3429001"/>
            <a:ext cx="2847109" cy="3034145"/>
          </a:xfrm>
          <a:prstGeom prst="rect">
            <a:avLst/>
          </a:prstGeom>
        </p:spPr>
      </p:pic>
    </p:spTree>
    <p:extLst>
      <p:ext uri="{BB962C8B-B14F-4D97-AF65-F5344CB8AC3E}">
        <p14:creationId xmlns:p14="http://schemas.microsoft.com/office/powerpoint/2010/main" val="414633076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650" y="0"/>
            <a:ext cx="10214977" cy="6843308"/>
          </a:xfrm>
          <a:prstGeom prst="rect">
            <a:avLst/>
          </a:prstGeom>
        </p:spPr>
      </p:pic>
    </p:spTree>
    <p:extLst>
      <p:ext uri="{BB962C8B-B14F-4D97-AF65-F5344CB8AC3E}">
        <p14:creationId xmlns:p14="http://schemas.microsoft.com/office/powerpoint/2010/main" val="126978041"/>
      </p:ext>
    </p:extLst>
  </p:cSld>
  <p:clrMapOvr>
    <a:masterClrMapping/>
  </p:clrMapOvr>
  <p:transition spd="med">
    <p:cove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ymbol zastępczy zawartości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8020" y="0"/>
            <a:ext cx="10266710" cy="6858000"/>
          </a:xfrm>
        </p:spPr>
      </p:pic>
    </p:spTree>
    <p:extLst>
      <p:ext uri="{BB962C8B-B14F-4D97-AF65-F5344CB8AC3E}">
        <p14:creationId xmlns:p14="http://schemas.microsoft.com/office/powerpoint/2010/main" val="100275009"/>
      </p:ext>
    </p:extLst>
  </p:cSld>
  <p:clrMapOvr>
    <a:masterClrMapping/>
  </p:clrMapOvr>
  <p:transition spd="med">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1137138"/>
            <a:ext cx="9601200" cy="5720862"/>
          </a:xfrm>
        </p:spPr>
        <p:txBody>
          <a:bodyPr>
            <a:noAutofit/>
          </a:bodyPr>
          <a:lstStyle/>
          <a:p>
            <a:pPr marL="0" indent="0">
              <a:buNone/>
            </a:pPr>
            <a:r>
              <a:rPr lang="fr" sz="3600" dirty="0"/>
              <a:t>Les activités humaines à l'origine de la pollution, des modifications des habitats et des changements climatiques exercent une pression sur les espèces et les écosystèmes. Selon les scientifiques, </a:t>
            </a:r>
            <a:r>
              <a:rPr lang="fr" sz="3600" b="1" dirty="0"/>
              <a:t>1 million d'espèces de </a:t>
            </a:r>
            <a:r>
              <a:rPr lang="fr" sz="3600" dirty="0"/>
              <a:t>plantes, d'insectes, d'oiseaux et de mammifères dans le monde sont actuellement </a:t>
            </a:r>
            <a:r>
              <a:rPr lang="fr" sz="3600" b="1" dirty="0"/>
              <a:t>menacées d' </a:t>
            </a:r>
            <a:r>
              <a:rPr lang="fr" sz="3600" b="1" dirty="0">
                <a:solidFill>
                  <a:srgbClr val="C00000"/>
                </a:solidFill>
              </a:rPr>
              <a:t>extinction </a:t>
            </a:r>
            <a:r>
              <a:rPr lang="fr" sz="3600" dirty="0"/>
              <a:t>.</a:t>
            </a:r>
          </a:p>
          <a:p>
            <a:pPr marL="0" indent="0">
              <a:buNone/>
            </a:pPr>
            <a:endParaRPr lang="pl-PL" sz="3200" dirty="0"/>
          </a:p>
          <a:p>
            <a:pPr marL="0" indent="0">
              <a:buNone/>
            </a:pPr>
            <a:r>
              <a:rPr lang="fr" sz="1100" dirty="0">
                <a:hlinkClick r:id="rId2"/>
              </a:rPr>
              <a:t>https://www.consilium.europa.eu/pl/policies/biodiversity/</a:t>
            </a:r>
            <a:r>
              <a:rPr lang="fr" sz="1100" dirty="0"/>
              <a:t> </a:t>
            </a:r>
          </a:p>
          <a:p>
            <a:pPr marL="0" indent="0">
              <a:buNone/>
            </a:pPr>
            <a:endParaRPr lang="pl-PL" dirty="0"/>
          </a:p>
        </p:txBody>
      </p:sp>
    </p:spTree>
    <p:extLst>
      <p:ext uri="{BB962C8B-B14F-4D97-AF65-F5344CB8AC3E}">
        <p14:creationId xmlns:p14="http://schemas.microsoft.com/office/powerpoint/2010/main" val="190620406"/>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56" y="0"/>
            <a:ext cx="10248687" cy="6858000"/>
          </a:xfrm>
          <a:prstGeom prst="rect">
            <a:avLst/>
          </a:prstGeom>
        </p:spPr>
      </p:pic>
    </p:spTree>
    <p:extLst>
      <p:ext uri="{BB962C8B-B14F-4D97-AF65-F5344CB8AC3E}">
        <p14:creationId xmlns:p14="http://schemas.microsoft.com/office/powerpoint/2010/main" val="3077115067"/>
      </p:ext>
    </p:extLst>
  </p:cSld>
  <p:clrMapOvr>
    <a:masterClrMapping/>
  </p:clrMapOvr>
  <p:transition spd="med">
    <p:cove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3362"/>
            <a:ext cx="9859604" cy="6861362"/>
          </a:xfrm>
          <a:prstGeom prst="rect">
            <a:avLst/>
          </a:prstGeom>
        </p:spPr>
      </p:pic>
    </p:spTree>
    <p:extLst>
      <p:ext uri="{BB962C8B-B14F-4D97-AF65-F5344CB8AC3E}">
        <p14:creationId xmlns:p14="http://schemas.microsoft.com/office/powerpoint/2010/main" val="4261285514"/>
      </p:ext>
    </p:extLst>
  </p:cSld>
  <p:clrMapOvr>
    <a:masterClrMapping/>
  </p:clrMapOvr>
  <p:transition spd="med">
    <p:cove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L'écoblanchiment</a:t>
            </a:r>
            <a:endParaRPr lang="pl-PL" dirty="0"/>
          </a:p>
        </p:txBody>
      </p:sp>
      <p:sp>
        <p:nvSpPr>
          <p:cNvPr id="3" name="Symbol zastępczy zawartości 2"/>
          <p:cNvSpPr>
            <a:spLocks noGrp="1"/>
          </p:cNvSpPr>
          <p:nvPr>
            <p:ph idx="1"/>
          </p:nvPr>
        </p:nvSpPr>
        <p:spPr>
          <a:xfrm>
            <a:off x="1371600" y="1428750"/>
            <a:ext cx="9601200" cy="5146430"/>
          </a:xfrm>
        </p:spPr>
        <p:txBody>
          <a:bodyPr>
            <a:noAutofit/>
          </a:bodyPr>
          <a:lstStyle/>
          <a:p>
            <a:pPr marL="0" indent="0">
              <a:buNone/>
            </a:pPr>
            <a:r>
              <a:rPr lang="fr" sz="2800" dirty="0"/>
              <a:t>aussi appelé " </a:t>
            </a:r>
            <a:r>
              <a:rPr lang="fr" sz="2800" b="1" dirty="0"/>
              <a:t>éclat vert </a:t>
            </a:r>
            <a:r>
              <a:rPr lang="fr" sz="2800" dirty="0"/>
              <a:t>",</a:t>
            </a:r>
            <a:r>
              <a:rPr lang="fr" sz="2800" baseline="30000" dirty="0"/>
              <a:t> </a:t>
            </a:r>
            <a:r>
              <a:rPr lang="fr" sz="2800" dirty="0"/>
              <a:t>est une forme de publicité ou </a:t>
            </a:r>
            <a:r>
              <a:rPr lang="fr" sz="2800" dirty="0">
                <a:hlinkClick r:id="rId2" tooltip="Marketing spin"/>
              </a:rPr>
              <a:t>de marketing </a:t>
            </a:r>
            <a:r>
              <a:rPr lang="fr" sz="2800" dirty="0"/>
              <a:t>dans laquelle </a:t>
            </a:r>
            <a:r>
              <a:rPr lang="fr" sz="2800" dirty="0">
                <a:hlinkClick r:id="rId3" tooltip="Green PR"/>
              </a:rPr>
              <a:t>les relations publiques vertes </a:t>
            </a:r>
            <a:r>
              <a:rPr lang="fr" sz="2800" dirty="0"/>
              <a:t>et </a:t>
            </a:r>
            <a:r>
              <a:rPr lang="fr" sz="2800" dirty="0">
                <a:hlinkClick r:id="rId4" tooltip="Green marketing"/>
              </a:rPr>
              <a:t>le marketing vert </a:t>
            </a:r>
            <a:r>
              <a:rPr lang="fr" sz="2800" dirty="0"/>
              <a:t>sont utilisés de manière trompeuse pour persuader le public que les produits, les objectifs et les politiques d'une organisation sont </a:t>
            </a:r>
            <a:r>
              <a:rPr lang="fr" sz="2800" dirty="0">
                <a:hlinkClick r:id="rId5" tooltip="Environmentally friendly"/>
              </a:rPr>
              <a:t>respectueux de l'environnement </a:t>
            </a:r>
            <a:r>
              <a:rPr lang="fr" sz="2800" dirty="0"/>
              <a:t>. Les entreprises qui adoptent intentionnellement des stratégies de communication sur le greenwashing le font souvent pour se distancer des manquements environnementaux d'eux-mêmes ou de leurs fournisseurs.</a:t>
            </a:r>
            <a:endParaRPr lang="pl-PL" sz="3200" dirty="0"/>
          </a:p>
          <a:p>
            <a:pPr marL="0" indent="0">
              <a:buNone/>
            </a:pPr>
            <a:r>
              <a:rPr lang="fr" sz="1100" dirty="0">
                <a:hlinkClick r:id="rId6"/>
              </a:rPr>
              <a:t>https://en.wikipedia.org/wiki/Greenwashing</a:t>
            </a:r>
            <a:r>
              <a:rPr lang="fr" sz="1100" dirty="0"/>
              <a:t> </a:t>
            </a:r>
            <a:endParaRPr lang="en-US" sz="1100" dirty="0"/>
          </a:p>
          <a:p>
            <a:pPr marL="0" indent="0">
              <a:buNone/>
            </a:pPr>
            <a:endParaRPr lang="pl-PL" sz="1800" dirty="0"/>
          </a:p>
        </p:txBody>
      </p:sp>
    </p:spTree>
    <p:extLst>
      <p:ext uri="{BB962C8B-B14F-4D97-AF65-F5344CB8AC3E}">
        <p14:creationId xmlns:p14="http://schemas.microsoft.com/office/powerpoint/2010/main" val="13495539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59074" y="1352811"/>
            <a:ext cx="9601200" cy="4790161"/>
          </a:xfrm>
        </p:spPr>
        <p:txBody>
          <a:bodyPr>
            <a:normAutofit fontScale="92500" lnSpcReduction="10000"/>
          </a:bodyPr>
          <a:lstStyle/>
          <a:p>
            <a:pPr marL="0" indent="0" algn="ctr">
              <a:buNone/>
            </a:pPr>
            <a:r>
              <a:rPr lang="fr" sz="4800" dirty="0"/>
              <a:t>Le greenwashing est une communication marketing d'une entreprise basée sur des allégations fausses ou trompeuses sur la conformité environnementale d'un produit ou de ses composants.</a:t>
            </a:r>
            <a:endParaRPr lang="pl-PL" sz="4800" dirty="0"/>
          </a:p>
          <a:p>
            <a:pPr marL="0" indent="0" algn="ctr">
              <a:buNone/>
            </a:pPr>
            <a:endParaRPr lang="pl-PL" sz="4800" dirty="0"/>
          </a:p>
          <a:p>
            <a:pPr marL="0" indent="0" algn="ctr">
              <a:buNone/>
            </a:pPr>
            <a:r>
              <a:rPr lang="fr" sz="1400" dirty="0">
                <a:hlinkClick r:id="rId2"/>
              </a:rPr>
              <a:t>http://sinsofgreenwashing.org</a:t>
            </a:r>
            <a:endParaRPr lang="pl-PL" sz="1400" dirty="0"/>
          </a:p>
        </p:txBody>
      </p:sp>
    </p:spTree>
    <p:extLst>
      <p:ext uri="{BB962C8B-B14F-4D97-AF65-F5344CB8AC3E}">
        <p14:creationId xmlns:p14="http://schemas.microsoft.com/office/powerpoint/2010/main" val="27214629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80654" y="238991"/>
            <a:ext cx="9601200" cy="1485900"/>
          </a:xfrm>
        </p:spPr>
        <p:txBody>
          <a:bodyPr/>
          <a:lstStyle/>
          <a:p>
            <a:r>
              <a:rPr lang="fr" dirty="0" err="1"/>
              <a:t>Exemples </a:t>
            </a:r>
            <a:r>
              <a:rPr lang="fr" dirty="0"/>
              <a:t>de </a:t>
            </a:r>
            <a:r>
              <a:rPr lang="fr" dirty="0" err="1"/>
              <a:t>greenwashing </a:t>
            </a:r>
            <a:r>
              <a:rPr lang="fr" dirty="0"/>
              <a:t>:</a:t>
            </a:r>
          </a:p>
        </p:txBody>
      </p:sp>
      <p:sp>
        <p:nvSpPr>
          <p:cNvPr id="3" name="Symbol zastępczy zawartości 2"/>
          <p:cNvSpPr>
            <a:spLocks noGrp="1"/>
          </p:cNvSpPr>
          <p:nvPr>
            <p:ph idx="1"/>
          </p:nvPr>
        </p:nvSpPr>
        <p:spPr>
          <a:xfrm>
            <a:off x="1080654" y="1272885"/>
            <a:ext cx="10754592" cy="5782541"/>
          </a:xfrm>
        </p:spPr>
        <p:txBody>
          <a:bodyPr>
            <a:noAutofit/>
          </a:bodyPr>
          <a:lstStyle/>
          <a:p>
            <a:r>
              <a:rPr lang="fr" sz="2600" dirty="0"/>
              <a:t>L' entreprise utilise </a:t>
            </a:r>
            <a:r>
              <a:rPr lang="fr" sz="2600" b="1" dirty="0"/>
              <a:t>des coûts d'opportunité cachés - déforme l'impact environnemental d'un produit (par exemple, </a:t>
            </a:r>
            <a:r>
              <a:rPr lang="fr" sz="2600" dirty="0"/>
              <a:t>les appareils électroniques économes en énergie sont en fait fabriqués à partir de matériaux dangereux pour l'environnement) .</a:t>
            </a:r>
            <a:endParaRPr lang="en-US" sz="2600" dirty="0"/>
          </a:p>
          <a:p>
            <a:r>
              <a:rPr lang="fr" sz="2600" dirty="0"/>
              <a:t>L' entreprise met en avant des faits respectueux de l'environnement </a:t>
            </a:r>
            <a:r>
              <a:rPr lang="fr" sz="2600" b="1" dirty="0">
                <a:solidFill>
                  <a:srgbClr val="C00000"/>
                </a:solidFill>
              </a:rPr>
              <a:t>sans lien avec la réalité </a:t>
            </a:r>
            <a:r>
              <a:rPr lang="fr" sz="2600" dirty="0"/>
              <a:t>- fait référence à quelque chose qui est faux (par exemple, une affirmation sur le marché américain selon laquelle quelque chose "ne contient pas de HCFC" - c'est-à-dire des </a:t>
            </a:r>
            <a:r>
              <a:rPr lang="fr" sz="2600" dirty="0" err="1"/>
              <a:t>hydrochlorofluorocarbures </a:t>
            </a:r>
            <a:r>
              <a:rPr lang="fr" sz="2600" dirty="0"/>
              <a:t>, dont l'utilisation a été interdite aux États-Unis en 2010, ou </a:t>
            </a:r>
            <a:r>
              <a:rPr lang="fr" sz="2600" dirty="0" err="1"/>
              <a:t>soulignant </a:t>
            </a:r>
            <a:r>
              <a:rPr lang="fr" sz="2600" dirty="0"/>
              <a:t>qu'un cosmétique ne contient pas de CFC, alors que leur utilisation </a:t>
            </a:r>
            <a:r>
              <a:rPr lang="fr" sz="2600" u="sng" dirty="0"/>
              <a:t>est interdite depuis les années 1990 </a:t>
            </a:r>
            <a:r>
              <a:rPr lang="fr" sz="2600" dirty="0"/>
              <a:t>).</a:t>
            </a:r>
          </a:p>
          <a:p>
            <a:r>
              <a:rPr lang="fr" sz="2600" dirty="0"/>
              <a:t>L' entreprise </a:t>
            </a:r>
            <a:r>
              <a:rPr lang="fr" sz="2600" b="1" dirty="0"/>
              <a:t>réduit ses coûts sous couvert de protection de l'environnement </a:t>
            </a:r>
            <a:r>
              <a:rPr lang="fr" sz="2600" dirty="0"/>
              <a:t>(par exemple, envoi de factures par e-mail ou demande d'utilisation moins fréquente des serviettes) .</a:t>
            </a:r>
          </a:p>
        </p:txBody>
      </p:sp>
    </p:spTree>
    <p:extLst>
      <p:ext uri="{BB962C8B-B14F-4D97-AF65-F5344CB8AC3E}">
        <p14:creationId xmlns:p14="http://schemas.microsoft.com/office/powerpoint/2010/main" val="128525747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Nous </a:t>
            </a:r>
            <a:r>
              <a:rPr lang="fr" dirty="0" err="1"/>
              <a:t>appelons</a:t>
            </a:r>
            <a:r>
              <a:rPr lang="fr" dirty="0"/>
              <a:t> </a:t>
            </a:r>
            <a:r>
              <a:rPr lang="fr" dirty="0" err="1"/>
              <a:t>il</a:t>
            </a:r>
            <a:r>
              <a:rPr lang="fr" dirty="0"/>
              <a:t> </a:t>
            </a:r>
            <a:r>
              <a:rPr lang="fr" i="1" dirty="0" err="1"/>
              <a:t>écoblanchiment</a:t>
            </a:r>
            <a:r>
              <a:rPr lang="fr" dirty="0"/>
              <a:t> </a:t>
            </a:r>
            <a:r>
              <a:rPr lang="fr" dirty="0" err="1"/>
              <a:t>quand </a:t>
            </a:r>
            <a:r>
              <a:rPr lang="fr" dirty="0"/>
              <a:t>:</a:t>
            </a:r>
          </a:p>
        </p:txBody>
      </p:sp>
      <p:sp>
        <p:nvSpPr>
          <p:cNvPr id="3" name="Symbol zastępczy zawartości 2"/>
          <p:cNvSpPr>
            <a:spLocks noGrp="1"/>
          </p:cNvSpPr>
          <p:nvPr>
            <p:ph idx="1"/>
          </p:nvPr>
        </p:nvSpPr>
        <p:spPr>
          <a:xfrm>
            <a:off x="1246909" y="1610590"/>
            <a:ext cx="10216642" cy="5070764"/>
          </a:xfrm>
        </p:spPr>
        <p:txBody>
          <a:bodyPr>
            <a:normAutofit fontScale="92500" lnSpcReduction="20000"/>
          </a:bodyPr>
          <a:lstStyle/>
          <a:p>
            <a:r>
              <a:rPr lang="fr" sz="3000" dirty="0"/>
              <a:t>L' entreprise </a:t>
            </a:r>
            <a:r>
              <a:rPr lang="fr" sz="2800" b="1" dirty="0">
                <a:solidFill>
                  <a:srgbClr val="C00000"/>
                </a:solidFill>
              </a:rPr>
              <a:t>ne fournit aucune preuve </a:t>
            </a:r>
            <a:r>
              <a:rPr lang="fr" sz="3000" dirty="0"/>
              <a:t>– aucune information n'est disponible sur la performance environnementale du produit ni aucune certification fiable .</a:t>
            </a:r>
            <a:endParaRPr lang="en-US" sz="3000" dirty="0"/>
          </a:p>
          <a:p>
            <a:r>
              <a:rPr lang="fr" sz="3000" dirty="0"/>
              <a:t>L' entreprise est </a:t>
            </a:r>
            <a:r>
              <a:rPr lang="fr" sz="2800" b="1" dirty="0">
                <a:solidFill>
                  <a:srgbClr val="C00000"/>
                </a:solidFill>
              </a:rPr>
              <a:t>délibérément vague </a:t>
            </a:r>
            <a:r>
              <a:rPr lang="fr" sz="3000" dirty="0"/>
              <a:t>- les descriptions de produits sont vagues ou </a:t>
            </a:r>
            <a:r>
              <a:rPr lang="fr" sz="2800" b="1" dirty="0">
                <a:solidFill>
                  <a:srgbClr val="C00000"/>
                </a:solidFill>
              </a:rPr>
              <a:t>imprécises </a:t>
            </a:r>
            <a:r>
              <a:rPr lang="fr" sz="3000" dirty="0"/>
              <a:t>et peuvent être mal comprises par le consommateur ; un exemple est le terme </a:t>
            </a:r>
            <a:r>
              <a:rPr lang="fr" sz="3000" dirty="0">
                <a:solidFill>
                  <a:srgbClr val="00B050"/>
                </a:solidFill>
              </a:rPr>
              <a:t>"entièrement naturel" </a:t>
            </a:r>
            <a:r>
              <a:rPr lang="fr" sz="3000" dirty="0"/>
              <a:t>(l'oxyde d'arsenic(III) ou le mercure sont présents dans la nature mais sont hautement </a:t>
            </a:r>
            <a:r>
              <a:rPr lang="fr" sz="2800" b="1" dirty="0">
                <a:solidFill>
                  <a:srgbClr val="C00000"/>
                </a:solidFill>
              </a:rPr>
              <a:t>toxiques </a:t>
            </a:r>
            <a:r>
              <a:rPr lang="fr" sz="3000" dirty="0"/>
              <a:t>- "naturel" ne signifie pas nécessairement "vert") .</a:t>
            </a:r>
            <a:endParaRPr lang="en-US" sz="3000" dirty="0"/>
          </a:p>
          <a:p>
            <a:r>
              <a:rPr lang="fr" sz="3000" dirty="0"/>
              <a:t>L' entreprise met l'accent sur le </a:t>
            </a:r>
            <a:r>
              <a:rPr lang="fr" sz="2800" b="1" dirty="0">
                <a:solidFill>
                  <a:srgbClr val="C00000"/>
                </a:solidFill>
              </a:rPr>
              <a:t>"moindre</a:t>
            </a:r>
            <a:r>
              <a:rPr lang="fr" sz="3000" dirty="0"/>
              <a:t> </a:t>
            </a:r>
            <a:r>
              <a:rPr lang="fr" sz="2800" b="1" dirty="0">
                <a:solidFill>
                  <a:srgbClr val="C00000"/>
                </a:solidFill>
              </a:rPr>
              <a:t>mal » d'utiliser ses produits - par exemple, des cigarettes </a:t>
            </a:r>
            <a:r>
              <a:rPr lang="fr" sz="3000" dirty="0"/>
              <a:t>« vertes » ou </a:t>
            </a:r>
            <a:r>
              <a:rPr lang="fr" sz="2800" b="1" dirty="0">
                <a:solidFill>
                  <a:srgbClr val="C00000"/>
                </a:solidFill>
              </a:rPr>
              <a:t>des pesticides « respectueux </a:t>
            </a:r>
            <a:r>
              <a:rPr lang="fr" sz="3000" dirty="0"/>
              <a:t>de l'environnement » .</a:t>
            </a:r>
          </a:p>
          <a:p>
            <a:pPr marL="0" indent="0">
              <a:buNone/>
            </a:pPr>
            <a:endParaRPr lang="pl-PL" dirty="0"/>
          </a:p>
          <a:p>
            <a:pPr marL="0" indent="0">
              <a:buNone/>
            </a:pPr>
            <a:r>
              <a:rPr lang="fr" sz="1100" dirty="0">
                <a:hlinkClick r:id="rId2"/>
              </a:rPr>
              <a:t>https://pl.wikipedia.org/wiki/Greenwashing</a:t>
            </a:r>
            <a:endParaRPr lang="pl-PL" sz="1100" dirty="0"/>
          </a:p>
          <a:p>
            <a:endParaRPr lang="pl-PL" dirty="0"/>
          </a:p>
        </p:txBody>
      </p:sp>
    </p:spTree>
    <p:extLst>
      <p:ext uri="{BB962C8B-B14F-4D97-AF65-F5344CB8AC3E}">
        <p14:creationId xmlns:p14="http://schemas.microsoft.com/office/powerpoint/2010/main" val="411910248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Nous </a:t>
            </a:r>
            <a:r>
              <a:rPr lang="fr" dirty="0" err="1"/>
              <a:t>appelons</a:t>
            </a:r>
            <a:r>
              <a:rPr lang="fr" dirty="0"/>
              <a:t> </a:t>
            </a:r>
            <a:r>
              <a:rPr lang="fr" dirty="0" err="1"/>
              <a:t>il</a:t>
            </a:r>
            <a:r>
              <a:rPr lang="fr" dirty="0"/>
              <a:t> </a:t>
            </a:r>
            <a:r>
              <a:rPr lang="fr" i="1" dirty="0" err="1"/>
              <a:t>écoblanchiment</a:t>
            </a:r>
            <a:r>
              <a:rPr lang="fr" dirty="0"/>
              <a:t> </a:t>
            </a:r>
            <a:r>
              <a:rPr lang="fr" dirty="0" err="1"/>
              <a:t>quand </a:t>
            </a:r>
            <a:r>
              <a:rPr lang="fr" dirty="0"/>
              <a:t>:</a:t>
            </a:r>
          </a:p>
        </p:txBody>
      </p:sp>
      <p:sp>
        <p:nvSpPr>
          <p:cNvPr id="3" name="Symbol zastępczy zawartości 2"/>
          <p:cNvSpPr>
            <a:spLocks noGrp="1"/>
          </p:cNvSpPr>
          <p:nvPr>
            <p:ph idx="1"/>
          </p:nvPr>
        </p:nvSpPr>
        <p:spPr>
          <a:xfrm>
            <a:off x="976745" y="1433945"/>
            <a:ext cx="10590966" cy="5424055"/>
          </a:xfrm>
        </p:spPr>
        <p:txBody>
          <a:bodyPr>
            <a:normAutofit lnSpcReduction="10000"/>
          </a:bodyPr>
          <a:lstStyle/>
          <a:p>
            <a:r>
              <a:rPr lang="fr" sz="2600" dirty="0"/>
              <a:t>L' entreprise utilise </a:t>
            </a:r>
            <a:r>
              <a:rPr lang="fr" sz="2600" b="1" dirty="0">
                <a:solidFill>
                  <a:srgbClr val="C00000"/>
                </a:solidFill>
              </a:rPr>
              <a:t>des pieux mensonges </a:t>
            </a:r>
            <a:r>
              <a:rPr lang="fr" sz="2600" dirty="0"/>
              <a:t>- elle utilise </a:t>
            </a:r>
            <a:r>
              <a:rPr lang="fr" sz="2600" b="1" dirty="0">
                <a:solidFill>
                  <a:srgbClr val="C00000"/>
                </a:solidFill>
              </a:rPr>
              <a:t>illégalement </a:t>
            </a:r>
            <a:r>
              <a:rPr lang="fr" sz="2600" dirty="0"/>
              <a:t>et </a:t>
            </a:r>
            <a:r>
              <a:rPr lang="fr" sz="2600" b="1" dirty="0">
                <a:solidFill>
                  <a:srgbClr val="C00000"/>
                </a:solidFill>
              </a:rPr>
              <a:t>de manière injustifiée </a:t>
            </a:r>
            <a:r>
              <a:rPr lang="fr" sz="2600" dirty="0"/>
              <a:t>des écolabels et des certificats et utilise des images exagérées, suggestives, des données fictives pour prouver la performance environnementale du produit - en d'autres termes, le contenu et la forme du </a:t>
            </a:r>
            <a:r>
              <a:rPr lang="fr" sz="2600" b="1" dirty="0">
                <a:solidFill>
                  <a:srgbClr val="C00000"/>
                </a:solidFill>
              </a:rPr>
              <a:t>faux étiquetage </a:t>
            </a:r>
            <a:r>
              <a:rPr lang="fr" sz="2600" dirty="0"/>
              <a:t>sont destinés tromper </a:t>
            </a:r>
            <a:r>
              <a:rPr lang="fr" sz="2600" b="1" dirty="0">
                <a:solidFill>
                  <a:srgbClr val="C00000"/>
                </a:solidFill>
              </a:rPr>
              <a:t>le </a:t>
            </a:r>
            <a:r>
              <a:rPr lang="fr" sz="2600" dirty="0"/>
              <a:t>client .</a:t>
            </a:r>
            <a:endParaRPr lang="en-US" sz="2600" dirty="0"/>
          </a:p>
          <a:p>
            <a:r>
              <a:rPr lang="fr" sz="2600" dirty="0"/>
              <a:t>L' entreprise </a:t>
            </a:r>
            <a:r>
              <a:rPr lang="fr" sz="2600" b="1" dirty="0">
                <a:solidFill>
                  <a:srgbClr val="C00000"/>
                </a:solidFill>
              </a:rPr>
              <a:t>déforme </a:t>
            </a:r>
            <a:r>
              <a:rPr lang="fr" sz="2600" dirty="0"/>
              <a:t>l' </a:t>
            </a:r>
            <a:r>
              <a:rPr lang="fr" sz="2600" b="1" dirty="0">
                <a:solidFill>
                  <a:srgbClr val="C00000"/>
                </a:solidFill>
              </a:rPr>
              <a:t>impact réel </a:t>
            </a:r>
            <a:r>
              <a:rPr lang="fr" sz="2600" dirty="0"/>
              <a:t>du produit sur l'environnement - elle met en avant l'aspect écologique (par exemple, le fait que l'emballage est en matériau biodégradable), mais ne mentionne pas l'ampleur de l'empreinte écologique de la production du produit lui-même ou même de l'emballage est .</a:t>
            </a:r>
            <a:endParaRPr lang="en-US" sz="2600" dirty="0"/>
          </a:p>
          <a:p>
            <a:r>
              <a:rPr lang="fr" sz="2600" dirty="0"/>
              <a:t>L' entreprise </a:t>
            </a:r>
            <a:r>
              <a:rPr lang="fr" sz="2600" b="1" dirty="0">
                <a:solidFill>
                  <a:srgbClr val="C00000"/>
                </a:solidFill>
              </a:rPr>
              <a:t>omet certaines informations </a:t>
            </a:r>
            <a:r>
              <a:rPr lang="fr" sz="2600" dirty="0"/>
              <a:t>dont la divulgation pourrait compromettre le caractère « environnemental » du produit (par exemple, un pressing est appelé éco-lavage) .</a:t>
            </a:r>
            <a:endParaRPr lang="pl-PL" sz="1200" dirty="0"/>
          </a:p>
          <a:p>
            <a:pPr marL="0" indent="0">
              <a:buNone/>
            </a:pPr>
            <a:r>
              <a:rPr lang="fr" sz="1200" dirty="0">
                <a:hlinkClick r:id="rId2"/>
              </a:rPr>
              <a:t>https://pl.wikipedia.org/wiki/Greenwashing</a:t>
            </a:r>
            <a:endParaRPr lang="pl-PL" sz="1200" dirty="0"/>
          </a:p>
          <a:p>
            <a:pPr marL="0" indent="0">
              <a:buNone/>
            </a:pPr>
            <a:endParaRPr lang="pl-PL" dirty="0"/>
          </a:p>
          <a:p>
            <a:endParaRPr lang="pl-PL" dirty="0"/>
          </a:p>
        </p:txBody>
      </p:sp>
    </p:spTree>
    <p:extLst>
      <p:ext uri="{BB962C8B-B14F-4D97-AF65-F5344CB8AC3E}">
        <p14:creationId xmlns:p14="http://schemas.microsoft.com/office/powerpoint/2010/main" val="191113520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54727" y="1839191"/>
            <a:ext cx="9601200" cy="3581400"/>
          </a:xfrm>
        </p:spPr>
        <p:txBody>
          <a:bodyPr>
            <a:normAutofit fontScale="92500" lnSpcReduction="10000"/>
          </a:bodyPr>
          <a:lstStyle/>
          <a:p>
            <a:r>
              <a:rPr lang="fr" dirty="0">
                <a:hlinkClick r:id="rId2"/>
              </a:rPr>
              <a:t>https://pixabay.com/pl/photos/zmiana-klimatu-termometr-po%c5%bcar-lasu-3836835/</a:t>
            </a:r>
            <a:r>
              <a:rPr lang="fr" dirty="0"/>
              <a:t> </a:t>
            </a:r>
          </a:p>
          <a:p>
            <a:r>
              <a:rPr lang="fr" dirty="0">
                <a:hlinkClick r:id="rId3"/>
              </a:rPr>
              <a:t>https://pixabay.com/pl/photos/tygrys-ogr%c3%b3d-zoologiczny-biopark-2182843/</a:t>
            </a:r>
            <a:r>
              <a:rPr lang="fr" dirty="0"/>
              <a:t> </a:t>
            </a:r>
          </a:p>
          <a:p>
            <a:r>
              <a:rPr lang="fr" dirty="0">
                <a:hlinkClick r:id="rId4"/>
              </a:rPr>
              <a:t>https://pixabay.com/pl/illustrations/wzrost-rozw%c3%b3j-natura-%c5%9brodowisko-6756491/</a:t>
            </a:r>
            <a:r>
              <a:rPr lang="fr" dirty="0"/>
              <a:t> </a:t>
            </a:r>
          </a:p>
          <a:p>
            <a:r>
              <a:rPr lang="fr" dirty="0">
                <a:hlinkClick r:id="rId5"/>
              </a:rPr>
              <a:t>https://pixabay.com/pl/vectors/wykrzyknik-wykrzyknika-krzyk-znak-350199/</a:t>
            </a:r>
            <a:endParaRPr lang="pl-PL" dirty="0"/>
          </a:p>
          <a:p>
            <a:r>
              <a:rPr lang="fr" dirty="0">
                <a:hlinkClick r:id="rId6"/>
              </a:rPr>
              <a:t>https://www.nowy-sacz.info/50-most-polluted-cities-in-the-european-union/</a:t>
            </a:r>
            <a:endParaRPr lang="pl-PL" dirty="0"/>
          </a:p>
          <a:p>
            <a:r>
              <a:rPr lang="fr" dirty="0">
                <a:hlinkClick r:id="rId7"/>
              </a:rPr>
              <a:t>https://naszesmieci.mos.gov.pl/jak-segregowac</a:t>
            </a:r>
            <a:r>
              <a:rPr lang="fr" dirty="0"/>
              <a:t>   </a:t>
            </a:r>
          </a:p>
          <a:p>
            <a:r>
              <a:rPr lang="fr" dirty="0">
                <a:hlinkClick r:id="rId8"/>
              </a:rPr>
              <a:t>https://agencja-informacyjna.com/greenwashing-w-przemysle-odziezowym/</a:t>
            </a:r>
            <a:r>
              <a:rPr lang="fr" dirty="0"/>
              <a:t> </a:t>
            </a:r>
          </a:p>
          <a:p>
            <a:r>
              <a:rPr lang="fr" dirty="0">
                <a:hlinkClick r:id="rId9"/>
              </a:rPr>
              <a:t>https://pl.wikipedia.org/wiki/Greenwashinghttps://pl.wikipedia.org/wiki/Greenwashing</a:t>
            </a:r>
            <a:r>
              <a:rPr lang="fr" dirty="0"/>
              <a:t> </a:t>
            </a:r>
          </a:p>
        </p:txBody>
      </p:sp>
    </p:spTree>
    <p:extLst>
      <p:ext uri="{BB962C8B-B14F-4D97-AF65-F5344CB8AC3E}">
        <p14:creationId xmlns:p14="http://schemas.microsoft.com/office/powerpoint/2010/main" val="2347194218"/>
      </p:ext>
    </p:extLst>
  </p:cSld>
  <p:clrMapOvr>
    <a:masterClrMapping/>
  </p:clrMapOvr>
  <p:transition spd="med">
    <p:cove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88831" y="1031631"/>
            <a:ext cx="9601200" cy="961293"/>
          </a:xfrm>
        </p:spPr>
        <p:txBody>
          <a:bodyPr>
            <a:normAutofit fontScale="90000"/>
          </a:bodyPr>
          <a:lstStyle/>
          <a:p>
            <a:r>
              <a:rPr lang="fr" b="1" dirty="0">
                <a:solidFill>
                  <a:srgbClr val="365F91"/>
                </a:solidFill>
                <a:latin typeface="Arial" panose="020B0604020202020204" pitchFamily="34" charset="0"/>
                <a:ea typeface="Times New Roman" panose="02020603050405020304" pitchFamily="18" charset="0"/>
                <a:cs typeface="Arial" panose="020B0604020202020204" pitchFamily="34" charset="0"/>
              </a:rPr>
              <a:t>de non- </a:t>
            </a:r>
            <a:r>
              <a:rPr lang="fr" b="1" dirty="0" err="1">
                <a:solidFill>
                  <a:srgbClr val="365F91"/>
                </a:solidFill>
                <a:latin typeface="Arial" panose="020B0604020202020204" pitchFamily="34" charset="0"/>
                <a:ea typeface="Times New Roman" panose="02020603050405020304" pitchFamily="18" charset="0"/>
                <a:cs typeface="Arial" panose="020B0604020202020204" pitchFamily="34" charset="0"/>
              </a:rPr>
              <a:t>responsabilité</a:t>
            </a:r>
            <a:r>
              <a:rPr lang="fr" b="1" dirty="0">
                <a:solidFill>
                  <a:srgbClr val="365F91"/>
                </a:solidFill>
                <a:latin typeface="Arial" panose="020B0604020202020204" pitchFamily="34" charset="0"/>
                <a:ea typeface="Times New Roman" panose="02020603050405020304" pitchFamily="18" charset="0"/>
                <a:cs typeface="Arial" panose="020B0604020202020204" pitchFamily="34" charset="0"/>
              </a:rPr>
              <a:t> :</a:t>
            </a:r>
            <a:br>
              <a:rPr lang="pl-PL" b="1" dirty="0">
                <a:solidFill>
                  <a:srgbClr val="365F91"/>
                </a:solidFill>
                <a:latin typeface="Arial" panose="020B0604020202020204" pitchFamily="34" charset="0"/>
                <a:ea typeface="Times New Roman" panose="02020603050405020304" pitchFamily="18" charset="0"/>
                <a:cs typeface="Arial" panose="020B0604020202020204" pitchFamily="34" charset="0"/>
              </a:rPr>
            </a:br>
            <a:endParaRPr lang="pl-PL" b="1" dirty="0">
              <a:latin typeface="Arial" panose="020B0604020202020204" pitchFamily="34" charset="0"/>
              <a:cs typeface="Arial" panose="020B0604020202020204" pitchFamily="34" charset="0"/>
            </a:endParaRPr>
          </a:p>
        </p:txBody>
      </p:sp>
      <p:sp>
        <p:nvSpPr>
          <p:cNvPr id="3" name="Symbol zastępczy zawartości 2"/>
          <p:cNvSpPr>
            <a:spLocks noGrp="1"/>
          </p:cNvSpPr>
          <p:nvPr>
            <p:ph idx="1"/>
          </p:nvPr>
        </p:nvSpPr>
        <p:spPr>
          <a:xfrm>
            <a:off x="1488831" y="2171700"/>
            <a:ext cx="9601200" cy="4191000"/>
          </a:xfrm>
        </p:spPr>
        <p:txBody>
          <a:bodyPr>
            <a:normAutofit fontScale="92500" lnSpcReduction="10000"/>
          </a:bodyPr>
          <a:lstStyle/>
          <a:p>
            <a:pPr marL="0" indent="0">
              <a:buNone/>
            </a:pPr>
            <a:r>
              <a:rPr lang="fr" sz="4000" b="1" dirty="0">
                <a:solidFill>
                  <a:srgbClr val="365F91"/>
                </a:solidFill>
                <a:latin typeface="Arial" panose="020B0604020202020204" pitchFamily="34" charset="0"/>
                <a:ea typeface="Times New Roman" panose="02020603050405020304" pitchFamily="18" charset="0"/>
                <a:cs typeface="Arial" panose="020B0604020202020204" pitchFamily="34" charset="0"/>
              </a:rPr>
              <a:t>Ce projet a reçu un cofinancement de l'Union européenne.</a:t>
            </a:r>
            <a:endParaRPr lang="pl-PL" sz="4000" b="1" dirty="0">
              <a:solidFill>
                <a:srgbClr val="365F91"/>
              </a:solidFill>
              <a:latin typeface="Arial" panose="020B0604020202020204" pitchFamily="34" charset="0"/>
              <a:ea typeface="Times New Roman" panose="02020603050405020304" pitchFamily="18" charset="0"/>
              <a:cs typeface="Arial" panose="020B0604020202020204" pitchFamily="34" charset="0"/>
            </a:endParaRPr>
          </a:p>
          <a:p>
            <a:pPr marL="0" indent="0">
              <a:buNone/>
            </a:pPr>
            <a:r>
              <a:rPr lang="fr" sz="4000" b="1" dirty="0">
                <a:solidFill>
                  <a:srgbClr val="365F91"/>
                </a:solidFill>
                <a:latin typeface="Arial" panose="020B0604020202020204" pitchFamily="34" charset="0"/>
                <a:ea typeface="Times New Roman" panose="02020603050405020304" pitchFamily="18" charset="0"/>
                <a:cs typeface="Arial" panose="020B0604020202020204" pitchFamily="34" charset="0"/>
              </a:rPr>
              <a:t>Le contenu exprime uniquement les opinions de son ou ses auteurs. La Commission européenne n'est pas responsable de l'utilisation qui pourrait être faite des informations qu'elle contient</a:t>
            </a:r>
            <a:endParaRPr lang="pl-PL" sz="4000" b="1" dirty="0">
              <a:latin typeface="Arial" panose="020B0604020202020204" pitchFamily="34" charset="0"/>
              <a:cs typeface="Arial" panose="020B0604020202020204" pitchFamily="34" charset="0"/>
            </a:endParaRPr>
          </a:p>
        </p:txBody>
      </p:sp>
      <p:pic>
        <p:nvPicPr>
          <p:cNvPr id="5" name="Obraz 4" descr="C:\Users\FFI\Desktop\nowe projekty 2021\DEINDE\Erasmus+ 2021\co-funded_en\Horizontal\JPEG\EN Co-funded by the EU_POS.jpg"/>
          <p:cNvPicPr/>
          <p:nvPr/>
        </p:nvPicPr>
        <p:blipFill>
          <a:blip r:embed="rId2"/>
          <a:srcRect/>
          <a:stretch>
            <a:fillRect/>
          </a:stretch>
        </p:blipFill>
        <p:spPr>
          <a:xfrm>
            <a:off x="7073655" y="533449"/>
            <a:ext cx="4375150" cy="915035"/>
          </a:xfrm>
          <a:prstGeom prst="rect">
            <a:avLst/>
          </a:prstGeom>
          <a:noFill/>
          <a:ln>
            <a:noFill/>
            <a:prstDash/>
          </a:ln>
        </p:spPr>
      </p:pic>
    </p:spTree>
    <p:extLst>
      <p:ext uri="{BB962C8B-B14F-4D97-AF65-F5344CB8AC3E}">
        <p14:creationId xmlns:p14="http://schemas.microsoft.com/office/powerpoint/2010/main" val="3785312113"/>
      </p:ext>
    </p:extLst>
  </p:cSld>
  <p:clrMapOvr>
    <a:masterClrMapping/>
  </p:clrMapOvr>
  <p:transition spd="med">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799367" y="1529862"/>
            <a:ext cx="9601200" cy="5328138"/>
          </a:xfrm>
        </p:spPr>
        <p:txBody>
          <a:bodyPr>
            <a:noAutofit/>
          </a:bodyPr>
          <a:lstStyle/>
          <a:p>
            <a:pPr marL="0" indent="0">
              <a:buNone/>
            </a:pPr>
            <a:r>
              <a:rPr lang="fr" sz="3600" dirty="0"/>
              <a:t>Les pluies acides endommagent les feuilles et les racines des plantes ( AR - précipitations avec un pH inférieur à 5,6; elles se forment à la suite de la réaction de la vapeur d'eau contenue dans l'air avec des oxydes (soufre, carbone, azote).</a:t>
            </a:r>
          </a:p>
        </p:txBody>
      </p:sp>
    </p:spTree>
    <p:extLst>
      <p:ext uri="{BB962C8B-B14F-4D97-AF65-F5344CB8AC3E}">
        <p14:creationId xmlns:p14="http://schemas.microsoft.com/office/powerpoint/2010/main" val="1224258066"/>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507786" y="505838"/>
            <a:ext cx="10262681" cy="4077511"/>
          </a:xfrm>
        </p:spPr>
        <p:txBody>
          <a:bodyPr>
            <a:noAutofit/>
          </a:bodyPr>
          <a:lstStyle/>
          <a:p>
            <a:pPr marL="0" indent="0">
              <a:buNone/>
            </a:pPr>
            <a:r>
              <a:rPr lang="fr" sz="3600" dirty="0"/>
              <a:t>Des recherches menées par </a:t>
            </a:r>
            <a:r>
              <a:rPr lang="fr" sz="3600" i="1" dirty="0"/>
              <a:t>l'Union internationale pour la conservation de la nature </a:t>
            </a:r>
            <a:r>
              <a:rPr lang="fr" sz="3600" dirty="0"/>
              <a:t>( </a:t>
            </a:r>
            <a:r>
              <a:rPr lang="fr" sz="3600" b="1" dirty="0"/>
              <a:t>UICN </a:t>
            </a:r>
            <a:r>
              <a:rPr lang="fr" sz="3600" dirty="0"/>
              <a:t>) ont montré qu'entre 1500 et 2009, </a:t>
            </a:r>
            <a:r>
              <a:rPr lang="fr" sz="3600" u="sng" dirty="0"/>
              <a:t>875 espèces </a:t>
            </a:r>
            <a:r>
              <a:rPr lang="fr" sz="3600" b="1" dirty="0">
                <a:solidFill>
                  <a:srgbClr val="C00000"/>
                </a:solidFill>
              </a:rPr>
              <a:t>ont disparu définitivement </a:t>
            </a:r>
            <a:r>
              <a:rPr lang="fr" sz="3600" dirty="0"/>
              <a:t>de la Terre. Cependant, cette valeur semble être très sous-estimée, notamment par rapport à l'époque moderne, c'est-à-dire du milieu du XVe au début du XXe siècle. L'état des connaissances </a:t>
            </a:r>
            <a:r>
              <a:rPr lang="fr" sz="3600" dirty="0" err="1"/>
              <a:t>à</a:t>
            </a:r>
            <a:r>
              <a:rPr lang="fr" sz="3600" dirty="0"/>
              <a:t> </a:t>
            </a:r>
            <a:r>
              <a:rPr lang="fr" sz="3600" dirty="0" err="1"/>
              <a:t>ce</a:t>
            </a:r>
            <a:r>
              <a:rPr lang="fr" sz="3600" dirty="0"/>
              <a:t> </a:t>
            </a:r>
            <a:r>
              <a:rPr lang="fr" sz="3600" dirty="0" err="1"/>
              <a:t>temps</a:t>
            </a:r>
            <a:r>
              <a:rPr lang="fr" sz="3600" dirty="0"/>
              <a:t> ne permettait pas de reconnaître et de décrire </a:t>
            </a:r>
            <a:r>
              <a:rPr lang="fr" sz="3600" b="1" dirty="0">
                <a:solidFill>
                  <a:srgbClr val="C00000"/>
                </a:solidFill>
              </a:rPr>
              <a:t>un grand nombre d'espèces </a:t>
            </a:r>
            <a:r>
              <a:rPr lang="fr" sz="3600" dirty="0"/>
              <a:t>.</a:t>
            </a:r>
          </a:p>
          <a:p>
            <a:endParaRPr lang="pl-PL" sz="3200" dirty="0"/>
          </a:p>
        </p:txBody>
      </p:sp>
    </p:spTree>
    <p:extLst>
      <p:ext uri="{BB962C8B-B14F-4D97-AF65-F5344CB8AC3E}">
        <p14:creationId xmlns:p14="http://schemas.microsoft.com/office/powerpoint/2010/main" val="881995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00783" y="922755"/>
            <a:ext cx="9821195" cy="5935245"/>
          </a:xfrm>
        </p:spPr>
        <p:txBody>
          <a:bodyPr>
            <a:normAutofit/>
          </a:bodyPr>
          <a:lstStyle/>
          <a:p>
            <a:pPr marL="0" indent="0">
              <a:buNone/>
            </a:pPr>
            <a:r>
              <a:rPr lang="fr" sz="3200" dirty="0"/>
              <a:t>Le nombre d' </a:t>
            </a:r>
            <a:r>
              <a:rPr lang="fr" sz="3200" b="1" dirty="0">
                <a:solidFill>
                  <a:srgbClr val="C00000"/>
                </a:solidFill>
              </a:rPr>
              <a:t>espèces </a:t>
            </a:r>
            <a:r>
              <a:rPr lang="fr" sz="3200" dirty="0"/>
              <a:t>qui existent sur notre planète aujourd'hui et celles qui </a:t>
            </a:r>
            <a:r>
              <a:rPr lang="fr" sz="3200" b="1" dirty="0">
                <a:solidFill>
                  <a:srgbClr val="C00000"/>
                </a:solidFill>
              </a:rPr>
              <a:t>disparaissent </a:t>
            </a:r>
            <a:r>
              <a:rPr lang="fr" sz="3200" dirty="0"/>
              <a:t>ne peut être qu'approximatif. Des rapports optimistes indiquent qu'entre 500 et 5 000 d'entre eux meurent chaque année. D'autres, créés en estimant le nombre d'espèces éteintes en fonction de la superficie des habitats naturels détruits, fixent le taux d'extinction à 50, 100, 150 et même </a:t>
            </a:r>
            <a:r>
              <a:rPr lang="fr" sz="3200" u="sng" dirty="0"/>
              <a:t>350 espèces par jour </a:t>
            </a:r>
            <a:r>
              <a:rPr lang="fr" sz="3200" dirty="0"/>
              <a:t>, ce qui donne un nombre de 20 000 -50 000, </a:t>
            </a:r>
            <a:r>
              <a:rPr lang="fr" sz="3200" dirty="0" err="1"/>
              <a:t>voire </a:t>
            </a:r>
            <a:r>
              <a:rPr lang="fr" sz="3200" dirty="0"/>
              <a:t>120 000 , par an.</a:t>
            </a:r>
          </a:p>
        </p:txBody>
      </p:sp>
    </p:spTree>
    <p:extLst>
      <p:ext uri="{BB962C8B-B14F-4D97-AF65-F5344CB8AC3E}">
        <p14:creationId xmlns:p14="http://schemas.microsoft.com/office/powerpoint/2010/main" val="2550718156"/>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63429" y="1254868"/>
            <a:ext cx="9601200" cy="3581400"/>
          </a:xfrm>
        </p:spPr>
        <p:txBody>
          <a:bodyPr/>
          <a:lstStyle/>
          <a:p>
            <a:pPr marL="0" indent="0">
              <a:buNone/>
            </a:pPr>
            <a:r>
              <a:rPr lang="fr" sz="3200" dirty="0"/>
              <a:t>Une augmentation drastique du taux d'extinction des espèces a été observée depuis le début du XXe siècle, et ce processus </a:t>
            </a:r>
            <a:r>
              <a:rPr lang="fr" sz="3200" b="1" dirty="0">
                <a:solidFill>
                  <a:srgbClr val="C00000"/>
                </a:solidFill>
              </a:rPr>
              <a:t>ne cesse de s'intensifier </a:t>
            </a:r>
            <a:r>
              <a:rPr lang="fr" sz="3200" dirty="0"/>
              <a:t>. Pour cette raison, on dit parfois que nous assistons </a:t>
            </a:r>
            <a:r>
              <a:rPr lang="fr" sz="3200" b="1" dirty="0"/>
              <a:t>à la sixième extinction de masse, </a:t>
            </a:r>
            <a:r>
              <a:rPr lang="fr" sz="3200" dirty="0"/>
              <a:t>également connue sous le nom d' </a:t>
            </a:r>
            <a:r>
              <a:rPr lang="fr" sz="3200" b="1" u="sng" dirty="0"/>
              <a:t>Holocène </a:t>
            </a:r>
            <a:r>
              <a:rPr lang="fr" sz="3200" dirty="0"/>
              <a:t>.</a:t>
            </a:r>
          </a:p>
          <a:p>
            <a:endParaRPr lang="pl-PL" sz="1000" dirty="0"/>
          </a:p>
          <a:p>
            <a:pPr marL="0" indent="0">
              <a:buNone/>
            </a:pPr>
            <a:r>
              <a:rPr lang="fr" sz="1000" dirty="0">
                <a:hlinkClick r:id="rId2"/>
              </a:rPr>
              <a:t>https://zpe.gov.pl/a/zagrorzenia-bioroznorodnosci/D19ogvFoa</a:t>
            </a:r>
            <a:r>
              <a:rPr lang="fr" sz="1000" dirty="0"/>
              <a:t> </a:t>
            </a:r>
            <a:endParaRPr lang="pl-PL" sz="1000" dirty="0"/>
          </a:p>
        </p:txBody>
      </p:sp>
    </p:spTree>
    <p:extLst>
      <p:ext uri="{BB962C8B-B14F-4D97-AF65-F5344CB8AC3E}">
        <p14:creationId xmlns:p14="http://schemas.microsoft.com/office/powerpoint/2010/main" val="2932583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fr" dirty="0"/>
              <a:t>Principales causes de perte de biodiversité :</a:t>
            </a:r>
            <a:br>
              <a:rPr lang="pl-PL" dirty="0"/>
            </a:br>
            <a:endParaRPr lang="pl-PL" dirty="0"/>
          </a:p>
        </p:txBody>
      </p:sp>
      <p:sp>
        <p:nvSpPr>
          <p:cNvPr id="3" name="Symbol zastępczy zawartości 2"/>
          <p:cNvSpPr>
            <a:spLocks noGrp="1"/>
          </p:cNvSpPr>
          <p:nvPr>
            <p:ph idx="1"/>
          </p:nvPr>
        </p:nvSpPr>
        <p:spPr>
          <a:xfrm>
            <a:off x="1371600" y="1643974"/>
            <a:ext cx="10168128" cy="3581400"/>
          </a:xfrm>
        </p:spPr>
        <p:txBody>
          <a:bodyPr>
            <a:noAutofit/>
          </a:bodyPr>
          <a:lstStyle/>
          <a:p>
            <a:pPr fontAlgn="t"/>
            <a:r>
              <a:rPr lang="fr" sz="3200" dirty="0"/>
              <a:t>C hangement d' </a:t>
            </a:r>
            <a:r>
              <a:rPr lang="fr" sz="3200" dirty="0" err="1"/>
              <a:t>utilisation des terres</a:t>
            </a:r>
            <a:r>
              <a:rPr lang="fr" sz="3200" dirty="0"/>
              <a:t> (ex. déforestation, monoculture intensive, urbanisation)</a:t>
            </a:r>
          </a:p>
          <a:p>
            <a:pPr fontAlgn="t"/>
            <a:r>
              <a:rPr lang="fr" sz="3200" dirty="0"/>
              <a:t>Exploitation directe comme la chasse et la surpêche</a:t>
            </a:r>
          </a:p>
          <a:p>
            <a:pPr fontAlgn="t"/>
            <a:r>
              <a:rPr lang="fr" sz="3200" dirty="0"/>
              <a:t>Changement climatique</a:t>
            </a:r>
          </a:p>
          <a:p>
            <a:pPr fontAlgn="t"/>
            <a:r>
              <a:rPr lang="fr" sz="3200" dirty="0"/>
              <a:t>Pollution environnementale</a:t>
            </a:r>
          </a:p>
          <a:p>
            <a:pPr fontAlgn="t"/>
            <a:r>
              <a:rPr lang="fr" sz="3200" dirty="0"/>
              <a:t>Espèces exotiques envahissantes</a:t>
            </a:r>
          </a:p>
          <a:p>
            <a:pPr fontAlgn="t"/>
            <a:endParaRPr lang="pl-PL" sz="2800" dirty="0"/>
          </a:p>
          <a:p>
            <a:pPr marL="0" indent="0" fontAlgn="t">
              <a:buNone/>
            </a:pPr>
            <a:r>
              <a:rPr lang="fr" sz="1100" dirty="0">
                <a:hlinkClick r:id="rId2"/>
              </a:rPr>
              <a:t>https://www.europarl.europa.eu/pdfs/news/expert/2020/1/story/20200109STO69929/20200109STO69929_en.pdf</a:t>
            </a:r>
            <a:r>
              <a:rPr lang="fr" sz="1100" dirty="0"/>
              <a:t> </a:t>
            </a:r>
            <a:endParaRPr lang="en" sz="1100" dirty="0"/>
          </a:p>
          <a:p>
            <a:endParaRPr lang="pl-PL" sz="2800" dirty="0"/>
          </a:p>
        </p:txBody>
      </p:sp>
    </p:spTree>
    <p:extLst>
      <p:ext uri="{BB962C8B-B14F-4D97-AF65-F5344CB8AC3E}">
        <p14:creationId xmlns:p14="http://schemas.microsoft.com/office/powerpoint/2010/main" val="406448822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894945" y="291831"/>
            <a:ext cx="10408595" cy="6400800"/>
          </a:xfrm>
        </p:spPr>
        <p:txBody>
          <a:bodyPr>
            <a:normAutofit/>
          </a:bodyPr>
          <a:lstStyle/>
          <a:p>
            <a:pPr marL="0" indent="0">
              <a:buNone/>
            </a:pPr>
            <a:r>
              <a:rPr lang="fr" sz="3200" dirty="0"/>
              <a:t>Conséquence de la </a:t>
            </a:r>
            <a:r>
              <a:rPr lang="fr" sz="3200" b="1" dirty="0">
                <a:solidFill>
                  <a:srgbClr val="C00000"/>
                </a:solidFill>
              </a:rPr>
              <a:t>croissance </a:t>
            </a:r>
            <a:r>
              <a:rPr lang="fr" sz="3200" dirty="0"/>
              <a:t>des populations humaines et de la </a:t>
            </a:r>
            <a:r>
              <a:rPr lang="fr" sz="3200" b="1" dirty="0">
                <a:solidFill>
                  <a:srgbClr val="C00000"/>
                </a:solidFill>
              </a:rPr>
              <a:t>demande croissante </a:t>
            </a:r>
            <a:r>
              <a:rPr lang="fr" sz="3200" dirty="0"/>
              <a:t>en </a:t>
            </a:r>
            <a:r>
              <a:rPr lang="fr" sz="3200" b="1" dirty="0">
                <a:solidFill>
                  <a:srgbClr val="C00000"/>
                </a:solidFill>
              </a:rPr>
              <a:t>viandes et peaux </a:t>
            </a:r>
            <a:r>
              <a:rPr lang="fr" sz="3200" dirty="0"/>
              <a:t>:</a:t>
            </a:r>
          </a:p>
          <a:p>
            <a:r>
              <a:rPr lang="fr" sz="3200" dirty="0"/>
              <a:t>La chasse aux espèces sélectionnées a souvent été si intense qu'elle a conduit à leur </a:t>
            </a:r>
            <a:r>
              <a:rPr lang="fr" sz="3200" b="1" dirty="0">
                <a:solidFill>
                  <a:srgbClr val="C00000"/>
                </a:solidFill>
              </a:rPr>
              <a:t>extinction.</a:t>
            </a:r>
            <a:endParaRPr lang="pl-PL" sz="3200" b="1" dirty="0">
              <a:solidFill>
                <a:srgbClr val="C00000"/>
              </a:solidFill>
            </a:endParaRPr>
          </a:p>
          <a:p>
            <a:r>
              <a:rPr lang="fr" sz="3200" dirty="0">
                <a:solidFill>
                  <a:srgbClr val="290701"/>
                </a:solidFill>
              </a:rPr>
              <a:t>Au 17ème siècle, l' </a:t>
            </a:r>
            <a:r>
              <a:rPr lang="fr" sz="3200" b="1" dirty="0" err="1">
                <a:solidFill>
                  <a:srgbClr val="C00000"/>
                </a:solidFill>
              </a:rPr>
              <a:t>auroch </a:t>
            </a:r>
            <a:r>
              <a:rPr lang="fr" sz="3200" dirty="0">
                <a:solidFill>
                  <a:srgbClr val="290701"/>
                </a:solidFill>
              </a:rPr>
              <a:t>( </a:t>
            </a:r>
            <a:r>
              <a:rPr lang="fr" sz="3200" dirty="0" err="1">
                <a:solidFill>
                  <a:srgbClr val="290701"/>
                </a:solidFill>
              </a:rPr>
              <a:t>Bos</a:t>
            </a:r>
            <a:r>
              <a:rPr lang="fr" sz="3200" dirty="0">
                <a:solidFill>
                  <a:srgbClr val="290701"/>
                </a:solidFill>
              </a:rPr>
              <a:t> </a:t>
            </a:r>
            <a:r>
              <a:rPr lang="fr" sz="3200" dirty="0" err="1">
                <a:solidFill>
                  <a:srgbClr val="290701"/>
                </a:solidFill>
              </a:rPr>
              <a:t>primigenius </a:t>
            </a:r>
            <a:r>
              <a:rPr lang="fr" sz="3200" dirty="0">
                <a:solidFill>
                  <a:srgbClr val="290701"/>
                </a:solidFill>
              </a:rPr>
              <a:t>) a disparu d'Europe, le </a:t>
            </a:r>
            <a:r>
              <a:rPr lang="fr" sz="3200" dirty="0" err="1">
                <a:solidFill>
                  <a:srgbClr val="290701"/>
                </a:solidFill>
              </a:rPr>
              <a:t>dronta</a:t>
            </a:r>
            <a:r>
              <a:rPr lang="fr" sz="3200" dirty="0">
                <a:solidFill>
                  <a:srgbClr val="290701"/>
                </a:solidFill>
              </a:rPr>
              <a:t> </a:t>
            </a:r>
            <a:r>
              <a:rPr lang="fr" sz="3200" b="1" dirty="0">
                <a:solidFill>
                  <a:srgbClr val="C00000"/>
                </a:solidFill>
              </a:rPr>
              <a:t>dodo </a:t>
            </a:r>
            <a:r>
              <a:rPr lang="fr" sz="3200" dirty="0">
                <a:solidFill>
                  <a:srgbClr val="290701"/>
                </a:solidFill>
              </a:rPr>
              <a:t>( </a:t>
            </a:r>
            <a:r>
              <a:rPr lang="fr" sz="3200" dirty="0" err="1">
                <a:solidFill>
                  <a:srgbClr val="290701"/>
                </a:solidFill>
              </a:rPr>
              <a:t>Raphus</a:t>
            </a:r>
            <a:r>
              <a:rPr lang="fr" sz="3200" dirty="0">
                <a:solidFill>
                  <a:srgbClr val="290701"/>
                </a:solidFill>
              </a:rPr>
              <a:t> </a:t>
            </a:r>
            <a:r>
              <a:rPr lang="fr" sz="3200" dirty="0" err="1">
                <a:solidFill>
                  <a:srgbClr val="290701"/>
                </a:solidFill>
              </a:rPr>
              <a:t>cucullatus </a:t>
            </a:r>
            <a:r>
              <a:rPr lang="fr" sz="3200" dirty="0">
                <a:solidFill>
                  <a:srgbClr val="290701"/>
                </a:solidFill>
              </a:rPr>
              <a:t>) a disparu de l'île Maurice, et la dernière </a:t>
            </a:r>
            <a:r>
              <a:rPr lang="fr" sz="3200" b="1" dirty="0">
                <a:solidFill>
                  <a:srgbClr val="C00000"/>
                </a:solidFill>
              </a:rPr>
              <a:t>vache marine </a:t>
            </a:r>
            <a:r>
              <a:rPr lang="fr" sz="3200" dirty="0">
                <a:solidFill>
                  <a:srgbClr val="290701"/>
                </a:solidFill>
              </a:rPr>
              <a:t>( </a:t>
            </a:r>
            <a:r>
              <a:rPr lang="fr" sz="3200" dirty="0" err="1">
                <a:solidFill>
                  <a:srgbClr val="290701"/>
                </a:solidFill>
              </a:rPr>
              <a:t>Hydrodamalis</a:t>
            </a:r>
            <a:r>
              <a:rPr lang="fr" sz="3200" dirty="0">
                <a:solidFill>
                  <a:srgbClr val="290701"/>
                </a:solidFill>
              </a:rPr>
              <a:t> </a:t>
            </a:r>
            <a:r>
              <a:rPr lang="fr" sz="3200" dirty="0" err="1">
                <a:solidFill>
                  <a:srgbClr val="290701"/>
                </a:solidFill>
              </a:rPr>
              <a:t>gigas </a:t>
            </a:r>
            <a:r>
              <a:rPr lang="fr" sz="3200" dirty="0">
                <a:solidFill>
                  <a:srgbClr val="290701"/>
                </a:solidFill>
              </a:rPr>
              <a:t>) a été chassé près de l'île de Béring au 18ème siècle. Au XXe siècle, le </a:t>
            </a:r>
            <a:r>
              <a:rPr lang="fr" sz="3200" b="1" dirty="0">
                <a:solidFill>
                  <a:srgbClr val="C00000"/>
                </a:solidFill>
              </a:rPr>
              <a:t>pigeon migrateur nord-américain </a:t>
            </a:r>
            <a:r>
              <a:rPr lang="fr" sz="3200" dirty="0">
                <a:solidFill>
                  <a:srgbClr val="290701"/>
                </a:solidFill>
              </a:rPr>
              <a:t>( </a:t>
            </a:r>
            <a:r>
              <a:rPr lang="fr" sz="3200" dirty="0" err="1">
                <a:solidFill>
                  <a:srgbClr val="290701"/>
                </a:solidFill>
              </a:rPr>
              <a:t>Ectopistes</a:t>
            </a:r>
            <a:r>
              <a:rPr lang="fr" sz="3200" dirty="0">
                <a:solidFill>
                  <a:srgbClr val="290701"/>
                </a:solidFill>
              </a:rPr>
              <a:t> </a:t>
            </a:r>
            <a:r>
              <a:rPr lang="fr" sz="3200" dirty="0" err="1">
                <a:solidFill>
                  <a:srgbClr val="290701"/>
                </a:solidFill>
              </a:rPr>
              <a:t>migratorius </a:t>
            </a:r>
            <a:r>
              <a:rPr lang="fr" sz="3200" dirty="0">
                <a:solidFill>
                  <a:srgbClr val="290701"/>
                </a:solidFill>
              </a:rPr>
              <a:t>) a disparu.</a:t>
            </a:r>
            <a:endParaRPr lang="pl-PL" sz="3200" dirty="0">
              <a:solidFill>
                <a:srgbClr val="290701"/>
              </a:solidFill>
            </a:endParaRPr>
          </a:p>
          <a:p>
            <a:pPr marL="0" indent="0">
              <a:buNone/>
            </a:pPr>
            <a:endParaRPr lang="pl-PL" sz="1200" dirty="0"/>
          </a:p>
          <a:p>
            <a:pPr marL="0" indent="0">
              <a:buNone/>
            </a:pPr>
            <a:r>
              <a:rPr lang="fr" sz="1200" dirty="0">
                <a:hlinkClick r:id="rId2"/>
              </a:rPr>
              <a:t>https://zpe.gov.pl/a/zagrorzenia-bioroznorodnosci/D19ogvFoa</a:t>
            </a:r>
            <a:r>
              <a:rPr lang="fr" sz="1200" dirty="0"/>
              <a:t> </a:t>
            </a:r>
          </a:p>
        </p:txBody>
      </p:sp>
    </p:spTree>
    <p:extLst>
      <p:ext uri="{BB962C8B-B14F-4D97-AF65-F5344CB8AC3E}">
        <p14:creationId xmlns:p14="http://schemas.microsoft.com/office/powerpoint/2010/main" val="3048382926"/>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856033" y="214008"/>
            <a:ext cx="10719881" cy="6643991"/>
          </a:xfrm>
        </p:spPr>
        <p:txBody>
          <a:bodyPr>
            <a:normAutofit lnSpcReduction="10000"/>
          </a:bodyPr>
          <a:lstStyle/>
          <a:p>
            <a:r>
              <a:rPr lang="fr" sz="2800" dirty="0"/>
              <a:t>La nourriture était également obtenue grâce à l'agriculture. De vastes zones étaient consacrées à la culture des plantes et au pâturage des animaux. Les ressources naturelles sont exploitées de plus en plus intensivement, ce qui a également un impact négatif sur l'environnement.</a:t>
            </a:r>
          </a:p>
          <a:p>
            <a:r>
              <a:rPr lang="fr" sz="2800" dirty="0"/>
              <a:t>La pêche est également devenue une menace pour la biodiversité : aujourd'hui, près de 30 % des pêcheries mondiales sont constamment </a:t>
            </a:r>
            <a:r>
              <a:rPr lang="fr" sz="2800" b="1" dirty="0">
                <a:solidFill>
                  <a:srgbClr val="C00000"/>
                </a:solidFill>
              </a:rPr>
              <a:t>surexploitées </a:t>
            </a:r>
            <a:r>
              <a:rPr lang="fr" sz="2800" dirty="0"/>
              <a:t>, et 50 % supplémentaires sont </a:t>
            </a:r>
            <a:r>
              <a:rPr lang="fr" sz="2800" b="1" dirty="0">
                <a:solidFill>
                  <a:srgbClr val="C00000"/>
                </a:solidFill>
              </a:rPr>
              <a:t>exploitées </a:t>
            </a:r>
            <a:r>
              <a:rPr lang="fr" sz="2800" dirty="0"/>
              <a:t>de manière si intensive qu'elles ne pourront bientôt </a:t>
            </a:r>
            <a:r>
              <a:rPr lang="fr" sz="2800" u="sng" dirty="0"/>
              <a:t>plus </a:t>
            </a:r>
            <a:r>
              <a:rPr lang="fr" sz="2800" b="1" dirty="0">
                <a:solidFill>
                  <a:srgbClr val="C00000"/>
                </a:solidFill>
              </a:rPr>
              <a:t>se régénérer </a:t>
            </a:r>
            <a:r>
              <a:rPr lang="fr" sz="2800" dirty="0"/>
              <a:t>.</a:t>
            </a:r>
          </a:p>
          <a:p>
            <a:r>
              <a:rPr lang="fr" sz="2800" dirty="0"/>
              <a:t>Les changements négatifs ultérieurs de l'environnement naturel, en particulier sa pollution et sa dégradation, se sont produits et se produisent encore sous l'influence du développement de l'industrie, des transports, de la construction, de l'économie municipale et maintenant aussi du tourisme.</a:t>
            </a:r>
          </a:p>
          <a:p>
            <a:pPr marL="0" indent="0">
              <a:buNone/>
            </a:pPr>
            <a:r>
              <a:rPr lang="fr" sz="1100" dirty="0">
                <a:hlinkClick r:id="rId2"/>
              </a:rPr>
              <a:t>https://zpe.gov.pl/a/zagrozenia-bioroznorodnosci/D19ogvFoa</a:t>
            </a:r>
            <a:r>
              <a:rPr lang="fr" sz="1100" dirty="0"/>
              <a:t> </a:t>
            </a:r>
          </a:p>
          <a:p>
            <a:endParaRPr lang="pl-PL" sz="2400" dirty="0"/>
          </a:p>
        </p:txBody>
      </p:sp>
    </p:spTree>
    <p:extLst>
      <p:ext uri="{BB962C8B-B14F-4D97-AF65-F5344CB8AC3E}">
        <p14:creationId xmlns:p14="http://schemas.microsoft.com/office/powerpoint/2010/main" val="409586594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281353"/>
            <a:ext cx="9601200" cy="6154615"/>
          </a:xfrm>
        </p:spPr>
        <p:txBody>
          <a:bodyPr>
            <a:normAutofit lnSpcReduction="10000"/>
          </a:bodyPr>
          <a:lstStyle/>
          <a:p>
            <a:pPr marL="0" indent="0" algn="ctr">
              <a:buNone/>
            </a:pPr>
            <a:r>
              <a:rPr lang="fr" sz="2600" dirty="0"/>
              <a:t>La cause la plus importante du déclin de la biodiversité est la réduction constante de la superficie des écosystèmes naturels. La déforestation est le plus gros problème, car </a:t>
            </a:r>
            <a:r>
              <a:rPr lang="fr" sz="2600" b="1" dirty="0">
                <a:solidFill>
                  <a:srgbClr val="00B050"/>
                </a:solidFill>
              </a:rPr>
              <a:t>les forêts </a:t>
            </a:r>
            <a:r>
              <a:rPr lang="fr" sz="2600" dirty="0"/>
              <a:t>sont les écosystèmes les plus précieux sur Terre du point de vue de la biodiversité.</a:t>
            </a:r>
            <a:endParaRPr lang="pl-PL" sz="2600" dirty="0"/>
          </a:p>
          <a:p>
            <a:pPr marL="0" indent="0" algn="ctr">
              <a:buNone/>
            </a:pPr>
            <a:r>
              <a:rPr lang="fr" sz="2600" dirty="0"/>
              <a:t>Ils sont un </a:t>
            </a:r>
            <a:r>
              <a:rPr lang="fr" sz="2600" u="sng" dirty="0"/>
              <a:t>refuge pour environ 75% des espèces terrestres </a:t>
            </a:r>
            <a:r>
              <a:rPr lang="fr" sz="2600" dirty="0"/>
              <a:t>vivant sur notre planète.</a:t>
            </a:r>
            <a:endParaRPr lang="pl-PL" sz="2600" dirty="0"/>
          </a:p>
          <a:p>
            <a:pPr marL="0" indent="0" algn="ctr">
              <a:buNone/>
            </a:pPr>
            <a:r>
              <a:rPr lang="fr" sz="2600" dirty="0"/>
              <a:t>Ils sont le deuxième fournisseur mondial d'oxygène après les </a:t>
            </a:r>
            <a:r>
              <a:rPr lang="fr" sz="2600" b="1" dirty="0">
                <a:solidFill>
                  <a:srgbClr val="0070C0"/>
                </a:solidFill>
              </a:rPr>
              <a:t>océans </a:t>
            </a:r>
            <a:r>
              <a:rPr lang="fr" sz="2600" dirty="0"/>
              <a:t>et un réservoir spécifique d'eau potable.</a:t>
            </a:r>
            <a:endParaRPr lang="pl-PL" sz="2600" dirty="0"/>
          </a:p>
          <a:p>
            <a:pPr marL="0" indent="0" algn="ctr">
              <a:buNone/>
            </a:pPr>
            <a:r>
              <a:rPr lang="fr" sz="2600" dirty="0"/>
              <a:t>Ils agissent également comme un </a:t>
            </a:r>
            <a:r>
              <a:rPr lang="fr" sz="2600" u="sng" dirty="0"/>
              <a:t>filtre à air naturel </a:t>
            </a:r>
            <a:r>
              <a:rPr lang="fr" sz="2600" dirty="0"/>
              <a:t>.</a:t>
            </a:r>
            <a:endParaRPr lang="pl-PL" sz="2600" dirty="0"/>
          </a:p>
          <a:p>
            <a:pPr marL="0" indent="0" algn="ctr">
              <a:buNone/>
            </a:pPr>
            <a:r>
              <a:rPr lang="fr" sz="2600" dirty="0"/>
              <a:t>De plus, </a:t>
            </a:r>
            <a:r>
              <a:rPr lang="fr" sz="2600" u="sng" dirty="0"/>
              <a:t>ils préviennent l'érosion des sols et stabilisent le climat </a:t>
            </a:r>
            <a:r>
              <a:rPr lang="fr" sz="2600" dirty="0"/>
              <a:t>.</a:t>
            </a:r>
            <a:endParaRPr lang="pl-PL" sz="2600" dirty="0"/>
          </a:p>
          <a:p>
            <a:pPr marL="0" indent="0" algn="ctr">
              <a:buNone/>
            </a:pPr>
            <a:r>
              <a:rPr lang="fr" sz="2600" dirty="0"/>
              <a:t>Et leur entretien est important pour stopper le réchauffement climatique car ils </a:t>
            </a:r>
            <a:r>
              <a:rPr lang="fr" sz="2600" u="sng" dirty="0"/>
              <a:t>absorbent d'énormes quantités de CO2 </a:t>
            </a:r>
            <a:r>
              <a:rPr lang="fr" sz="2600" dirty="0"/>
              <a:t>.</a:t>
            </a:r>
          </a:p>
          <a:p>
            <a:pPr marL="0" indent="0">
              <a:buNone/>
            </a:pPr>
            <a:endParaRPr lang="pl-PL" sz="1400" dirty="0"/>
          </a:p>
          <a:p>
            <a:pPr marL="0" indent="0">
              <a:buNone/>
            </a:pPr>
            <a:r>
              <a:rPr lang="fr" sz="1400" dirty="0">
                <a:hlinkClick r:id="rId2"/>
              </a:rPr>
              <a:t>ht </a:t>
            </a:r>
            <a:r>
              <a:rPr lang="fr" sz="1100" dirty="0">
                <a:hlinkClick r:id="rId2"/>
              </a:rPr>
              <a:t>tps://zpe.gov.pl/a/zagrozenia-bioroznorodnosci/D19ogvFoa</a:t>
            </a:r>
            <a:r>
              <a:rPr lang="fr" sz="1100" dirty="0"/>
              <a:t> </a:t>
            </a:r>
            <a:endParaRPr lang="en" sz="1100" dirty="0"/>
          </a:p>
        </p:txBody>
      </p:sp>
    </p:spTree>
    <p:extLst>
      <p:ext uri="{BB962C8B-B14F-4D97-AF65-F5344CB8AC3E}">
        <p14:creationId xmlns:p14="http://schemas.microsoft.com/office/powerpoint/2010/main" val="169571887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10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10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1828800"/>
            <a:ext cx="9601200" cy="4038600"/>
          </a:xfrm>
        </p:spPr>
        <p:txBody>
          <a:bodyPr>
            <a:normAutofit/>
          </a:bodyPr>
          <a:lstStyle/>
          <a:p>
            <a:pPr marL="0" indent="0" algn="ctr">
              <a:buNone/>
            </a:pPr>
            <a:r>
              <a:rPr lang="fr" sz="6000" dirty="0"/>
              <a:t>CHANGEMENT CLIMATIQUE</a:t>
            </a:r>
          </a:p>
          <a:p>
            <a:pPr marL="0" indent="0" algn="ctr">
              <a:buNone/>
            </a:pPr>
            <a:r>
              <a:rPr lang="fr" sz="6000" dirty="0"/>
              <a:t>- LE RÉCHAUFFEMENT CLIMATIQUE</a:t>
            </a:r>
            <a:endParaRPr lang="pl-PL" sz="6000" dirty="0"/>
          </a:p>
        </p:txBody>
      </p:sp>
    </p:spTree>
    <p:extLst>
      <p:ext uri="{BB962C8B-B14F-4D97-AF65-F5344CB8AC3E}">
        <p14:creationId xmlns:p14="http://schemas.microsoft.com/office/powerpoint/2010/main" val="3331268676"/>
      </p:ext>
    </p:extLst>
  </p:cSld>
  <p:clrMapOvr>
    <a:masterClrMapping/>
  </p:clrMapOvr>
  <p:transition spd="med">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599" y="914400"/>
            <a:ext cx="10359957" cy="5943600"/>
          </a:xfrm>
        </p:spPr>
        <p:txBody>
          <a:bodyPr/>
          <a:lstStyle/>
          <a:p>
            <a:r>
              <a:rPr lang="fr" sz="2600" dirty="0"/>
              <a:t>Chaque arbre est un habitat pour de nombreux</a:t>
            </a:r>
            <a:r>
              <a:rPr lang="fr" sz="2600" b="1" dirty="0"/>
              <a:t> </a:t>
            </a:r>
            <a:r>
              <a:rPr lang="fr" sz="2600" b="1" dirty="0">
                <a:solidFill>
                  <a:srgbClr val="00B050"/>
                </a:solidFill>
              </a:rPr>
              <a:t>organismes</a:t>
            </a:r>
            <a:r>
              <a:rPr lang="fr" sz="2600" b="1" dirty="0"/>
              <a:t> </a:t>
            </a:r>
            <a:r>
              <a:rPr lang="fr" sz="2600" dirty="0"/>
              <a:t>créant une biocénose spécifique </a:t>
            </a:r>
            <a:r>
              <a:rPr lang="fr" sz="2600" dirty="0">
                <a:solidFill>
                  <a:srgbClr val="C00000"/>
                </a:solidFill>
              </a:rPr>
              <a:t>. La déforestation </a:t>
            </a:r>
            <a:r>
              <a:rPr lang="fr" sz="2600" dirty="0"/>
              <a:t>signifie la perte de toutes ces fonctions, et donc la disparition d'un grand nombre d'espèces et des relations qui leur sont liées.</a:t>
            </a:r>
            <a:endParaRPr lang="pl-PL" sz="2600" dirty="0"/>
          </a:p>
          <a:p>
            <a:r>
              <a:rPr lang="fr" sz="2600" dirty="0"/>
              <a:t>Une raison importante de la menace pour la biodiversité est également la disparition des </a:t>
            </a:r>
            <a:r>
              <a:rPr lang="fr" sz="2600" b="1" dirty="0">
                <a:solidFill>
                  <a:srgbClr val="00B050"/>
                </a:solidFill>
              </a:rPr>
              <a:t>écosystèmes de marécages, de marais et de tourbières </a:t>
            </a:r>
            <a:r>
              <a:rPr lang="fr" sz="2600" dirty="0"/>
              <a:t>. Ces zones sont </a:t>
            </a:r>
            <a:r>
              <a:rPr lang="fr" sz="2600" b="1" dirty="0">
                <a:solidFill>
                  <a:srgbClr val="C00000"/>
                </a:solidFill>
              </a:rPr>
              <a:t>drainées </a:t>
            </a:r>
            <a:r>
              <a:rPr lang="fr" sz="2600" dirty="0"/>
              <a:t>et utilisées dans l'agriculture pour la culture de cultures. Les mesures de drainage, qui abaissent le niveau de l'eau, contribuent à la </a:t>
            </a:r>
            <a:r>
              <a:rPr lang="fr" sz="2600" b="1" dirty="0">
                <a:solidFill>
                  <a:srgbClr val="C00000"/>
                </a:solidFill>
              </a:rPr>
              <a:t>perte </a:t>
            </a:r>
            <a:r>
              <a:rPr lang="fr" sz="2600" dirty="0"/>
              <a:t>d'habitats par de nombreux </a:t>
            </a:r>
            <a:r>
              <a:rPr lang="fr" sz="2600" b="1" dirty="0">
                <a:solidFill>
                  <a:srgbClr val="00B050"/>
                </a:solidFill>
              </a:rPr>
              <a:t>oiseaux aquatiques et humides </a:t>
            </a:r>
            <a:r>
              <a:rPr lang="fr" sz="2600" dirty="0"/>
              <a:t>, et entraînent également l'extinction des </a:t>
            </a:r>
            <a:r>
              <a:rPr lang="fr" sz="2600" b="1" dirty="0">
                <a:solidFill>
                  <a:srgbClr val="00B050"/>
                </a:solidFill>
              </a:rPr>
              <a:t>amphibiens</a:t>
            </a:r>
            <a:r>
              <a:rPr lang="fr" sz="2600" dirty="0">
                <a:solidFill>
                  <a:srgbClr val="00B050"/>
                </a:solidFill>
              </a:rPr>
              <a:t> </a:t>
            </a:r>
            <a:r>
              <a:rPr lang="fr" sz="2600" dirty="0"/>
              <a:t>qui se reproduisent dans ces régions.</a:t>
            </a:r>
            <a:endParaRPr lang="pl-PL" sz="1100" dirty="0"/>
          </a:p>
          <a:p>
            <a:pPr marL="0" indent="0">
              <a:buNone/>
            </a:pPr>
            <a:r>
              <a:rPr lang="fr" sz="1100" dirty="0">
                <a:hlinkClick r:id="rId2"/>
              </a:rPr>
              <a:t>https://zpe.gov.pl/a/zagrozenia-bioroznorodnosci/D19ogvFoa#:~:text=Istotnym%20powodem%20zagro%C5%BCenia,na%20tych%20obszarach</a:t>
            </a:r>
            <a:r>
              <a:rPr lang="fr" sz="1100" dirty="0"/>
              <a:t> </a:t>
            </a:r>
          </a:p>
        </p:txBody>
      </p:sp>
    </p:spTree>
    <p:extLst>
      <p:ext uri="{BB962C8B-B14F-4D97-AF65-F5344CB8AC3E}">
        <p14:creationId xmlns:p14="http://schemas.microsoft.com/office/powerpoint/2010/main" val="3447908395"/>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27531" y="105367"/>
            <a:ext cx="9612217" cy="6020011"/>
          </a:xfrm>
        </p:spPr>
        <p:txBody>
          <a:bodyPr>
            <a:noAutofit/>
          </a:bodyPr>
          <a:lstStyle/>
          <a:p>
            <a:r>
              <a:rPr lang="fr" sz="2600" dirty="0"/>
              <a:t>Une autre raison du </a:t>
            </a:r>
            <a:r>
              <a:rPr lang="fr" sz="2600" b="1" dirty="0">
                <a:solidFill>
                  <a:srgbClr val="C00000"/>
                </a:solidFill>
              </a:rPr>
              <a:t>déclin </a:t>
            </a:r>
            <a:r>
              <a:rPr lang="fr" sz="2600" dirty="0"/>
              <a:t>de la biodiversité mondiale est l'introduction d'espèces exotiques </a:t>
            </a:r>
            <a:r>
              <a:rPr lang="fr" sz="2600" b="1" dirty="0">
                <a:solidFill>
                  <a:srgbClr val="C00000"/>
                </a:solidFill>
              </a:rPr>
              <a:t>envahissantes </a:t>
            </a:r>
            <a:r>
              <a:rPr lang="fr" sz="2600" dirty="0"/>
              <a:t>dans les écosystèmes naturels.</a:t>
            </a:r>
          </a:p>
          <a:p>
            <a:r>
              <a:rPr lang="fr" sz="2600" dirty="0"/>
              <a:t>À l'échelle mondiale, cela a entraîné la </a:t>
            </a:r>
            <a:r>
              <a:rPr lang="fr" sz="2600" b="1" dirty="0">
                <a:solidFill>
                  <a:srgbClr val="C00000"/>
                </a:solidFill>
              </a:rPr>
              <a:t>perte </a:t>
            </a:r>
            <a:r>
              <a:rPr lang="fr" sz="2600" dirty="0"/>
              <a:t>d'environ </a:t>
            </a:r>
            <a:r>
              <a:rPr lang="fr" sz="2600" u="sng" dirty="0"/>
              <a:t>la moitié </a:t>
            </a:r>
            <a:r>
              <a:rPr lang="fr" sz="2600" dirty="0"/>
              <a:t>des espèces indigènes. De nombreuses espèces exotiques sont </a:t>
            </a:r>
            <a:r>
              <a:rPr lang="fr" sz="2600" u="sng" dirty="0"/>
              <a:t>introduites consciemment par l'homme </a:t>
            </a:r>
            <a:r>
              <a:rPr lang="fr" sz="2600" dirty="0"/>
              <a:t>, les considérant comme utiles </a:t>
            </a:r>
            <a:r>
              <a:rPr lang="fr" sz="2600" dirty="0">
                <a:solidFill>
                  <a:schemeClr val="tx1"/>
                </a:solidFill>
              </a:rPr>
              <a:t>dans</a:t>
            </a:r>
            <a:r>
              <a:rPr lang="fr" sz="2600" b="1" dirty="0">
                <a:solidFill>
                  <a:schemeClr val="tx1"/>
                </a:solidFill>
              </a:rPr>
              <a:t> </a:t>
            </a:r>
            <a:r>
              <a:rPr lang="fr" sz="2600" b="1" dirty="0">
                <a:solidFill>
                  <a:srgbClr val="002060"/>
                </a:solidFill>
              </a:rPr>
              <a:t>agriculture, sylviculture, horticulture </a:t>
            </a:r>
            <a:r>
              <a:rPr lang="fr" sz="2600" dirty="0"/>
              <a:t>, autres accidentellement. Ceci est particulièrement favorisé par le développement des transports et du tourisme internationaux et intercontinentaux.</a:t>
            </a:r>
            <a:endParaRPr lang="pl-PL" sz="2600" dirty="0"/>
          </a:p>
          <a:p>
            <a:r>
              <a:rPr lang="fr" sz="2600" b="1" dirty="0">
                <a:solidFill>
                  <a:srgbClr val="C00000"/>
                </a:solidFill>
              </a:rPr>
              <a:t>envahissantes </a:t>
            </a:r>
            <a:r>
              <a:rPr lang="fr" sz="2600" dirty="0"/>
              <a:t>sont définies comme des espèces exotiques dans un écosystème donné, généralement originaires d'autres zones climatiques, qui ont trouvé des opportunités de développement très favorables dans de nouvelles conditions. De ce fait, ils ont commencé à se reproduire </a:t>
            </a:r>
            <a:r>
              <a:rPr lang="fr" sz="2600" b="1" dirty="0">
                <a:solidFill>
                  <a:srgbClr val="C00000"/>
                </a:solidFill>
              </a:rPr>
              <a:t>en masse </a:t>
            </a:r>
            <a:r>
              <a:rPr lang="fr" sz="2600" dirty="0"/>
              <a:t>et </a:t>
            </a:r>
            <a:r>
              <a:rPr lang="fr" sz="2600" b="1" dirty="0">
                <a:solidFill>
                  <a:srgbClr val="C00000"/>
                </a:solidFill>
              </a:rPr>
              <a:t>à dominer </a:t>
            </a:r>
            <a:r>
              <a:rPr lang="fr" sz="2600" dirty="0"/>
              <a:t>les écosystèmes. Ils ont aussi généralement la capacité de se propager très rapidement.</a:t>
            </a:r>
            <a:endParaRPr lang="pl-PL" sz="2600" dirty="0"/>
          </a:p>
          <a:p>
            <a:pPr marL="0" indent="0">
              <a:buNone/>
            </a:pPr>
            <a:r>
              <a:rPr lang="fr" sz="1000" dirty="0">
                <a:hlinkClick r:id="rId2"/>
              </a:rPr>
              <a:t>https://view.genial.ly/5e9765cf682dd50db8837a5f/presentation-human-influence-on-biological-diversity _</a:t>
            </a:r>
            <a:endParaRPr lang="pl-PL" sz="1000" dirty="0"/>
          </a:p>
          <a:p>
            <a:pPr marL="0" indent="0">
              <a:buNone/>
            </a:pPr>
            <a:r>
              <a:rPr lang="fr" sz="1000" dirty="0">
                <a:hlinkClick r:id="rId3"/>
              </a:rPr>
              <a:t>https://zpe.gov.pl/a/zagrozenia-bioroznorodnosci/D19ogvFoa</a:t>
            </a:r>
            <a:r>
              <a:rPr lang="fr" sz="1000" dirty="0"/>
              <a:t> </a:t>
            </a:r>
          </a:p>
        </p:txBody>
      </p:sp>
    </p:spTree>
    <p:extLst>
      <p:ext uri="{BB962C8B-B14F-4D97-AF65-F5344CB8AC3E}">
        <p14:creationId xmlns:p14="http://schemas.microsoft.com/office/powerpoint/2010/main" val="3094051776"/>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633046"/>
            <a:ext cx="9601200" cy="5234354"/>
          </a:xfrm>
        </p:spPr>
        <p:txBody>
          <a:bodyPr>
            <a:normAutofit fontScale="92500" lnSpcReduction="10000"/>
          </a:bodyPr>
          <a:lstStyle/>
          <a:p>
            <a:r>
              <a:rPr lang="fr" sz="2600" dirty="0"/>
              <a:t>En Pologne, les espèces envahissantes comprennent, par exemple, le </a:t>
            </a:r>
            <a:r>
              <a:rPr lang="fr" sz="2600" dirty="0">
                <a:solidFill>
                  <a:srgbClr val="290701"/>
                </a:solidFill>
              </a:rPr>
              <a:t>vison </a:t>
            </a:r>
            <a:r>
              <a:rPr lang="fr" sz="2600" b="1" dirty="0">
                <a:solidFill>
                  <a:srgbClr val="002060"/>
                </a:solidFill>
              </a:rPr>
              <a:t>d'Amérique </a:t>
            </a:r>
            <a:r>
              <a:rPr lang="fr" sz="2600" dirty="0">
                <a:solidFill>
                  <a:srgbClr val="290701"/>
                </a:solidFill>
              </a:rPr>
              <a:t>( </a:t>
            </a:r>
            <a:r>
              <a:rPr lang="fr" sz="2600" dirty="0" err="1">
                <a:solidFill>
                  <a:srgbClr val="290701"/>
                </a:solidFill>
              </a:rPr>
              <a:t>Neovison </a:t>
            </a:r>
            <a:r>
              <a:rPr lang="fr" sz="2600" dirty="0">
                <a:solidFill>
                  <a:srgbClr val="290701"/>
                </a:solidFill>
              </a:rPr>
              <a:t>vison) et le </a:t>
            </a:r>
            <a:r>
              <a:rPr lang="fr" sz="2600" b="1" dirty="0">
                <a:solidFill>
                  <a:srgbClr val="002060"/>
                </a:solidFill>
              </a:rPr>
              <a:t>raton laveur </a:t>
            </a:r>
            <a:r>
              <a:rPr lang="fr" sz="2600" dirty="0">
                <a:solidFill>
                  <a:srgbClr val="290701"/>
                </a:solidFill>
              </a:rPr>
              <a:t>(Procyon </a:t>
            </a:r>
            <a:r>
              <a:rPr lang="fr" sz="2600" dirty="0" err="1">
                <a:solidFill>
                  <a:srgbClr val="290701"/>
                </a:solidFill>
              </a:rPr>
              <a:t>lotor </a:t>
            </a:r>
            <a:r>
              <a:rPr lang="fr" sz="2600" dirty="0">
                <a:solidFill>
                  <a:srgbClr val="290701"/>
                </a:solidFill>
              </a:rPr>
              <a:t>) </a:t>
            </a:r>
            <a:r>
              <a:rPr lang="fr" sz="2600" dirty="0"/>
              <a:t>- des animaux qui se sont échappés des </a:t>
            </a:r>
            <a:r>
              <a:rPr lang="fr" sz="2600" b="1" dirty="0">
                <a:solidFill>
                  <a:srgbClr val="C00000"/>
                </a:solidFill>
              </a:rPr>
              <a:t>fermes à fourrure </a:t>
            </a:r>
            <a:r>
              <a:rPr lang="fr" sz="2600" dirty="0"/>
              <a:t>ou en ont été relâchés et ont créé de nombreuses populations. Ils </a:t>
            </a:r>
            <a:r>
              <a:rPr lang="fr" sz="2600" b="1" dirty="0">
                <a:solidFill>
                  <a:srgbClr val="C00000"/>
                </a:solidFill>
              </a:rPr>
              <a:t>s'adaptent facilement </a:t>
            </a:r>
            <a:r>
              <a:rPr lang="fr" sz="2600" dirty="0"/>
              <a:t>aux nouvelles conditions, sont très </a:t>
            </a:r>
            <a:r>
              <a:rPr lang="fr" sz="2600" b="1" dirty="0">
                <a:solidFill>
                  <a:srgbClr val="C00000"/>
                </a:solidFill>
              </a:rPr>
              <a:t>prolifiques </a:t>
            </a:r>
            <a:r>
              <a:rPr lang="fr" sz="2600" dirty="0"/>
              <a:t>, </a:t>
            </a:r>
            <a:r>
              <a:rPr lang="fr" sz="2600" b="1" dirty="0">
                <a:solidFill>
                  <a:srgbClr val="C00000"/>
                </a:solidFill>
              </a:rPr>
              <a:t>menacent les oiseaux </a:t>
            </a:r>
            <a:r>
              <a:rPr lang="fr" sz="2600" dirty="0"/>
              <a:t>nichant au sol et de nombreux </a:t>
            </a:r>
            <a:r>
              <a:rPr lang="fr" sz="2600" b="1" dirty="0">
                <a:solidFill>
                  <a:srgbClr val="C00000"/>
                </a:solidFill>
              </a:rPr>
              <a:t>mammifères </a:t>
            </a:r>
            <a:r>
              <a:rPr lang="fr" sz="2600" dirty="0"/>
              <a:t>. Ils habitent également des parcs nationaux et d'autres zones protégées, où des tentatives sont faites pour les éliminer.</a:t>
            </a:r>
          </a:p>
          <a:p>
            <a:r>
              <a:rPr lang="fr" sz="2600" b="1" dirty="0">
                <a:solidFill>
                  <a:srgbClr val="002060"/>
                </a:solidFill>
              </a:rPr>
              <a:t>Les </a:t>
            </a:r>
            <a:r>
              <a:rPr lang="fr" sz="2600" b="1" dirty="0" err="1">
                <a:solidFill>
                  <a:srgbClr val="002060"/>
                </a:solidFill>
              </a:rPr>
              <a:t>Sosnowsky</a:t>
            </a:r>
            <a:r>
              <a:rPr lang="fr" sz="2600" b="1" dirty="0">
                <a:solidFill>
                  <a:srgbClr val="002060"/>
                </a:solidFill>
              </a:rPr>
              <a:t> </a:t>
            </a:r>
            <a:r>
              <a:rPr lang="fr" sz="2600" b="1" dirty="0" err="1">
                <a:solidFill>
                  <a:srgbClr val="002060"/>
                </a:solidFill>
              </a:rPr>
              <a:t>Berce du Caucase</a:t>
            </a:r>
            <a:r>
              <a:rPr lang="fr" sz="2600" b="1" dirty="0">
                <a:solidFill>
                  <a:srgbClr val="002060"/>
                </a:solidFill>
              </a:rPr>
              <a:t> </a:t>
            </a:r>
            <a:r>
              <a:rPr lang="fr" sz="2600" dirty="0"/>
              <a:t>( </a:t>
            </a:r>
            <a:r>
              <a:rPr lang="fr" sz="2600" dirty="0" err="1"/>
              <a:t>Héracléum</a:t>
            </a:r>
            <a:r>
              <a:rPr lang="fr" sz="2600" dirty="0"/>
              <a:t> </a:t>
            </a:r>
            <a:r>
              <a:rPr lang="fr" sz="2600" dirty="0" err="1"/>
              <a:t>sosnowskyi </a:t>
            </a:r>
            <a:r>
              <a:rPr lang="fr" sz="2600" dirty="0"/>
              <a:t>) est également une espèce envahissante, qui devait être cultivée pour ses vertus médicinales et utilisée comme fourrage, mais qui s'est révélée nocive pour l'homme et le bétail par ses propriétés brûlantes. À son tour, sa propagation dynamique est devenue une </a:t>
            </a:r>
            <a:r>
              <a:rPr lang="fr" sz="2600" b="1" dirty="0">
                <a:solidFill>
                  <a:srgbClr val="C00000"/>
                </a:solidFill>
              </a:rPr>
              <a:t>menace sérieuse </a:t>
            </a:r>
            <a:r>
              <a:rPr lang="fr" sz="2600" dirty="0"/>
              <a:t>pour la flore indigène.</a:t>
            </a:r>
            <a:endParaRPr lang="pl-PL" sz="2600" dirty="0"/>
          </a:p>
          <a:p>
            <a:pPr marL="0" indent="0">
              <a:buNone/>
            </a:pPr>
            <a:r>
              <a:rPr lang="fr" sz="1200" dirty="0">
                <a:hlinkClick r:id="rId2"/>
              </a:rPr>
              <a:t>https://zpe.gov.pl/a/zagrozenia-bioroznorodnosci/D19ogvFoa</a:t>
            </a:r>
            <a:r>
              <a:rPr lang="fr" sz="1200" dirty="0"/>
              <a:t> </a:t>
            </a:r>
          </a:p>
        </p:txBody>
      </p:sp>
    </p:spTree>
    <p:extLst>
      <p:ext uri="{BB962C8B-B14F-4D97-AF65-F5344CB8AC3E}">
        <p14:creationId xmlns:p14="http://schemas.microsoft.com/office/powerpoint/2010/main" val="1067747732"/>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20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97527" y="259773"/>
            <a:ext cx="9975273" cy="5607627"/>
          </a:xfrm>
        </p:spPr>
        <p:txBody>
          <a:bodyPr>
            <a:noAutofit/>
          </a:bodyPr>
          <a:lstStyle/>
          <a:p>
            <a:pPr marL="0" indent="0">
              <a:buNone/>
            </a:pPr>
            <a:r>
              <a:rPr lang="fr" sz="2800" b="1" dirty="0">
                <a:solidFill>
                  <a:srgbClr val="C00000"/>
                </a:solidFill>
              </a:rPr>
              <a:t>L'augmentation de la température globale </a:t>
            </a:r>
            <a:r>
              <a:rPr lang="fr" sz="2600" dirty="0"/>
              <a:t>est également à l'origine d'un autre problème grave observé depuis les années 1970, à savoir la </a:t>
            </a:r>
            <a:r>
              <a:rPr lang="fr" sz="2800" b="1" dirty="0">
                <a:solidFill>
                  <a:srgbClr val="C00000"/>
                </a:solidFill>
              </a:rPr>
              <a:t>fonte progressive des calottes polaires </a:t>
            </a:r>
            <a:r>
              <a:rPr lang="fr" sz="2600" dirty="0"/>
              <a:t>. Les côtes gelées de l'Alaska, qui sont un lieu de reproduction et d'élevage pour les morses, fondent progressivement, ce qui signifie que les </a:t>
            </a:r>
            <a:r>
              <a:rPr lang="fr" sz="2600" b="1" dirty="0">
                <a:solidFill>
                  <a:srgbClr val="00B050"/>
                </a:solidFill>
              </a:rPr>
              <a:t>femelles enceintes </a:t>
            </a:r>
            <a:r>
              <a:rPr lang="fr" sz="2600" dirty="0"/>
              <a:t>sont obligées de rechercher de nouvelles zones inchangées. De ce fait, ils se pressent sur de petites plages encore couvertes de glace, formant des troupeaux de plusieurs dizaines de milliers d'individus.</a:t>
            </a:r>
            <a:endParaRPr lang="pl-PL" sz="2600" dirty="0"/>
          </a:p>
          <a:p>
            <a:pPr marL="0" indent="0">
              <a:buNone/>
            </a:pPr>
            <a:r>
              <a:rPr lang="fr" sz="2800" b="1" dirty="0">
                <a:solidFill>
                  <a:srgbClr val="C00000"/>
                </a:solidFill>
              </a:rPr>
              <a:t>La disparition de la couverture de glace </a:t>
            </a:r>
            <a:r>
              <a:rPr lang="fr" sz="2600" dirty="0"/>
              <a:t>affecte également les populations de l' </a:t>
            </a:r>
            <a:r>
              <a:rPr lang="fr" sz="2600" b="1" dirty="0" err="1">
                <a:solidFill>
                  <a:srgbClr val="00B050"/>
                </a:solidFill>
              </a:rPr>
              <a:t>Adélie</a:t>
            </a:r>
            <a:r>
              <a:rPr lang="fr" sz="2600" b="1" dirty="0">
                <a:solidFill>
                  <a:srgbClr val="00B050"/>
                </a:solidFill>
              </a:rPr>
              <a:t> </a:t>
            </a:r>
            <a:r>
              <a:rPr lang="fr" sz="2600" b="1" dirty="0" err="1">
                <a:solidFill>
                  <a:srgbClr val="00B050"/>
                </a:solidFill>
              </a:rPr>
              <a:t>manchot</a:t>
            </a:r>
            <a:r>
              <a:rPr lang="fr" sz="2600" b="1" dirty="0">
                <a:solidFill>
                  <a:srgbClr val="00B050"/>
                </a:solidFill>
              </a:rPr>
              <a:t> </a:t>
            </a:r>
            <a:r>
              <a:rPr lang="fr" sz="2600" dirty="0"/>
              <a:t>( </a:t>
            </a:r>
            <a:r>
              <a:rPr lang="fr" sz="2600" i="1" dirty="0" err="1"/>
              <a:t>Pygoscelis</a:t>
            </a:r>
            <a:r>
              <a:rPr lang="fr" sz="2600" i="1" dirty="0"/>
              <a:t> </a:t>
            </a:r>
            <a:r>
              <a:rPr lang="fr" sz="2600" i="1" dirty="0" err="1"/>
              <a:t>adélie </a:t>
            </a:r>
            <a:r>
              <a:rPr lang="fr" sz="2600" dirty="0"/>
              <a:t>). Ces oiseaux se nourrissent de krill en plongeant de la </a:t>
            </a:r>
            <a:r>
              <a:rPr lang="fr" sz="2600" dirty="0" err="1"/>
              <a:t>glace</a:t>
            </a:r>
            <a:r>
              <a:rPr lang="fr" sz="2600" dirty="0"/>
              <a:t> </a:t>
            </a:r>
            <a:r>
              <a:rPr lang="fr" sz="2600" dirty="0" err="1"/>
              <a:t>banquise </a:t>
            </a:r>
            <a:r>
              <a:rPr lang="fr" sz="2600" dirty="0"/>
              <a:t>, généralement proche de la colonie de reproduction. En raison du fait que les banquises côtières fondent de plus en plus vite et que le krill n'existe que sous la glace, les oiseaux doivent se nourrir de plus en plus loin du rivage. Pour cette raison, </a:t>
            </a:r>
            <a:r>
              <a:rPr lang="fr" sz="2800" b="1" dirty="0">
                <a:solidFill>
                  <a:srgbClr val="C00000"/>
                </a:solidFill>
              </a:rPr>
              <a:t>ils laissent leurs poussins </a:t>
            </a:r>
            <a:r>
              <a:rPr lang="fr" sz="2600" dirty="0"/>
              <a:t>pendant longtemps, ce qui explique leur mortalité accrue.</a:t>
            </a:r>
          </a:p>
          <a:p>
            <a:pPr marL="0" indent="0">
              <a:buNone/>
            </a:pPr>
            <a:r>
              <a:rPr lang="fr" sz="900" dirty="0">
                <a:hlinkClick r:id="rId2"/>
              </a:rPr>
              <a:t>https:// sp16.piotrkow.pl/content/artykuly/files/Biologia%208%20a,c,d%20%2001-04.06.2020.docx </a:t>
            </a:r>
            <a:r>
              <a:rPr lang="fr" sz="900" dirty="0"/>
              <a:t>, </a:t>
            </a:r>
            <a:r>
              <a:rPr lang="fr" sz="900" dirty="0">
                <a:hlinkClick r:id="rId3"/>
              </a:rPr>
              <a:t>https://zpe.gov.pl/a/zagrorzenia- biodiversité/D19ogvFoa</a:t>
            </a:r>
            <a:endParaRPr lang="pl-PL" sz="900" dirty="0"/>
          </a:p>
        </p:txBody>
      </p:sp>
    </p:spTree>
    <p:extLst>
      <p:ext uri="{BB962C8B-B14F-4D97-AF65-F5344CB8AC3E}">
        <p14:creationId xmlns:p14="http://schemas.microsoft.com/office/powerpoint/2010/main" val="242802545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Sais-tu cela…?</a:t>
            </a:r>
            <a:br>
              <a:rPr lang="pl-PL" dirty="0"/>
            </a:br>
            <a:endParaRPr lang="pl-PL" dirty="0"/>
          </a:p>
        </p:txBody>
      </p:sp>
      <p:sp>
        <p:nvSpPr>
          <p:cNvPr id="3" name="Symbol zastępczy zawartości 2"/>
          <p:cNvSpPr>
            <a:spLocks noGrp="1"/>
          </p:cNvSpPr>
          <p:nvPr>
            <p:ph idx="1"/>
          </p:nvPr>
        </p:nvSpPr>
        <p:spPr>
          <a:xfrm>
            <a:off x="1371600" y="1673352"/>
            <a:ext cx="9601200" cy="5029200"/>
          </a:xfrm>
        </p:spPr>
        <p:txBody>
          <a:bodyPr>
            <a:normAutofit/>
          </a:bodyPr>
          <a:lstStyle/>
          <a:p>
            <a:r>
              <a:rPr lang="fr" sz="2600" dirty="0"/>
              <a:t>Environ 80 % de la biodiversité mondiale est associée aux forêts.</a:t>
            </a:r>
          </a:p>
          <a:p>
            <a:r>
              <a:rPr lang="fr" sz="2600" dirty="0"/>
              <a:t>Californie. 1,6 milliard de personnes dépendent directement des forêts pour la nourriture, le logement, l'énergie, les médicaments et les revenus.</a:t>
            </a:r>
          </a:p>
          <a:p>
            <a:r>
              <a:rPr lang="fr" sz="2600" dirty="0"/>
              <a:t>Chaque année, 10 millions d'hectares de forêt sont perdus dans le monde – à peu près la taille de l'Islande – qui est responsable de 12 à 20 % de l'augmentation des émissions mondiales de gaz à effet de serre qui contribuent au changement climatique.</a:t>
            </a:r>
          </a:p>
          <a:p>
            <a:r>
              <a:rPr lang="fr" sz="2600" dirty="0"/>
              <a:t>La dégradation des terres affecte près de 2 milliards d'hectares – une superficie plus grande que l'Amérique du Sud.</a:t>
            </a:r>
          </a:p>
          <a:p>
            <a:endParaRPr lang="pl-PL" sz="1600" dirty="0"/>
          </a:p>
          <a:p>
            <a:pPr marL="0" indent="0">
              <a:buNone/>
            </a:pPr>
            <a:r>
              <a:rPr lang="fr" sz="1100" dirty="0">
                <a:hlinkClick r:id="rId2"/>
              </a:rPr>
              <a:t>https://klimada2.ios.gov.pl/chronmy-lasy/</a:t>
            </a:r>
            <a:r>
              <a:rPr lang="fr" sz="1100" dirty="0"/>
              <a:t> </a:t>
            </a:r>
          </a:p>
        </p:txBody>
      </p:sp>
    </p:spTree>
    <p:extLst>
      <p:ext uri="{BB962C8B-B14F-4D97-AF65-F5344CB8AC3E}">
        <p14:creationId xmlns:p14="http://schemas.microsoft.com/office/powerpoint/2010/main" val="244384183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750"/>
                                        <p:tgtEl>
                                          <p:spTgt spid="3">
                                            <p:txEl>
                                              <p:pRg st="1" end="1"/>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750"/>
                                        <p:tgtEl>
                                          <p:spTgt spid="3">
                                            <p:txEl>
                                              <p:pRg st="2" end="2"/>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589415" y="1173011"/>
            <a:ext cx="9601200" cy="1485900"/>
          </a:xfrm>
        </p:spPr>
        <p:txBody>
          <a:bodyPr>
            <a:normAutofit/>
          </a:bodyPr>
          <a:lstStyle/>
          <a:p>
            <a:pPr algn="ctr"/>
            <a:r>
              <a:rPr lang="fr" sz="6600" dirty="0"/>
              <a:t>le développement durable</a:t>
            </a:r>
            <a:endParaRPr lang="pl-PL" sz="6600" dirty="0"/>
          </a:p>
        </p:txBody>
      </p:sp>
      <p:pic>
        <p:nvPicPr>
          <p:cNvPr id="4" name="Obraz 3"/>
          <p:cNvPicPr>
            <a:picLocks noChangeAspect="1"/>
          </p:cNvPicPr>
          <p:nvPr/>
        </p:nvPicPr>
        <p:blipFill>
          <a:blip r:embed="rId2"/>
          <a:stretch>
            <a:fillRect/>
          </a:stretch>
        </p:blipFill>
        <p:spPr>
          <a:xfrm>
            <a:off x="3285767" y="2359152"/>
            <a:ext cx="6208496" cy="3948215"/>
          </a:xfrm>
          <a:prstGeom prst="rect">
            <a:avLst/>
          </a:prstGeom>
        </p:spPr>
      </p:pic>
    </p:spTree>
    <p:extLst>
      <p:ext uri="{BB962C8B-B14F-4D97-AF65-F5344CB8AC3E}">
        <p14:creationId xmlns:p14="http://schemas.microsoft.com/office/powerpoint/2010/main" val="1162043528"/>
      </p:ext>
    </p:extLst>
  </p:cSld>
  <p:clrMapOvr>
    <a:masterClrMapping/>
  </p:clrMapOvr>
  <p:transition spd="med">
    <p:cov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p:cNvSpPr>
            <a:spLocks noGrp="1"/>
          </p:cNvSpPr>
          <p:nvPr>
            <p:ph type="title"/>
          </p:nvPr>
        </p:nvSpPr>
        <p:spPr>
          <a:xfrm>
            <a:off x="1277816" y="1307122"/>
            <a:ext cx="9952892" cy="4613031"/>
          </a:xfrm>
        </p:spPr>
        <p:txBody>
          <a:bodyPr>
            <a:normAutofit fontScale="90000"/>
          </a:bodyPr>
          <a:lstStyle/>
          <a:p>
            <a:pPr algn="ctr"/>
            <a:r>
              <a:rPr lang="fr" sz="6600" b="1" dirty="0">
                <a:solidFill>
                  <a:schemeClr val="tx1"/>
                </a:solidFill>
                <a:latin typeface="Cambria" panose="02040503050406030204" pitchFamily="18" charset="0"/>
                <a:ea typeface="Cambria" panose="02040503050406030204" pitchFamily="18" charset="0"/>
              </a:rPr>
              <a:t>Nous n'avons pas hérité </a:t>
            </a:r>
            <a:r>
              <a:rPr lang="fr" sz="6600" b="1" dirty="0">
                <a:solidFill>
                  <a:srgbClr val="00B050"/>
                </a:solidFill>
                <a:latin typeface="Cambria" panose="02040503050406030204" pitchFamily="18" charset="0"/>
                <a:ea typeface="Cambria" panose="02040503050406030204" pitchFamily="18" charset="0"/>
              </a:rPr>
              <a:t>la Terre </a:t>
            </a:r>
            <a:r>
              <a:rPr lang="fr" sz="6600" b="1" dirty="0">
                <a:solidFill>
                  <a:schemeClr val="tx1"/>
                </a:solidFill>
                <a:latin typeface="Cambria" panose="02040503050406030204" pitchFamily="18" charset="0"/>
                <a:ea typeface="Cambria" panose="02040503050406030204" pitchFamily="18" charset="0"/>
              </a:rPr>
              <a:t>de nos ancêtres. </a:t>
            </a:r>
            <a:br>
              <a:rPr lang="pl-PL" sz="6600" b="1" dirty="0">
                <a:solidFill>
                  <a:schemeClr val="tx1"/>
                </a:solidFill>
                <a:latin typeface="Cambria" panose="02040503050406030204" pitchFamily="18" charset="0"/>
                <a:ea typeface="Cambria" panose="02040503050406030204" pitchFamily="18" charset="0"/>
              </a:rPr>
            </a:br>
            <a:r>
              <a:rPr lang="fr" sz="6600" b="1" dirty="0">
                <a:solidFill>
                  <a:schemeClr val="tx1"/>
                </a:solidFill>
                <a:latin typeface="Cambria" panose="02040503050406030204" pitchFamily="18" charset="0"/>
                <a:ea typeface="Cambria" panose="02040503050406030204" pitchFamily="18" charset="0"/>
              </a:rPr>
              <a:t>Nous ne </a:t>
            </a:r>
            <a:br>
              <a:rPr lang="pl-PL" sz="6600" b="1" dirty="0">
                <a:solidFill>
                  <a:schemeClr val="tx1"/>
                </a:solidFill>
                <a:latin typeface="Cambria" panose="02040503050406030204" pitchFamily="18" charset="0"/>
                <a:ea typeface="Cambria" panose="02040503050406030204" pitchFamily="18" charset="0"/>
              </a:rPr>
            </a:br>
            <a:r>
              <a:rPr lang="fr" sz="6600" b="1" dirty="0">
                <a:solidFill>
                  <a:schemeClr val="tx1"/>
                </a:solidFill>
                <a:latin typeface="Cambria" panose="02040503050406030204" pitchFamily="18" charset="0"/>
                <a:ea typeface="Cambria" panose="02040503050406030204" pitchFamily="18" charset="0"/>
              </a:rPr>
              <a:t>l'avons empruntée qu'à nos enfants.</a:t>
            </a:r>
            <a:br>
              <a:rPr lang="pl-PL" sz="6600" b="1" dirty="0">
                <a:solidFill>
                  <a:schemeClr val="tx1"/>
                </a:solidFill>
                <a:latin typeface="Cambria" panose="02040503050406030204" pitchFamily="18" charset="0"/>
                <a:ea typeface="Cambria" panose="02040503050406030204" pitchFamily="18" charset="0"/>
              </a:rPr>
            </a:br>
            <a:r>
              <a:rPr lang="fr" sz="6600" b="1" dirty="0">
                <a:solidFill>
                  <a:schemeClr val="tx1"/>
                </a:solidFill>
                <a:latin typeface="Cambria" panose="02040503050406030204" pitchFamily="18" charset="0"/>
                <a:ea typeface="Cambria" panose="02040503050406030204" pitchFamily="18" charset="0"/>
              </a:rPr>
              <a:t> </a:t>
            </a:r>
            <a:br>
              <a:rPr lang="pl-PL" sz="6600" b="1" dirty="0">
                <a:solidFill>
                  <a:schemeClr val="tx1"/>
                </a:solidFill>
                <a:latin typeface="Cambria" panose="02040503050406030204" pitchFamily="18" charset="0"/>
                <a:ea typeface="Cambria" panose="02040503050406030204" pitchFamily="18" charset="0"/>
              </a:rPr>
            </a:br>
            <a:r>
              <a:rPr lang="fr" sz="1300" b="1" dirty="0">
                <a:solidFill>
                  <a:schemeClr val="tx1"/>
                </a:solidFill>
                <a:latin typeface="Cambria" panose="02040503050406030204" pitchFamily="18" charset="0"/>
                <a:ea typeface="Cambria" panose="02040503050406030204" pitchFamily="18" charset="0"/>
              </a:rPr>
              <a:t>Source : pas d'auteur clair, le dicton figure parmi les proverbes indiens et chinois, il a également été utilisé par </a:t>
            </a:r>
            <a:r>
              <a:rPr lang="fr" sz="1200" b="1" dirty="0">
                <a:latin typeface="Cambria" panose="02040503050406030204" pitchFamily="18" charset="0"/>
                <a:ea typeface="Cambria" panose="02040503050406030204" pitchFamily="18" charset="0"/>
              </a:rPr>
              <a:t>Antoine Marie Roger de Saint-Exupéry et Lester Brown</a:t>
            </a:r>
            <a:br>
              <a:rPr lang="fr-FR" sz="1200" b="1" dirty="0">
                <a:latin typeface="Cambria" panose="02040503050406030204" pitchFamily="18" charset="0"/>
                <a:ea typeface="Cambria" panose="02040503050406030204" pitchFamily="18" charset="0"/>
              </a:rPr>
            </a:br>
            <a:br>
              <a:rPr lang="pl-PL" sz="1300" b="1" dirty="0">
                <a:solidFill>
                  <a:schemeClr val="tx1"/>
                </a:solidFill>
                <a:latin typeface="Cambria" panose="02040503050406030204" pitchFamily="18" charset="0"/>
                <a:ea typeface="Cambria" panose="02040503050406030204" pitchFamily="18" charset="0"/>
              </a:rPr>
            </a:br>
            <a:endParaRPr lang="pl-PL" sz="6600" b="1" dirty="0">
              <a:solidFill>
                <a:schemeClr val="tx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83507985"/>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fr" dirty="0"/>
              <a:t>le développement durable</a:t>
            </a:r>
          </a:p>
        </p:txBody>
      </p:sp>
      <p:sp>
        <p:nvSpPr>
          <p:cNvPr id="3" name="Symbol zastępczy zawartości 2"/>
          <p:cNvSpPr>
            <a:spLocks noGrp="1"/>
          </p:cNvSpPr>
          <p:nvPr>
            <p:ph idx="1"/>
          </p:nvPr>
        </p:nvSpPr>
        <p:spPr>
          <a:xfrm>
            <a:off x="1371600" y="1874520"/>
            <a:ext cx="9601200" cy="4837176"/>
          </a:xfrm>
        </p:spPr>
        <p:txBody>
          <a:bodyPr>
            <a:normAutofit/>
          </a:bodyPr>
          <a:lstStyle/>
          <a:p>
            <a:pPr marL="0" indent="0" algn="ctr">
              <a:buNone/>
            </a:pPr>
            <a:r>
              <a:rPr lang="fr" sz="3200" i="1" dirty="0"/>
              <a:t>Le développement durable </a:t>
            </a:r>
            <a:r>
              <a:rPr lang="fr" sz="3200" i="1" dirty="0">
                <a:solidFill>
                  <a:srgbClr val="0070C0"/>
                </a:solidFill>
              </a:rPr>
              <a:t>est </a:t>
            </a:r>
            <a:r>
              <a:rPr lang="fr" sz="3200" b="1" i="1" dirty="0">
                <a:solidFill>
                  <a:srgbClr val="0070C0"/>
                </a:solidFill>
              </a:rPr>
              <a:t>une solidarité intergénérationnelle</a:t>
            </a:r>
            <a:r>
              <a:rPr lang="fr" sz="3200" b="1" i="1" dirty="0"/>
              <a:t> </a:t>
            </a:r>
            <a:r>
              <a:rPr lang="fr" sz="3200" i="1" dirty="0"/>
              <a:t>consistant à trouver de telles solutions qui garantissent </a:t>
            </a:r>
            <a:r>
              <a:rPr lang="fr" sz="3200" b="1" i="1" dirty="0">
                <a:solidFill>
                  <a:srgbClr val="00B050"/>
                </a:solidFill>
              </a:rPr>
              <a:t>la poursuite de la croissance </a:t>
            </a:r>
            <a:r>
              <a:rPr lang="fr" sz="3200" i="1" dirty="0"/>
              <a:t>, qui permettent l'inclusion active dans les processus de développement de </a:t>
            </a:r>
            <a:r>
              <a:rPr lang="fr" sz="3200" b="1" i="1" dirty="0">
                <a:solidFill>
                  <a:srgbClr val="7030A0"/>
                </a:solidFill>
              </a:rPr>
              <a:t>tous les groupes sociaux </a:t>
            </a:r>
            <a:r>
              <a:rPr lang="fr" sz="3200" i="1" dirty="0"/>
              <a:t>, tout en leur donnant la possibilité de bénéficier de la croissance économique.</a:t>
            </a:r>
          </a:p>
          <a:p>
            <a:pPr marL="0" indent="0" algn="ctr">
              <a:buNone/>
            </a:pPr>
            <a:endParaRPr lang="pl-PL" sz="3200" i="1" dirty="0"/>
          </a:p>
          <a:p>
            <a:pPr marL="0" indent="0" algn="ctr">
              <a:buNone/>
            </a:pPr>
            <a:r>
              <a:rPr lang="fr" sz="1500" i="1" dirty="0">
                <a:hlinkClick r:id="rId2"/>
              </a:rPr>
              <a:t>https://www.gov.pl/web/rozwoj-technologia/zrownowazony-rozwoj</a:t>
            </a:r>
            <a:r>
              <a:rPr lang="fr" sz="1500" i="1" dirty="0"/>
              <a:t> </a:t>
            </a:r>
          </a:p>
        </p:txBody>
      </p:sp>
    </p:spTree>
    <p:extLst>
      <p:ext uri="{BB962C8B-B14F-4D97-AF65-F5344CB8AC3E}">
        <p14:creationId xmlns:p14="http://schemas.microsoft.com/office/powerpoint/2010/main" val="2516790653"/>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2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785445"/>
            <a:ext cx="9601200" cy="6072555"/>
          </a:xfrm>
        </p:spPr>
        <p:txBody>
          <a:bodyPr>
            <a:normAutofit/>
          </a:bodyPr>
          <a:lstStyle/>
          <a:p>
            <a:pPr marL="0" indent="0">
              <a:buNone/>
            </a:pPr>
            <a:r>
              <a:rPr lang="fr" sz="2800" dirty="0"/>
              <a:t>Au départ, les discussions sur le développement durable se limitaient à la nécessité de réduire l'impact négatif des économies sur l'environnement naturel.</a:t>
            </a:r>
            <a:endParaRPr lang="pl-PL" sz="2800" dirty="0"/>
          </a:p>
          <a:p>
            <a:pPr marL="0" indent="0">
              <a:buNone/>
            </a:pPr>
            <a:r>
              <a:rPr lang="fr" sz="2800" dirty="0"/>
              <a:t>Au fil des années, le concept s'est étoffé, alignant l'essence des trois facteurs de développement : respect de l'environnement, progrès social et croissance économique.</a:t>
            </a:r>
            <a:endParaRPr lang="pl-PL" sz="2800" dirty="0"/>
          </a:p>
          <a:p>
            <a:pPr marL="0" indent="0">
              <a:buNone/>
            </a:pPr>
            <a:r>
              <a:rPr lang="fr" sz="2800" dirty="0"/>
              <a:t>Actuellement, le concept de développement durable entre de plus en plus dans le courant dominant des discussions sur le développement socio-économique, devenant un principe horizontal, reflété dans toutes les politiques de développement.</a:t>
            </a:r>
            <a:endParaRPr lang="pl-PL" sz="2800" dirty="0"/>
          </a:p>
          <a:p>
            <a:pPr marL="0" indent="0">
              <a:buNone/>
            </a:pPr>
            <a:r>
              <a:rPr lang="fr" sz="1100" dirty="0">
                <a:hlinkClick r:id="rId2"/>
              </a:rPr>
              <a:t>https://www.gov.pl/web/rozwoj-technologia/zrownowazony-rozwoj</a:t>
            </a:r>
            <a:r>
              <a:rPr lang="fr" sz="1100" dirty="0"/>
              <a:t> </a:t>
            </a:r>
          </a:p>
        </p:txBody>
      </p:sp>
    </p:spTree>
    <p:extLst>
      <p:ext uri="{BB962C8B-B14F-4D97-AF65-F5344CB8AC3E}">
        <p14:creationId xmlns:p14="http://schemas.microsoft.com/office/powerpoint/2010/main" val="202345378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400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2">
            <a:lumMod val="75000"/>
            <a:lumOff val="25000"/>
          </a:schemeClr>
        </a:solidFill>
        <a:effectLst/>
      </p:bgPr>
    </p:bg>
    <p:spTree>
      <p:nvGrpSpPr>
        <p:cNvPr id="1" name=""/>
        <p:cNvGrpSpPr/>
        <p:nvPr/>
      </p:nvGrpSpPr>
      <p:grpSpPr>
        <a:xfrm>
          <a:off x="0" y="0"/>
          <a:ext cx="0" cy="0"/>
          <a:chOff x="0" y="0"/>
          <a:chExt cx="0" cy="0"/>
        </a:xfrm>
      </p:grpSpPr>
      <p:pic>
        <p:nvPicPr>
          <p:cNvPr id="2" name="Obraz 1"/>
          <p:cNvPicPr>
            <a:picLocks noChangeAspect="1"/>
          </p:cNvPicPr>
          <p:nvPr/>
        </p:nvPicPr>
        <p:blipFill>
          <a:blip r:embed="rId2"/>
          <a:stretch>
            <a:fillRect/>
          </a:stretch>
        </p:blipFill>
        <p:spPr>
          <a:xfrm>
            <a:off x="841248" y="0"/>
            <a:ext cx="10533529" cy="6858000"/>
          </a:xfrm>
          <a:prstGeom prst="rect">
            <a:avLst/>
          </a:prstGeom>
        </p:spPr>
      </p:pic>
    </p:spTree>
    <p:extLst>
      <p:ext uri="{BB962C8B-B14F-4D97-AF65-F5344CB8AC3E}">
        <p14:creationId xmlns:p14="http://schemas.microsoft.com/office/powerpoint/2010/main" val="4153082874"/>
      </p:ext>
    </p:extLst>
  </p:cSld>
  <p:clrMapOvr>
    <a:masterClrMapping/>
  </p:clrMapOvr>
  <p:transition spd="med">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01260" y="773723"/>
            <a:ext cx="10631659" cy="5439508"/>
          </a:xfrm>
        </p:spPr>
        <p:txBody>
          <a:bodyPr>
            <a:noAutofit/>
          </a:bodyPr>
          <a:lstStyle/>
          <a:p>
            <a:pPr marL="0" indent="0">
              <a:buNone/>
            </a:pPr>
            <a:r>
              <a:rPr lang="fr" sz="3600" dirty="0"/>
              <a:t>« changement climatique » signifie un changement de climat qui est attribuée directement ou indirectement à l'activité humaine qui modifie la composition de l' </a:t>
            </a:r>
            <a:r>
              <a:rPr lang="fr" sz="3600" dirty="0">
                <a:solidFill>
                  <a:srgbClr val="00B050"/>
                </a:solidFill>
              </a:rPr>
              <a:t>atmosphère globale </a:t>
            </a:r>
            <a:r>
              <a:rPr lang="fr" sz="3600" dirty="0"/>
              <a:t>et qui s'ajoute à la variabilité climatique naturelle observée sur des périodes comparables.</a:t>
            </a:r>
            <a:endParaRPr lang="pl-PL" sz="3600" dirty="0"/>
          </a:p>
          <a:p>
            <a:pPr marL="0" indent="0">
              <a:buNone/>
            </a:pPr>
            <a:endParaRPr lang="pl-PL" sz="2800" dirty="0"/>
          </a:p>
          <a:p>
            <a:pPr marL="0" indent="0">
              <a:buNone/>
            </a:pPr>
            <a:r>
              <a:rPr lang="fr" sz="1100" dirty="0"/>
              <a:t>( CONVENTION-CADRE DES NATIONS UNIES </a:t>
            </a:r>
            <a:br>
              <a:rPr lang="en-US" sz="1100" dirty="0"/>
            </a:br>
            <a:r>
              <a:rPr lang="fr" sz="1100" dirty="0"/>
              <a:t>SUR LES CHANGEMENTS CLIMATIQUES - Article 1(2))</a:t>
            </a:r>
            <a:endParaRPr lang="pl-PL" sz="1100" dirty="0"/>
          </a:p>
        </p:txBody>
      </p:sp>
    </p:spTree>
    <p:extLst>
      <p:ext uri="{BB962C8B-B14F-4D97-AF65-F5344CB8AC3E}">
        <p14:creationId xmlns:p14="http://schemas.microsoft.com/office/powerpoint/2010/main" val="2072492027"/>
      </p:ext>
    </p:extLst>
  </p:cSld>
  <p:clrMapOvr>
    <a:masterClrMapping/>
  </p:clrMapOvr>
  <p:transition spd="med">
    <p:cov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4" name="Symbol zastępczy zawartości 2"/>
          <p:cNvSpPr>
            <a:spLocks noGrp="1"/>
          </p:cNvSpPr>
          <p:nvPr>
            <p:ph idx="1"/>
          </p:nvPr>
        </p:nvSpPr>
        <p:spPr/>
        <p:txBody>
          <a:bodyPr/>
          <a:lstStyle/>
          <a:p>
            <a:pPr marL="0" indent="0">
              <a:buNone/>
            </a:pPr>
            <a:r>
              <a:rPr lang="fr" sz="2800" dirty="0"/>
              <a:t>Sources:</a:t>
            </a:r>
            <a:endParaRPr lang="pl-PL" sz="2800" dirty="0">
              <a:hlinkClick r:id="rId2"/>
            </a:endParaRPr>
          </a:p>
          <a:p>
            <a:r>
              <a:rPr lang="fr" sz="1100" dirty="0">
                <a:hlinkClick r:id="rId2"/>
              </a:rPr>
              <a:t>https://www.gov.pl/photo/68534860-e12a-49ef-91d9-9313cd3e36d5</a:t>
            </a:r>
            <a:endParaRPr lang="pl-PL" sz="1100" dirty="0"/>
          </a:p>
          <a:p>
            <a:r>
              <a:rPr lang="fr" sz="1100" dirty="0">
                <a:hlinkClick r:id="rId3"/>
              </a:rPr>
              <a:t>https://www.un.org/sustainabledevelopment/news/communications-material/</a:t>
            </a:r>
            <a:endParaRPr lang="pl-PL" sz="1100" dirty="0"/>
          </a:p>
          <a:p>
            <a:r>
              <a:rPr lang="fr" sz="1100" dirty="0">
                <a:hlinkClick r:id="rId4"/>
              </a:rPr>
              <a:t>http://www.un.org.pl/</a:t>
            </a:r>
            <a:endParaRPr lang="pl-PL" sz="1100" dirty="0"/>
          </a:p>
          <a:p>
            <a:r>
              <a:rPr lang="fr" sz="1100" dirty="0">
                <a:hlinkClick r:id="rId5"/>
              </a:rPr>
              <a:t>https://www.un.org/sustainabledevelopment/</a:t>
            </a:r>
            <a:endParaRPr lang="pl-PL" sz="1100" dirty="0"/>
          </a:p>
          <a:p>
            <a:r>
              <a:rPr lang="fr" sz="1100" dirty="0">
                <a:hlinkClick r:id="rId6"/>
              </a:rPr>
              <a:t>https://www.un.org/development/desa/dspd/2030agenda-sdgs.html</a:t>
            </a:r>
            <a:r>
              <a:rPr lang="fr" sz="1100" dirty="0"/>
              <a:t> </a:t>
            </a:r>
          </a:p>
          <a:p>
            <a:pPr marL="0" indent="0">
              <a:buNone/>
            </a:pPr>
            <a:endParaRPr lang="pl-PL" sz="1100" dirty="0"/>
          </a:p>
          <a:p>
            <a:endParaRPr lang="pl-PL" dirty="0"/>
          </a:p>
          <a:p>
            <a:endParaRPr lang="pl-PL" dirty="0"/>
          </a:p>
        </p:txBody>
      </p:sp>
    </p:spTree>
    <p:extLst>
      <p:ext uri="{BB962C8B-B14F-4D97-AF65-F5344CB8AC3E}">
        <p14:creationId xmlns:p14="http://schemas.microsoft.com/office/powerpoint/2010/main" val="981658811"/>
      </p:ext>
    </p:extLst>
  </p:cSld>
  <p:clrMapOvr>
    <a:masterClrMapping/>
  </p:clrMapOvr>
  <p:transition spd="med">
    <p:cove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stretch>
            <a:fillRect/>
          </a:stretch>
        </p:blipFill>
        <p:spPr>
          <a:xfrm>
            <a:off x="2664225" y="0"/>
            <a:ext cx="6863549" cy="6858000"/>
          </a:xfrm>
          <a:prstGeom prst="rect">
            <a:avLst/>
          </a:prstGeom>
        </p:spPr>
      </p:pic>
    </p:spTree>
    <p:extLst>
      <p:ext uri="{BB962C8B-B14F-4D97-AF65-F5344CB8AC3E}">
        <p14:creationId xmlns:p14="http://schemas.microsoft.com/office/powerpoint/2010/main" val="1167606214"/>
      </p:ext>
    </p:extLst>
  </p:cSld>
  <p:clrMapOvr>
    <a:masterClrMapping/>
  </p:clrMapOvr>
  <p:transition spd="med">
    <p:cove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937846"/>
            <a:ext cx="9601200" cy="4929554"/>
          </a:xfrm>
        </p:spPr>
        <p:txBody>
          <a:bodyPr>
            <a:normAutofit/>
          </a:bodyPr>
          <a:lstStyle/>
          <a:p>
            <a:r>
              <a:rPr lang="fr" sz="2800" b="1" dirty="0">
                <a:solidFill>
                  <a:srgbClr val="0070C0"/>
                </a:solidFill>
              </a:rPr>
              <a:t>l'eau </a:t>
            </a:r>
            <a:r>
              <a:rPr lang="fr" sz="2800" dirty="0"/>
              <a:t>potable risque d'être </a:t>
            </a:r>
            <a:r>
              <a:rPr lang="fr" sz="2800" b="1" dirty="0">
                <a:solidFill>
                  <a:srgbClr val="C00000"/>
                </a:solidFill>
              </a:rPr>
              <a:t>limitée </a:t>
            </a:r>
            <a:r>
              <a:rPr lang="fr" sz="2800" dirty="0"/>
              <a:t>.</a:t>
            </a:r>
          </a:p>
          <a:p>
            <a:r>
              <a:rPr lang="fr" sz="2800" dirty="0"/>
              <a:t>On estime qu'en 2050, au moins une personne sur quatre dans le monde vivra dans un pays connaissant une </a:t>
            </a:r>
            <a:r>
              <a:rPr lang="fr" sz="2800" b="1" dirty="0">
                <a:solidFill>
                  <a:srgbClr val="C00000"/>
                </a:solidFill>
              </a:rPr>
              <a:t>pénurie chronique ou périodique</a:t>
            </a:r>
            <a:r>
              <a:rPr lang="fr" sz="2800" dirty="0"/>
              <a:t> </a:t>
            </a:r>
            <a:r>
              <a:rPr lang="fr" sz="2800" b="1" dirty="0">
                <a:solidFill>
                  <a:srgbClr val="C00000"/>
                </a:solidFill>
              </a:rPr>
              <a:t>d'eau potable </a:t>
            </a:r>
            <a:r>
              <a:rPr lang="fr" sz="2800" dirty="0"/>
              <a:t>.</a:t>
            </a:r>
            <a:endParaRPr lang="pl-PL" sz="2800" dirty="0"/>
          </a:p>
          <a:p>
            <a:r>
              <a:rPr lang="fr" sz="2800" dirty="0"/>
              <a:t>La sécheresse affecte certaines des régions les plus pauvres du monde, ce qui ne fait qu'intensifier l'apparition de </a:t>
            </a:r>
            <a:r>
              <a:rPr lang="fr" sz="2800" b="1" dirty="0">
                <a:solidFill>
                  <a:srgbClr val="C00000"/>
                </a:solidFill>
              </a:rPr>
              <a:t>la faim et de la malnutrition </a:t>
            </a:r>
            <a:r>
              <a:rPr lang="fr" sz="2800" dirty="0"/>
              <a:t>.</a:t>
            </a:r>
          </a:p>
          <a:p>
            <a:pPr marL="0" indent="0">
              <a:buNone/>
            </a:pPr>
            <a:r>
              <a:rPr lang="fr" sz="1100" dirty="0">
                <a:hlinkClick r:id="rId2"/>
              </a:rPr>
              <a:t>https://www.un.org.pl/cel6</a:t>
            </a:r>
            <a:r>
              <a:rPr lang="fr" sz="1100" dirty="0"/>
              <a:t> </a:t>
            </a:r>
          </a:p>
        </p:txBody>
      </p:sp>
    </p:spTree>
    <p:extLst>
      <p:ext uri="{BB962C8B-B14F-4D97-AF65-F5344CB8AC3E}">
        <p14:creationId xmlns:p14="http://schemas.microsoft.com/office/powerpoint/2010/main" val="330253606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184563" y="415636"/>
            <a:ext cx="9601200" cy="1485900"/>
          </a:xfrm>
        </p:spPr>
        <p:txBody>
          <a:bodyPr/>
          <a:lstStyle/>
          <a:p>
            <a:r>
              <a:rPr lang="fr" b="1" dirty="0"/>
              <a:t>Faits</a:t>
            </a:r>
            <a:br>
              <a:rPr lang="pl-PL" dirty="0"/>
            </a:br>
            <a:endParaRPr lang="pl-PL" dirty="0"/>
          </a:p>
        </p:txBody>
      </p:sp>
      <p:sp>
        <p:nvSpPr>
          <p:cNvPr id="3" name="Symbol zastępczy zawartości 2"/>
          <p:cNvSpPr>
            <a:spLocks noGrp="1"/>
          </p:cNvSpPr>
          <p:nvPr>
            <p:ph idx="1"/>
          </p:nvPr>
        </p:nvSpPr>
        <p:spPr>
          <a:xfrm>
            <a:off x="1288472" y="1299131"/>
            <a:ext cx="9601200" cy="4900246"/>
          </a:xfrm>
        </p:spPr>
        <p:txBody>
          <a:bodyPr>
            <a:noAutofit/>
          </a:bodyPr>
          <a:lstStyle/>
          <a:p>
            <a:r>
              <a:rPr lang="fr" sz="2600" dirty="0"/>
              <a:t>Un établissement de santé sur quatre ne dispose pas de services d'eau de base.</a:t>
            </a:r>
          </a:p>
          <a:p>
            <a:r>
              <a:rPr lang="fr" sz="2600" dirty="0"/>
              <a:t>3 personnes sur 10 n'ont pas accès à l'eau potable et 6 personnes sur 10 n'ont pas accès à un assainissement sûr.</a:t>
            </a:r>
          </a:p>
          <a:p>
            <a:r>
              <a:rPr lang="fr" sz="2600" dirty="0"/>
              <a:t>Au moins 892 millions de personnes pratiquent encore la défécation en seau .</a:t>
            </a:r>
          </a:p>
          <a:p>
            <a:r>
              <a:rPr lang="fr" sz="2600" dirty="0"/>
              <a:t>Entre 1990 et 2015, le nombre de personnes utilisant des sources d'eau potable améliorées est passé de 76 % à 91 %.</a:t>
            </a:r>
          </a:p>
          <a:p>
            <a:r>
              <a:rPr lang="fr" sz="2600" dirty="0"/>
              <a:t>Plus de 40% de la population mondiale souffre encore de pénurie d'eau et cette proportion devrait continuer à augmenter. Plus de 1,7 milliard de personnes vivent dans des bassins fluviaux qui utilisent plus d'eau qu'ils n'en ajoutent.</a:t>
            </a:r>
          </a:p>
          <a:p>
            <a:pPr marL="0" indent="0">
              <a:buNone/>
            </a:pPr>
            <a:r>
              <a:rPr lang="fr" sz="1100" dirty="0">
                <a:hlinkClick r:id="rId2"/>
              </a:rPr>
              <a:t>https://www.un.org.pl/cel6</a:t>
            </a:r>
            <a:r>
              <a:rPr lang="fr" sz="1100" dirty="0"/>
              <a:t>  </a:t>
            </a:r>
          </a:p>
          <a:p>
            <a:endParaRPr lang="pl-PL" sz="1400" dirty="0"/>
          </a:p>
        </p:txBody>
      </p:sp>
    </p:spTree>
    <p:extLst>
      <p:ext uri="{BB962C8B-B14F-4D97-AF65-F5344CB8AC3E}">
        <p14:creationId xmlns:p14="http://schemas.microsoft.com/office/powerpoint/2010/main" val="35915030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48718" y="694064"/>
            <a:ext cx="9601200" cy="5470792"/>
          </a:xfrm>
        </p:spPr>
        <p:txBody>
          <a:bodyPr>
            <a:normAutofit fontScale="92500" lnSpcReduction="20000"/>
          </a:bodyPr>
          <a:lstStyle/>
          <a:p>
            <a:r>
              <a:rPr lang="fr" sz="2800" dirty="0"/>
              <a:t>2,4 milliards de personnes </a:t>
            </a:r>
            <a:r>
              <a:rPr lang="fr" sz="3000" b="1" dirty="0">
                <a:solidFill>
                  <a:srgbClr val="C00000"/>
                </a:solidFill>
              </a:rPr>
              <a:t>n'ont pas accès </a:t>
            </a:r>
            <a:r>
              <a:rPr lang="fr" sz="2800" dirty="0"/>
              <a:t>à des installations sanitaires de base telles que des toilettes et des latrines.</a:t>
            </a:r>
          </a:p>
          <a:p>
            <a:r>
              <a:rPr lang="fr" sz="2800" dirty="0"/>
              <a:t>Plus de 80 % des </a:t>
            </a:r>
            <a:r>
              <a:rPr lang="fr" sz="3000" b="1" dirty="0">
                <a:solidFill>
                  <a:srgbClr val="C00000"/>
                </a:solidFill>
              </a:rPr>
              <a:t>eaux usées non traitées </a:t>
            </a:r>
            <a:r>
              <a:rPr lang="fr" sz="2800" dirty="0"/>
              <a:t>générées par les activités humaines se déversent dans les rivières ou la mer.</a:t>
            </a:r>
          </a:p>
          <a:p>
            <a:r>
              <a:rPr lang="fr" sz="2800" dirty="0"/>
              <a:t>Dans 80% des ménages sans accès à l'eau, les femmes et les filles sont chargées d'aller chercher l'eau de la zone locale.</a:t>
            </a:r>
          </a:p>
          <a:p>
            <a:r>
              <a:rPr lang="fr" sz="2800" dirty="0"/>
              <a:t>Chaque jour, 1 000 enfants en moyenne </a:t>
            </a:r>
            <a:r>
              <a:rPr lang="fr" sz="3000" b="1" dirty="0">
                <a:solidFill>
                  <a:srgbClr val="C00000"/>
                </a:solidFill>
              </a:rPr>
              <a:t>meurent </a:t>
            </a:r>
            <a:r>
              <a:rPr lang="fr" sz="2800" dirty="0"/>
              <a:t>de diarrhée et de ses complications, qui sont des maladies évitables d'origine hydrique ou liées à l'assainissement.</a:t>
            </a:r>
          </a:p>
          <a:p>
            <a:r>
              <a:rPr lang="fr" sz="2800" dirty="0"/>
              <a:t>Environ 70 % de l'eau utilisée pour l'irrigation provient de rivières, de lacs et de sources souterraines.</a:t>
            </a:r>
          </a:p>
          <a:p>
            <a:r>
              <a:rPr lang="fr" sz="2800" dirty="0"/>
              <a:t>Les inondations et autres catastrophes liées à l'eau représentent 70 % de tous </a:t>
            </a:r>
            <a:r>
              <a:rPr lang="fr" sz="3000" b="1" dirty="0">
                <a:solidFill>
                  <a:srgbClr val="C00000"/>
                </a:solidFill>
              </a:rPr>
              <a:t>les décès causés par des catastrophes naturelles </a:t>
            </a:r>
            <a:r>
              <a:rPr lang="fr" sz="2800" dirty="0"/>
              <a:t>.</a:t>
            </a:r>
          </a:p>
          <a:p>
            <a:endParaRPr lang="pl-PL" dirty="0"/>
          </a:p>
        </p:txBody>
      </p:sp>
    </p:spTree>
    <p:extLst>
      <p:ext uri="{BB962C8B-B14F-4D97-AF65-F5344CB8AC3E}">
        <p14:creationId xmlns:p14="http://schemas.microsoft.com/office/powerpoint/2010/main" val="33616986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a:stretch>
            <a:fillRect/>
          </a:stretch>
        </p:blipFill>
        <p:spPr>
          <a:xfrm>
            <a:off x="2661072" y="0"/>
            <a:ext cx="6869855" cy="6858000"/>
          </a:xfrm>
          <a:prstGeom prst="rect">
            <a:avLst/>
          </a:prstGeom>
        </p:spPr>
      </p:pic>
    </p:spTree>
    <p:extLst>
      <p:ext uri="{BB962C8B-B14F-4D97-AF65-F5344CB8AC3E}">
        <p14:creationId xmlns:p14="http://schemas.microsoft.com/office/powerpoint/2010/main" val="2540778941"/>
      </p:ext>
    </p:extLst>
  </p:cSld>
  <p:clrMapOvr>
    <a:masterClrMapping/>
  </p:clrMapOvr>
  <p:transition spd="med">
    <p:cove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Faits</a:t>
            </a:r>
            <a:br>
              <a:rPr lang="pl-PL" dirty="0"/>
            </a:br>
            <a:endParaRPr lang="pl-PL" dirty="0"/>
          </a:p>
        </p:txBody>
      </p:sp>
      <p:sp>
        <p:nvSpPr>
          <p:cNvPr id="3" name="Symbol zastępczy zawartości 2"/>
          <p:cNvSpPr>
            <a:spLocks noGrp="1"/>
          </p:cNvSpPr>
          <p:nvPr>
            <p:ph idx="1"/>
          </p:nvPr>
        </p:nvSpPr>
        <p:spPr>
          <a:xfrm>
            <a:off x="1371600" y="1793631"/>
            <a:ext cx="10021824" cy="5064369"/>
          </a:xfrm>
        </p:spPr>
        <p:txBody>
          <a:bodyPr>
            <a:normAutofit fontScale="92500"/>
          </a:bodyPr>
          <a:lstStyle/>
          <a:p>
            <a:r>
              <a:rPr lang="fr" sz="2600" dirty="0"/>
              <a:t>13% de la population mondiale n'a toujours pas accès à l'électricité moderne.</a:t>
            </a:r>
          </a:p>
          <a:p>
            <a:r>
              <a:rPr lang="fr" sz="2600" dirty="0"/>
              <a:t>3 milliards de personnes dépendent du charbon, du bois et du charbon de bois et des déchets animaux pour cuisiner et se chauffer.</a:t>
            </a:r>
          </a:p>
          <a:p>
            <a:r>
              <a:rPr lang="fr" sz="2600" dirty="0"/>
              <a:t>L'énergie est la principale cause du changement climatique, représentant environ 60 % des émissions mondiales de gaz à effet de serre.</a:t>
            </a:r>
          </a:p>
          <a:p>
            <a:r>
              <a:rPr lang="fr" sz="2600" dirty="0"/>
              <a:t>En 2012, la pollution due à la combustion de carburant a causé 4,3 millions de décès, dont 60 % de femmes et de filles.</a:t>
            </a:r>
          </a:p>
          <a:p>
            <a:r>
              <a:rPr lang="fr" sz="2600" dirty="0"/>
              <a:t>En 2015, la part des énergies renouvelables dans la consommation totale d'énergie a atteint 17,5 %.</a:t>
            </a:r>
          </a:p>
          <a:p>
            <a:endParaRPr lang="pl-PL" dirty="0"/>
          </a:p>
          <a:p>
            <a:pPr marL="0" indent="0">
              <a:buNone/>
            </a:pPr>
            <a:r>
              <a:rPr lang="fr" sz="1100" dirty="0">
                <a:hlinkClick r:id="rId2"/>
              </a:rPr>
              <a:t>https://www.un.org.pl/cel7</a:t>
            </a:r>
            <a:r>
              <a:rPr lang="fr" sz="1100" dirty="0"/>
              <a:t>   </a:t>
            </a:r>
          </a:p>
        </p:txBody>
      </p:sp>
    </p:spTree>
    <p:extLst>
      <p:ext uri="{BB962C8B-B14F-4D97-AF65-F5344CB8AC3E}">
        <p14:creationId xmlns:p14="http://schemas.microsoft.com/office/powerpoint/2010/main" val="255225554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4055843573"/>
      </p:ext>
    </p:extLst>
  </p:cSld>
  <p:clrMapOvr>
    <a:masterClrMapping/>
  </p:clrMapOvr>
  <p:transition spd="med">
    <p:cove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Faits:</a:t>
            </a:r>
            <a:endParaRPr lang="pl-PL" dirty="0"/>
          </a:p>
        </p:txBody>
      </p:sp>
      <p:sp>
        <p:nvSpPr>
          <p:cNvPr id="3" name="Symbol zastępczy zawartości 2"/>
          <p:cNvSpPr>
            <a:spLocks noGrp="1"/>
          </p:cNvSpPr>
          <p:nvPr>
            <p:ph idx="1"/>
          </p:nvPr>
        </p:nvSpPr>
        <p:spPr>
          <a:xfrm>
            <a:off x="1371600" y="1676400"/>
            <a:ext cx="9601200" cy="4853354"/>
          </a:xfrm>
        </p:spPr>
        <p:txBody>
          <a:bodyPr>
            <a:normAutofit/>
          </a:bodyPr>
          <a:lstStyle/>
          <a:p>
            <a:r>
              <a:rPr lang="fr" sz="2600" dirty="0"/>
              <a:t>Aujourd'hui, 3,5 milliards de personnes - la moitié de la population humaine - vivent dans </a:t>
            </a:r>
            <a:r>
              <a:rPr lang="fr" sz="2800" b="1" dirty="0">
                <a:solidFill>
                  <a:srgbClr val="C00000"/>
                </a:solidFill>
              </a:rPr>
              <a:t>les villes </a:t>
            </a:r>
            <a:r>
              <a:rPr lang="fr" sz="2600" dirty="0"/>
              <a:t>, et d'ici 2030, il est prévu que 5 milliards de personnes vivront dans les villes.</a:t>
            </a:r>
          </a:p>
          <a:p>
            <a:r>
              <a:rPr lang="fr" sz="2600" dirty="0"/>
              <a:t>Dans les décennies à venir, les pays en développement représenteront 95 % de l'expansion urbaine.</a:t>
            </a:r>
          </a:p>
          <a:p>
            <a:r>
              <a:rPr lang="fr" sz="2600" dirty="0"/>
              <a:t>Aujourd'hui, 883 millions de personnes </a:t>
            </a:r>
            <a:r>
              <a:rPr lang="fr" sz="2800" b="1" dirty="0">
                <a:solidFill>
                  <a:srgbClr val="C00000"/>
                </a:solidFill>
              </a:rPr>
              <a:t>vivent dans des bidonvilles </a:t>
            </a:r>
            <a:r>
              <a:rPr lang="fr" sz="2600" dirty="0"/>
              <a:t>, principalement en Asie de l'Est et du Sud-Est.</a:t>
            </a:r>
            <a:endParaRPr lang="pl-PL" sz="2600" dirty="0"/>
          </a:p>
          <a:p>
            <a:endParaRPr lang="pl-PL" dirty="0"/>
          </a:p>
        </p:txBody>
      </p:sp>
    </p:spTree>
    <p:extLst>
      <p:ext uri="{BB962C8B-B14F-4D97-AF65-F5344CB8AC3E}">
        <p14:creationId xmlns:p14="http://schemas.microsoft.com/office/powerpoint/2010/main" val="96615484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48718" y="1013552"/>
            <a:ext cx="9601200" cy="5448759"/>
          </a:xfrm>
        </p:spPr>
        <p:txBody>
          <a:bodyPr/>
          <a:lstStyle/>
          <a:p>
            <a:r>
              <a:rPr lang="fr" sz="2600" dirty="0"/>
              <a:t>Les villes du monde n'occupent qu'environ 3 % de la superficie de la Terre, alors qu'elles consomment 60 à 80 % de l'énergie et produisent 75 % des </a:t>
            </a:r>
            <a:r>
              <a:rPr lang="fr" sz="2600" b="1" dirty="0">
                <a:solidFill>
                  <a:srgbClr val="C00000"/>
                </a:solidFill>
              </a:rPr>
              <a:t>émissions de dioxyde de carbone </a:t>
            </a:r>
            <a:r>
              <a:rPr lang="fr" sz="2600" dirty="0"/>
              <a:t>.</a:t>
            </a:r>
          </a:p>
          <a:p>
            <a:r>
              <a:rPr lang="fr" sz="2600" b="1" dirty="0">
                <a:solidFill>
                  <a:srgbClr val="C00000"/>
                </a:solidFill>
              </a:rPr>
              <a:t>L'urbanisation rapide </a:t>
            </a:r>
            <a:r>
              <a:rPr lang="fr" sz="2600" dirty="0"/>
              <a:t>a un impact sur les ressources en eau douce, les eaux usées, l'environnement et la santé publique.</a:t>
            </a:r>
          </a:p>
          <a:p>
            <a:r>
              <a:rPr lang="fr" sz="2600" dirty="0"/>
              <a:t>En 2016, 90% des citadins respiraient </a:t>
            </a:r>
            <a:r>
              <a:rPr lang="fr" sz="2600" b="1" dirty="0">
                <a:solidFill>
                  <a:srgbClr val="C00000"/>
                </a:solidFill>
              </a:rPr>
              <a:t>pollués</a:t>
            </a:r>
            <a:r>
              <a:rPr lang="fr" sz="2600" dirty="0"/>
              <a:t> </a:t>
            </a:r>
            <a:r>
              <a:rPr lang="fr" sz="2600" b="1" dirty="0">
                <a:solidFill>
                  <a:srgbClr val="C00000"/>
                </a:solidFill>
              </a:rPr>
              <a:t>air. </a:t>
            </a:r>
            <a:r>
              <a:rPr lang="fr" sz="2600" dirty="0"/>
              <a:t>4,2 millions de personnes sont mortes à cause de la pollution de l'air. Plus de la moitié de la population urbaine mondiale était exposée à des niveaux de pollution atmosphérique au moins 2,5 fois supérieurs à la limite légale.</a:t>
            </a:r>
          </a:p>
          <a:p>
            <a:pPr marL="0" indent="0">
              <a:buNone/>
            </a:pPr>
            <a:r>
              <a:rPr lang="fr" sz="1100" dirty="0">
                <a:hlinkClick r:id="rId2"/>
              </a:rPr>
              <a:t>https://www.un.org.pl/cel11</a:t>
            </a:r>
            <a:r>
              <a:rPr lang="fr" sz="1100" dirty="0"/>
              <a:t> </a:t>
            </a:r>
          </a:p>
          <a:p>
            <a:endParaRPr lang="pl-PL" dirty="0"/>
          </a:p>
        </p:txBody>
      </p:sp>
    </p:spTree>
    <p:extLst>
      <p:ext uri="{BB962C8B-B14F-4D97-AF65-F5344CB8AC3E}">
        <p14:creationId xmlns:p14="http://schemas.microsoft.com/office/powerpoint/2010/main" val="155706822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u="sng" dirty="0"/>
              <a:t>Effets du réchauffement climatique :</a:t>
            </a:r>
            <a:endParaRPr lang="pl-PL" u="sng" dirty="0"/>
          </a:p>
        </p:txBody>
      </p:sp>
      <p:sp>
        <p:nvSpPr>
          <p:cNvPr id="3" name="Symbol zastępczy zawartości 2"/>
          <p:cNvSpPr>
            <a:spLocks noGrp="1"/>
          </p:cNvSpPr>
          <p:nvPr>
            <p:ph idx="1"/>
          </p:nvPr>
        </p:nvSpPr>
        <p:spPr>
          <a:xfrm>
            <a:off x="1371600" y="1603248"/>
            <a:ext cx="9601200" cy="3581400"/>
          </a:xfrm>
        </p:spPr>
        <p:txBody>
          <a:bodyPr>
            <a:normAutofit/>
          </a:bodyPr>
          <a:lstStyle/>
          <a:p>
            <a:pPr marL="0" indent="0">
              <a:buNone/>
            </a:pPr>
            <a:r>
              <a:rPr lang="fr" sz="3600" dirty="0">
                <a:solidFill>
                  <a:srgbClr val="7030A0"/>
                </a:solidFill>
              </a:rPr>
              <a:t>L'énergie solaire s'accumule </a:t>
            </a:r>
            <a:r>
              <a:rPr lang="fr" sz="3600" dirty="0"/>
              <a:t>dans la troposphère, et surtout dans les eaux des océans, contribuant à l'augmentation de la température moyenne autour du globe.</a:t>
            </a:r>
          </a:p>
          <a:p>
            <a:pPr marL="0" indent="0">
              <a:buNone/>
            </a:pPr>
            <a:r>
              <a:rPr lang="fr" sz="3200" dirty="0"/>
              <a:t> </a:t>
            </a:r>
            <a:endParaRPr lang="pl-PL" sz="3200" dirty="0"/>
          </a:p>
        </p:txBody>
      </p:sp>
      <p:pic>
        <p:nvPicPr>
          <p:cNvPr id="5" name="Obraz 4"/>
          <p:cNvPicPr>
            <a:picLocks noChangeAspect="1"/>
          </p:cNvPicPr>
          <p:nvPr/>
        </p:nvPicPr>
        <p:blipFill>
          <a:blip r:embed="rId2"/>
          <a:stretch>
            <a:fillRect/>
          </a:stretch>
        </p:blipFill>
        <p:spPr>
          <a:xfrm>
            <a:off x="7353722" y="3831336"/>
            <a:ext cx="4061523" cy="2706624"/>
          </a:xfrm>
          <a:prstGeom prst="rect">
            <a:avLst/>
          </a:prstGeom>
        </p:spPr>
      </p:pic>
    </p:spTree>
    <p:extLst>
      <p:ext uri="{BB962C8B-B14F-4D97-AF65-F5344CB8AC3E}">
        <p14:creationId xmlns:p14="http://schemas.microsoft.com/office/powerpoint/2010/main" val="196827982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628787274"/>
      </p:ext>
    </p:extLst>
  </p:cSld>
  <p:clrMapOvr>
    <a:masterClrMapping/>
  </p:clrMapOvr>
  <p:transition spd="med">
    <p:cove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Faits:</a:t>
            </a:r>
            <a:endParaRPr lang="pl-PL" dirty="0"/>
          </a:p>
        </p:txBody>
      </p:sp>
      <p:sp>
        <p:nvSpPr>
          <p:cNvPr id="3" name="Symbol zastępczy zawartości 2"/>
          <p:cNvSpPr>
            <a:spLocks noGrp="1"/>
          </p:cNvSpPr>
          <p:nvPr>
            <p:ph idx="1"/>
          </p:nvPr>
        </p:nvSpPr>
        <p:spPr>
          <a:xfrm>
            <a:off x="1371600" y="1688123"/>
            <a:ext cx="9601200" cy="4689231"/>
          </a:xfrm>
        </p:spPr>
        <p:txBody>
          <a:bodyPr>
            <a:normAutofit fontScale="92500" lnSpcReduction="10000"/>
          </a:bodyPr>
          <a:lstStyle/>
          <a:p>
            <a:r>
              <a:rPr lang="fr" sz="2800" dirty="0"/>
              <a:t>Si, selon les estimations, la population mondiale passera à 9,6 milliards d'ici 2050, alors nous aurons besoin de ressources naturelles en quantités correspondant à trois fois les ressources de notre planète afin de maintenir notre mode de vie actuel.</a:t>
            </a:r>
          </a:p>
          <a:p>
            <a:r>
              <a:rPr lang="fr" sz="2800" dirty="0"/>
              <a:t>Avec l'utilisation accrue de minéraux non métalliques dans les infrastructures et la construction, il y a eu une amélioration significative du niveau de vie. L'empreinte matérielle par habitant dans les pays en développement est passée de 5 tonnes métriques en 2000 à 9 tonnes métriques en 2017.</a:t>
            </a:r>
          </a:p>
          <a:p>
            <a:r>
              <a:rPr lang="fr" sz="2800" dirty="0"/>
              <a:t>93 % des 250 plus grandes entreprises mondiales rendent compte de leurs activités de développement durable.</a:t>
            </a:r>
          </a:p>
          <a:p>
            <a:pPr marL="0" indent="0">
              <a:buNone/>
            </a:pPr>
            <a:endParaRPr lang="pl-PL" sz="1200" dirty="0"/>
          </a:p>
          <a:p>
            <a:pPr marL="0" indent="0">
              <a:buNone/>
            </a:pPr>
            <a:r>
              <a:rPr lang="fr" sz="1200" dirty="0">
                <a:hlinkClick r:id="rId2"/>
              </a:rPr>
              <a:t>https://www.un.org.pl/cel12</a:t>
            </a:r>
            <a:r>
              <a:rPr lang="fr" sz="1200" dirty="0"/>
              <a:t> </a:t>
            </a:r>
          </a:p>
        </p:txBody>
      </p:sp>
    </p:spTree>
    <p:extLst>
      <p:ext uri="{BB962C8B-B14F-4D97-AF65-F5344CB8AC3E}">
        <p14:creationId xmlns:p14="http://schemas.microsoft.com/office/powerpoint/2010/main" val="3103331625"/>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0" y="520547"/>
            <a:ext cx="9601200" cy="1485900"/>
          </a:xfrm>
        </p:spPr>
        <p:txBody>
          <a:bodyPr/>
          <a:lstStyle/>
          <a:p>
            <a:r>
              <a:rPr lang="fr" u="sng" dirty="0"/>
              <a:t>Énergie</a:t>
            </a:r>
            <a:br>
              <a:rPr lang="pl-PL" u="sng" dirty="0"/>
            </a:br>
            <a:endParaRPr lang="pl-PL" dirty="0"/>
          </a:p>
        </p:txBody>
      </p:sp>
      <p:sp>
        <p:nvSpPr>
          <p:cNvPr id="3" name="Symbol zastępczy zawartości 2"/>
          <p:cNvSpPr>
            <a:spLocks noGrp="1"/>
          </p:cNvSpPr>
          <p:nvPr>
            <p:ph idx="1"/>
          </p:nvPr>
        </p:nvSpPr>
        <p:spPr>
          <a:xfrm>
            <a:off x="1371599" y="1322025"/>
            <a:ext cx="10317297" cy="5535976"/>
          </a:xfrm>
        </p:spPr>
        <p:txBody>
          <a:bodyPr>
            <a:normAutofit fontScale="92500" lnSpcReduction="20000"/>
          </a:bodyPr>
          <a:lstStyle/>
          <a:p>
            <a:r>
              <a:rPr lang="fr" sz="2600" dirty="0"/>
              <a:t>Si les gens du monde entier utilisaient </a:t>
            </a:r>
            <a:r>
              <a:rPr lang="fr" sz="2600" b="1" dirty="0">
                <a:solidFill>
                  <a:srgbClr val="00B050"/>
                </a:solidFill>
              </a:rPr>
              <a:t>des ampoules à économie d'énergie </a:t>
            </a:r>
            <a:r>
              <a:rPr lang="fr" sz="2600" dirty="0"/>
              <a:t>, 120 milliards de dollars seraient économisés chaque année.</a:t>
            </a:r>
          </a:p>
          <a:p>
            <a:r>
              <a:rPr lang="fr" sz="2600" dirty="0"/>
              <a:t>Malgré le développement de technologies favorisant une utilisation efficace de l'énergie, sa consommation dans les pays de l'OCDE augmentera de 35 % d'ici 2020. L'énergie utilisée à des fins commerciales et résidentielles représente le deuxième poste de sa consommation mondiale après le transport.</a:t>
            </a:r>
          </a:p>
          <a:p>
            <a:r>
              <a:rPr lang="fr" sz="2600" dirty="0"/>
              <a:t>En 2002, le marché automobile des pays de l'OCDE comptait 550 millions de véhicules, dont 75 % de voitures particulières. D'ici 2020, le nombre de voitures particulières devrait augmenter de 32 %. Dans le même temps, le taux de miles augmentera de 40 % et le nombre de vols triplera.</a:t>
            </a:r>
          </a:p>
          <a:p>
            <a:r>
              <a:rPr lang="fr" sz="2600" dirty="0"/>
              <a:t>Les ménages consomment 29 % de l'énergie mondiale et contribuent à 21 % des émissions de dioxyde de carbone</a:t>
            </a:r>
          </a:p>
          <a:p>
            <a:r>
              <a:rPr lang="fr" sz="2600" dirty="0"/>
              <a:t>En 2015, la part des énergies renouvelables dans la consommation totale d'énergie était de 17,5 %.</a:t>
            </a:r>
          </a:p>
          <a:p>
            <a:pPr marL="0" indent="0">
              <a:buNone/>
            </a:pPr>
            <a:endParaRPr lang="pl-PL" dirty="0"/>
          </a:p>
          <a:p>
            <a:pPr marL="0" indent="0">
              <a:buNone/>
            </a:pPr>
            <a:r>
              <a:rPr lang="fr" sz="1200" dirty="0">
                <a:hlinkClick r:id="rId2"/>
              </a:rPr>
              <a:t>https://www.un.org.pl/cel12</a:t>
            </a:r>
            <a:r>
              <a:rPr lang="fr" sz="1200" dirty="0"/>
              <a:t> </a:t>
            </a:r>
          </a:p>
        </p:txBody>
      </p:sp>
    </p:spTree>
    <p:extLst>
      <p:ext uri="{BB962C8B-B14F-4D97-AF65-F5344CB8AC3E}">
        <p14:creationId xmlns:p14="http://schemas.microsoft.com/office/powerpoint/2010/main" val="339953077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177047" y="93629"/>
            <a:ext cx="9601200" cy="1485900"/>
          </a:xfrm>
        </p:spPr>
        <p:txBody>
          <a:bodyPr/>
          <a:lstStyle/>
          <a:p>
            <a:r>
              <a:rPr lang="fr" u="sng" dirty="0"/>
              <a:t>Nourriture</a:t>
            </a:r>
            <a:br>
              <a:rPr lang="pl-PL" u="sng" dirty="0"/>
            </a:br>
            <a:endParaRPr lang="pl-PL" dirty="0"/>
          </a:p>
        </p:txBody>
      </p:sp>
      <p:sp>
        <p:nvSpPr>
          <p:cNvPr id="3" name="Symbol zastępczy zawartości 2"/>
          <p:cNvSpPr>
            <a:spLocks noGrp="1"/>
          </p:cNvSpPr>
          <p:nvPr>
            <p:ph idx="1"/>
          </p:nvPr>
        </p:nvSpPr>
        <p:spPr>
          <a:xfrm>
            <a:off x="1371599" y="836579"/>
            <a:ext cx="10048673" cy="5879014"/>
          </a:xfrm>
        </p:spPr>
        <p:txBody>
          <a:bodyPr>
            <a:normAutofit fontScale="77500" lnSpcReduction="20000"/>
          </a:bodyPr>
          <a:lstStyle/>
          <a:p>
            <a:r>
              <a:rPr lang="fr" sz="3000" dirty="0"/>
              <a:t>La production alimentaire n'est pas la seule à avoir un impact environnemental important (agriculture, transformation des aliments). Aussi, les ménages, par le choix des produits alimentaires, l'alimentation et les habitudes, influencent leur environnement, la quantité d'énergie consommée et le gaspillage alimentaire.</a:t>
            </a:r>
          </a:p>
          <a:p>
            <a:r>
              <a:rPr lang="fr" sz="3000" dirty="0"/>
              <a:t>Chaque année, environ un tiers de tous les aliments produits - 1,3 milliard de tonnes de nourriture, d'une valeur d'environ 1 billion de dollars - </a:t>
            </a:r>
            <a:r>
              <a:rPr lang="fr" sz="3000" b="1" dirty="0">
                <a:solidFill>
                  <a:srgbClr val="C00000"/>
                </a:solidFill>
              </a:rPr>
              <a:t>est gaspillé dans les maisons ou les magasins </a:t>
            </a:r>
            <a:r>
              <a:rPr lang="fr" sz="3000" dirty="0"/>
              <a:t>, ou en raison de mauvaises pratiques de transport et de récolte.</a:t>
            </a:r>
          </a:p>
          <a:p>
            <a:r>
              <a:rPr lang="fr" sz="3000" dirty="0"/>
              <a:t>2 milliards de personnes dans le monde sont en surpoids ou obèses.</a:t>
            </a:r>
          </a:p>
          <a:p>
            <a:r>
              <a:rPr lang="fr" sz="3000" dirty="0"/>
              <a:t>La dégradation des terres et </a:t>
            </a:r>
            <a:r>
              <a:rPr lang="fr" sz="3000" b="1" dirty="0">
                <a:solidFill>
                  <a:srgbClr val="C00000"/>
                </a:solidFill>
              </a:rPr>
              <a:t>la baisse de la fertilité des sols </a:t>
            </a:r>
            <a:r>
              <a:rPr lang="fr" sz="3000" dirty="0"/>
              <a:t>, l'utilisation non durable de l'eau, la surpêche et la dégradation de l'environnement marin réduisent la capacité de l'environnement à nous fournir de la nourriture.</a:t>
            </a:r>
          </a:p>
          <a:p>
            <a:r>
              <a:rPr lang="fr" sz="3000" dirty="0"/>
              <a:t>À l'échelle mondiale, le secteur alimentaire consomme </a:t>
            </a:r>
            <a:r>
              <a:rPr lang="fr" sz="3000" u="sng" dirty="0">
                <a:solidFill>
                  <a:srgbClr val="C00000"/>
                </a:solidFill>
              </a:rPr>
              <a:t>30 % </a:t>
            </a:r>
            <a:r>
              <a:rPr lang="fr" sz="3000" dirty="0"/>
              <a:t>de l'énergie consommée et est responsable de 22 % des émissions totales de gaz à effet de serre.</a:t>
            </a:r>
            <a:endParaRPr lang="pl-PL" sz="1300" dirty="0"/>
          </a:p>
          <a:p>
            <a:pPr marL="0" indent="0">
              <a:buNone/>
            </a:pPr>
            <a:r>
              <a:rPr lang="fr" sz="1200" dirty="0">
                <a:hlinkClick r:id="rId2"/>
              </a:rPr>
              <a:t>https://www.un.org.pl/cel12</a:t>
            </a:r>
            <a:r>
              <a:rPr lang="fr" sz="1200" dirty="0"/>
              <a:t> </a:t>
            </a:r>
          </a:p>
        </p:txBody>
      </p:sp>
    </p:spTree>
    <p:extLst>
      <p:ext uri="{BB962C8B-B14F-4D97-AF65-F5344CB8AC3E}">
        <p14:creationId xmlns:p14="http://schemas.microsoft.com/office/powerpoint/2010/main" val="420161343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222481224"/>
      </p:ext>
    </p:extLst>
  </p:cSld>
  <p:clrMapOvr>
    <a:masterClrMapping/>
  </p:clrMapOvr>
  <p:transition spd="med">
    <p:cove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0" y="266075"/>
            <a:ext cx="9601200" cy="826477"/>
          </a:xfrm>
        </p:spPr>
        <p:txBody>
          <a:bodyPr/>
          <a:lstStyle/>
          <a:p>
            <a:r>
              <a:rPr lang="fr" dirty="0"/>
              <a:t>Faits:</a:t>
            </a:r>
            <a:endParaRPr lang="pl-PL" dirty="0"/>
          </a:p>
        </p:txBody>
      </p:sp>
      <p:sp>
        <p:nvSpPr>
          <p:cNvPr id="3" name="Symbol zastępczy zawartości 2"/>
          <p:cNvSpPr>
            <a:spLocks noGrp="1"/>
          </p:cNvSpPr>
          <p:nvPr>
            <p:ph idx="1"/>
          </p:nvPr>
        </p:nvSpPr>
        <p:spPr>
          <a:xfrm>
            <a:off x="1229193" y="942651"/>
            <a:ext cx="9886013" cy="5765448"/>
          </a:xfrm>
        </p:spPr>
        <p:txBody>
          <a:bodyPr>
            <a:noAutofit/>
          </a:bodyPr>
          <a:lstStyle/>
          <a:p>
            <a:r>
              <a:rPr lang="fr" sz="2800" dirty="0"/>
              <a:t>Entre 1880 et 2012, la </a:t>
            </a:r>
            <a:r>
              <a:rPr lang="fr" sz="2800" b="1" dirty="0">
                <a:solidFill>
                  <a:srgbClr val="C00000"/>
                </a:solidFill>
              </a:rPr>
              <a:t>température moyenne mondiale a augmenté </a:t>
            </a:r>
            <a:r>
              <a:rPr lang="fr" sz="2800" dirty="0"/>
              <a:t>de 0,85⁰Celsius. À titre d'exemple, une augmentation de température de 1⁰ Celsius entraîne une </a:t>
            </a:r>
            <a:r>
              <a:rPr lang="fr" sz="2800" b="1" dirty="0"/>
              <a:t>réduction de 5 % du rendement en grains </a:t>
            </a:r>
            <a:r>
              <a:rPr lang="fr" sz="2800" dirty="0"/>
              <a:t>. Dans les années 1981-2002, en raison du </a:t>
            </a:r>
            <a:r>
              <a:rPr lang="fr" sz="2800" b="1" dirty="0">
                <a:solidFill>
                  <a:srgbClr val="C00000"/>
                </a:solidFill>
              </a:rPr>
              <a:t>réchauffement climatique </a:t>
            </a:r>
            <a:r>
              <a:rPr lang="fr" sz="2800" dirty="0"/>
              <a:t>, il y a eu une réduction significative </a:t>
            </a:r>
            <a:r>
              <a:rPr lang="fr" sz="2800" b="1" dirty="0"/>
              <a:t>du niveau de récolte </a:t>
            </a:r>
            <a:r>
              <a:rPr lang="fr" sz="2800" dirty="0"/>
              <a:t>de </a:t>
            </a:r>
            <a:r>
              <a:rPr lang="fr" sz="2800" b="1" dirty="0"/>
              <a:t>maïs, de blé </a:t>
            </a:r>
            <a:r>
              <a:rPr lang="fr" sz="2800" dirty="0"/>
              <a:t>et d'autres cultures importantes d'un montant de 40 mégatonnes par an.</a:t>
            </a:r>
          </a:p>
          <a:p>
            <a:r>
              <a:rPr lang="fr" sz="2800" dirty="0"/>
              <a:t>Les températures des océans ont augmenté, les chutes de neige ont diminué, la couverture de glace a diminué et le niveau de la mer a monté. Entre 1901 et 2010, le niveau moyen de la mer dans le monde a augmenté de 19 cm à mesure que les océans s'étendaient en raison du </a:t>
            </a:r>
            <a:r>
              <a:rPr lang="fr" sz="2800" b="1" dirty="0">
                <a:solidFill>
                  <a:srgbClr val="C00000"/>
                </a:solidFill>
              </a:rPr>
              <a:t>réchauffement climatique </a:t>
            </a:r>
            <a:r>
              <a:rPr lang="fr" sz="2800" dirty="0"/>
              <a:t>et </a:t>
            </a:r>
            <a:r>
              <a:rPr lang="fr" sz="2800" b="1" dirty="0">
                <a:solidFill>
                  <a:srgbClr val="C00000"/>
                </a:solidFill>
              </a:rPr>
              <a:t>de la fonte des glaciers </a:t>
            </a:r>
            <a:r>
              <a:rPr lang="fr" sz="2800" dirty="0"/>
              <a:t>. Depuis 1979, la quantité de glace dans la mer Arctique n'a cessé de diminuer. Chaque décennie, 1,07 million de km² de glace </a:t>
            </a:r>
            <a:r>
              <a:rPr lang="fr" sz="2800" dirty="0" err="1"/>
              <a:t>fondent </a:t>
            </a:r>
            <a:r>
              <a:rPr lang="fr" sz="2800" dirty="0"/>
              <a:t>.</a:t>
            </a:r>
            <a:endParaRPr lang="pl-PL" sz="2800" dirty="0"/>
          </a:p>
        </p:txBody>
      </p:sp>
    </p:spTree>
    <p:extLst>
      <p:ext uri="{BB962C8B-B14F-4D97-AF65-F5344CB8AC3E}">
        <p14:creationId xmlns:p14="http://schemas.microsoft.com/office/powerpoint/2010/main" val="2173955673"/>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726831"/>
            <a:ext cx="9601200" cy="5140569"/>
          </a:xfrm>
        </p:spPr>
        <p:txBody>
          <a:bodyPr>
            <a:noAutofit/>
          </a:bodyPr>
          <a:lstStyle/>
          <a:p>
            <a:r>
              <a:rPr lang="fr" sz="2800" dirty="0"/>
              <a:t>En supposant que le niveau actuel de concentration et le volume des émissions de gaz à effet de serre soient maintenus, à la fin de ce siècle, la </a:t>
            </a:r>
            <a:r>
              <a:rPr lang="fr" sz="2800" b="1" dirty="0">
                <a:solidFill>
                  <a:srgbClr val="C00000"/>
                </a:solidFill>
              </a:rPr>
              <a:t>température sur Terre augmentera </a:t>
            </a:r>
            <a:r>
              <a:rPr lang="fr" sz="2800" dirty="0"/>
              <a:t>de plus de 1,5⁰ Celsius par rapport aux années 1850-1900. Dans le même temps, la température des eaux océaniques augmentera et la couverture de glace continuera de fondre. On estime que d'ici 2065, le niveau moyen de la mer sera </a:t>
            </a:r>
            <a:r>
              <a:rPr lang="fr" sz="2800" b="1" dirty="0"/>
              <a:t>réduit </a:t>
            </a:r>
            <a:r>
              <a:rPr lang="fr" sz="2800" dirty="0"/>
              <a:t>de 24 à 30 cm et d'ici 2100 de 40 à 63 cm. La plupart d' entre eux </a:t>
            </a:r>
            <a:r>
              <a:rPr lang="fr" sz="2800" b="1" u="sng" dirty="0">
                <a:solidFill>
                  <a:srgbClr val="C00000"/>
                </a:solidFill>
              </a:rPr>
              <a:t>persisteront </a:t>
            </a:r>
            <a:r>
              <a:rPr lang="fr" sz="2800" u="sng" dirty="0"/>
              <a:t>pendant des siècles </a:t>
            </a:r>
            <a:r>
              <a:rPr lang="fr" sz="2800" dirty="0"/>
              <a:t>, même si nous parvenons à limiter les émissions de gaz à effet de serre.</a:t>
            </a:r>
          </a:p>
          <a:p>
            <a:r>
              <a:rPr lang="fr" sz="2800" b="1" dirty="0">
                <a:solidFill>
                  <a:srgbClr val="C00000"/>
                </a:solidFill>
              </a:rPr>
              <a:t>Les émissions </a:t>
            </a:r>
            <a:r>
              <a:rPr lang="fr" sz="2800" dirty="0"/>
              <a:t>mondiales de dioxyde de carbone ont augmenté de près de 50 % depuis 1990.</a:t>
            </a:r>
          </a:p>
          <a:p>
            <a:endParaRPr lang="pl-PL" sz="2800" dirty="0"/>
          </a:p>
        </p:txBody>
      </p:sp>
    </p:spTree>
    <p:extLst>
      <p:ext uri="{BB962C8B-B14F-4D97-AF65-F5344CB8AC3E}">
        <p14:creationId xmlns:p14="http://schemas.microsoft.com/office/powerpoint/2010/main" val="386233146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586154"/>
            <a:ext cx="9601200" cy="5281246"/>
          </a:xfrm>
        </p:spPr>
        <p:txBody>
          <a:bodyPr>
            <a:normAutofit/>
          </a:bodyPr>
          <a:lstStyle/>
          <a:p>
            <a:r>
              <a:rPr lang="fr" sz="2800" dirty="0"/>
              <a:t>Entre 2000 et 2010, les émissions mondiales de dioxyde de carbone (CO₂) ont augmenté plus rapidement qu'au cours des trois décennies précédentes.</a:t>
            </a:r>
          </a:p>
          <a:p>
            <a:r>
              <a:rPr lang="fr" sz="2800" dirty="0"/>
              <a:t>Il est </a:t>
            </a:r>
            <a:r>
              <a:rPr lang="fr" sz="2800" b="1" dirty="0">
                <a:solidFill>
                  <a:srgbClr val="00B050"/>
                </a:solidFill>
              </a:rPr>
              <a:t>encore possible </a:t>
            </a:r>
            <a:r>
              <a:rPr lang="fr" sz="2800" dirty="0"/>
              <a:t>, en utilisant un large éventail de mesures technologiques et en modifiant les modèles de comportement , </a:t>
            </a:r>
            <a:r>
              <a:rPr lang="fr" sz="2800" b="1" dirty="0">
                <a:solidFill>
                  <a:srgbClr val="00B050"/>
                </a:solidFill>
              </a:rPr>
              <a:t>de réduire le taux </a:t>
            </a:r>
            <a:r>
              <a:rPr lang="fr" sz="2800" dirty="0"/>
              <a:t>d'augmentation de la température moyenne de la Terre de 2⁰ Celsius par rapport aux niveaux préindustriels.</a:t>
            </a:r>
          </a:p>
          <a:p>
            <a:r>
              <a:rPr lang="fr" sz="2800" b="1" dirty="0">
                <a:solidFill>
                  <a:srgbClr val="00B050"/>
                </a:solidFill>
              </a:rPr>
              <a:t>Les changements </a:t>
            </a:r>
            <a:r>
              <a:rPr lang="fr" sz="2800" dirty="0"/>
              <a:t>institutionnels et technologiques donnent une chance supérieure à zéro que le taux de réchauffement climatique ne dépasse pas ce seuil.</a:t>
            </a:r>
            <a:endParaRPr lang="pl-PL" sz="2400" dirty="0"/>
          </a:p>
          <a:p>
            <a:pPr marL="0" indent="0">
              <a:buNone/>
            </a:pPr>
            <a:r>
              <a:rPr lang="fr" sz="1100" dirty="0">
                <a:hlinkClick r:id="rId2"/>
              </a:rPr>
              <a:t>https://www.un.org.pl/cel1 3</a:t>
            </a:r>
            <a:r>
              <a:rPr lang="fr" sz="1100" dirty="0"/>
              <a:t> </a:t>
            </a:r>
          </a:p>
          <a:p>
            <a:endParaRPr lang="pl-PL" sz="2400" dirty="0"/>
          </a:p>
        </p:txBody>
      </p:sp>
    </p:spTree>
    <p:extLst>
      <p:ext uri="{BB962C8B-B14F-4D97-AF65-F5344CB8AC3E}">
        <p14:creationId xmlns:p14="http://schemas.microsoft.com/office/powerpoint/2010/main" val="250889696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508494964"/>
      </p:ext>
    </p:extLst>
  </p:cSld>
  <p:clrMapOvr>
    <a:masterClrMapping/>
  </p:clrMapOvr>
  <p:transition spd="med">
    <p:cove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527538"/>
            <a:ext cx="9601200" cy="5339862"/>
          </a:xfrm>
        </p:spPr>
        <p:txBody>
          <a:bodyPr>
            <a:normAutofit lnSpcReduction="10000"/>
          </a:bodyPr>
          <a:lstStyle/>
          <a:p>
            <a:pPr marL="0" indent="0">
              <a:buNone/>
            </a:pPr>
            <a:r>
              <a:rPr lang="fr" sz="4400" b="1" dirty="0"/>
              <a:t>Faits:</a:t>
            </a:r>
            <a:endParaRPr lang="pl-PL" b="1" dirty="0"/>
          </a:p>
          <a:p>
            <a:r>
              <a:rPr lang="fr" sz="2800" dirty="0"/>
              <a:t>Les océans couvrent les trois quarts de la surface de la Terre, contiennent 97 % de l'eau de la planète et représentent 99 % de l'espace habitable de la Terre.</a:t>
            </a:r>
          </a:p>
          <a:p>
            <a:r>
              <a:rPr lang="fr" sz="2800" dirty="0"/>
              <a:t>Plus de trois milliards de personnes dépendent de la biodiversité marine et côtière pour </a:t>
            </a:r>
            <a:r>
              <a:rPr lang="fr" sz="2800" dirty="0" err="1"/>
              <a:t>rester</a:t>
            </a:r>
            <a:r>
              <a:rPr lang="fr" sz="2800" dirty="0"/>
              <a:t> </a:t>
            </a:r>
            <a:r>
              <a:rPr lang="fr" sz="2800" dirty="0" err="1"/>
              <a:t>vivant </a:t>
            </a:r>
            <a:r>
              <a:rPr lang="fr" sz="2800" dirty="0"/>
              <a:t>.</a:t>
            </a:r>
            <a:endParaRPr lang="en" sz="2800" dirty="0"/>
          </a:p>
          <a:p>
            <a:r>
              <a:rPr lang="fr" sz="2800" dirty="0"/>
              <a:t>À l'échelle mondiale, la valeur marchande annuelle des ressources marines et côtières et de la production industrielle est estimée à 3 000 milliards de dollars, soit environ 5 % du PIB mondial.</a:t>
            </a:r>
          </a:p>
          <a:p>
            <a:r>
              <a:rPr lang="fr" sz="2800" dirty="0"/>
              <a:t>Il existe près de 200 000 espèces identifiées dans les océans, mais le nombre réel pourrait se chiffrer en millions.</a:t>
            </a:r>
            <a:endParaRPr lang="pl-PL" sz="2800" dirty="0"/>
          </a:p>
        </p:txBody>
      </p:sp>
    </p:spTree>
    <p:extLst>
      <p:ext uri="{BB962C8B-B14F-4D97-AF65-F5344CB8AC3E}">
        <p14:creationId xmlns:p14="http://schemas.microsoft.com/office/powerpoint/2010/main" val="1889500895"/>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0" y="685800"/>
            <a:ext cx="10149840" cy="1485900"/>
          </a:xfrm>
        </p:spPr>
        <p:txBody>
          <a:bodyPr/>
          <a:lstStyle/>
          <a:p>
            <a:r>
              <a:rPr lang="fr" u="sng" dirty="0"/>
              <a:t>L'augmentation de l'énergie dans la troposphère est :</a:t>
            </a:r>
            <a:endParaRPr lang="pl-PL" u="sng" dirty="0"/>
          </a:p>
        </p:txBody>
      </p:sp>
      <p:sp>
        <p:nvSpPr>
          <p:cNvPr id="3" name="Symbol zastępczy zawartości 2"/>
          <p:cNvSpPr>
            <a:spLocks noGrp="1"/>
          </p:cNvSpPr>
          <p:nvPr>
            <p:ph idx="1"/>
          </p:nvPr>
        </p:nvSpPr>
        <p:spPr>
          <a:xfrm>
            <a:off x="1371600" y="2755361"/>
            <a:ext cx="9799504" cy="4515538"/>
          </a:xfrm>
        </p:spPr>
        <p:txBody>
          <a:bodyPr>
            <a:normAutofit/>
          </a:bodyPr>
          <a:lstStyle/>
          <a:p>
            <a:r>
              <a:rPr lang="fr" sz="3200" dirty="0"/>
              <a:t>augmentation de la température moyenne,</a:t>
            </a:r>
            <a:endParaRPr lang="pl-PL" sz="3200" dirty="0"/>
          </a:p>
          <a:p>
            <a:r>
              <a:rPr lang="fr" sz="3200" dirty="0"/>
              <a:t>réduction de l'enneigement,</a:t>
            </a:r>
            <a:endParaRPr lang="pl-PL" sz="3200" dirty="0"/>
          </a:p>
          <a:p>
            <a:r>
              <a:rPr lang="fr" sz="3200" dirty="0"/>
              <a:t>changement de direction du mouvement des masses d'air,</a:t>
            </a:r>
          </a:p>
        </p:txBody>
      </p:sp>
    </p:spTree>
    <p:extLst>
      <p:ext uri="{BB962C8B-B14F-4D97-AF65-F5344CB8AC3E}">
        <p14:creationId xmlns:p14="http://schemas.microsoft.com/office/powerpoint/2010/main" val="53514935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35608" y="1025300"/>
            <a:ext cx="9601200" cy="4174661"/>
          </a:xfrm>
        </p:spPr>
        <p:txBody>
          <a:bodyPr>
            <a:normAutofit/>
          </a:bodyPr>
          <a:lstStyle/>
          <a:p>
            <a:r>
              <a:rPr lang="fr" sz="2800" b="1" dirty="0"/>
              <a:t>Les océans </a:t>
            </a:r>
            <a:r>
              <a:rPr lang="fr" sz="2800" b="1" dirty="0">
                <a:solidFill>
                  <a:srgbClr val="00B050"/>
                </a:solidFill>
              </a:rPr>
              <a:t>absorbent</a:t>
            </a:r>
            <a:r>
              <a:rPr lang="fr" sz="2800" b="1" dirty="0"/>
              <a:t> </a:t>
            </a:r>
            <a:r>
              <a:rPr lang="fr" sz="2800" dirty="0"/>
              <a:t>environ 30 % du dioxyde de carbone produit par les activités humaines et ainsi atténuer les effets du réchauffement climatique.</a:t>
            </a:r>
          </a:p>
          <a:p>
            <a:r>
              <a:rPr lang="fr" sz="2800" b="1" dirty="0"/>
              <a:t>plus grande </a:t>
            </a:r>
            <a:r>
              <a:rPr lang="fr" sz="2800" b="1" dirty="0">
                <a:solidFill>
                  <a:srgbClr val="00B050"/>
                </a:solidFill>
              </a:rPr>
              <a:t>source </a:t>
            </a:r>
            <a:r>
              <a:rPr lang="fr" sz="2800" b="1" dirty="0"/>
              <a:t>de protéines </a:t>
            </a:r>
            <a:r>
              <a:rPr lang="fr" sz="2800" dirty="0"/>
              <a:t>au monde ; pour plus de 3 milliards de personnes, elles sont la principale source de protéines.</a:t>
            </a:r>
          </a:p>
          <a:p>
            <a:r>
              <a:rPr lang="fr" sz="2800" b="1" dirty="0">
                <a:solidFill>
                  <a:srgbClr val="00B050"/>
                </a:solidFill>
              </a:rPr>
              <a:t>fournit </a:t>
            </a:r>
            <a:r>
              <a:rPr lang="fr" sz="2800" dirty="0"/>
              <a:t>directement et indirectement </a:t>
            </a:r>
            <a:r>
              <a:rPr lang="fr" sz="2800" b="1" dirty="0"/>
              <a:t>des emplois </a:t>
            </a:r>
            <a:r>
              <a:rPr lang="fr" sz="2800" dirty="0"/>
              <a:t>à plus de 200 millions de personnes.</a:t>
            </a:r>
          </a:p>
          <a:p>
            <a:endParaRPr lang="pl-PL" sz="2400" dirty="0"/>
          </a:p>
        </p:txBody>
      </p:sp>
    </p:spTree>
    <p:extLst>
      <p:ext uri="{BB962C8B-B14F-4D97-AF65-F5344CB8AC3E}">
        <p14:creationId xmlns:p14="http://schemas.microsoft.com/office/powerpoint/2010/main" val="3009292373"/>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1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1024569"/>
            <a:ext cx="9601200" cy="4842831"/>
          </a:xfrm>
        </p:spPr>
        <p:txBody>
          <a:bodyPr>
            <a:normAutofit fontScale="92500" lnSpcReduction="10000"/>
          </a:bodyPr>
          <a:lstStyle/>
          <a:p>
            <a:r>
              <a:rPr lang="fr" sz="2800" dirty="0"/>
              <a:t>Les subventions à la pêche </a:t>
            </a:r>
            <a:r>
              <a:rPr lang="fr" sz="2800" b="1" dirty="0">
                <a:solidFill>
                  <a:srgbClr val="C00000"/>
                </a:solidFill>
              </a:rPr>
              <a:t>s'épuisent </a:t>
            </a:r>
            <a:r>
              <a:rPr lang="fr" sz="2800" b="1" dirty="0"/>
              <a:t>rapidement </a:t>
            </a:r>
            <a:r>
              <a:rPr lang="fr" sz="2800" dirty="0"/>
              <a:t>de nombreuses espèces de poissons et </a:t>
            </a:r>
            <a:r>
              <a:rPr lang="fr" sz="2800" b="1" dirty="0">
                <a:solidFill>
                  <a:srgbClr val="C00000"/>
                </a:solidFill>
              </a:rPr>
              <a:t>entravant les efforts </a:t>
            </a:r>
            <a:r>
              <a:rPr lang="fr" sz="2800" dirty="0"/>
              <a:t>de préservation et de restauration des pêcheries mondiales et des emplois connexes. En raison des subventions, la pêche en mer génère 50 milliards de dollars de bénéfices annuels de moins que ce qui est potentiellement possible.</a:t>
            </a:r>
          </a:p>
          <a:p>
            <a:r>
              <a:rPr lang="fr" sz="2800" b="1" dirty="0">
                <a:solidFill>
                  <a:srgbClr val="C00000"/>
                </a:solidFill>
              </a:rPr>
              <a:t>L'acidité </a:t>
            </a:r>
            <a:r>
              <a:rPr lang="fr" sz="2800" dirty="0"/>
              <a:t>des océans </a:t>
            </a:r>
            <a:r>
              <a:rPr lang="fr" sz="2800" b="1" dirty="0">
                <a:solidFill>
                  <a:srgbClr val="C00000"/>
                </a:solidFill>
              </a:rPr>
              <a:t>a augmenté </a:t>
            </a:r>
            <a:r>
              <a:rPr lang="fr" sz="2800" dirty="0"/>
              <a:t>de 26% depuis le début de la révolution industrielle.</a:t>
            </a:r>
          </a:p>
          <a:p>
            <a:r>
              <a:rPr lang="fr" sz="2800" dirty="0"/>
              <a:t>Les eaux côtières sont </a:t>
            </a:r>
            <a:r>
              <a:rPr lang="fr" sz="2800" b="1" dirty="0">
                <a:solidFill>
                  <a:srgbClr val="C00000"/>
                </a:solidFill>
              </a:rPr>
              <a:t>polluées </a:t>
            </a:r>
            <a:r>
              <a:rPr lang="fr" sz="2800" dirty="0"/>
              <a:t>et </a:t>
            </a:r>
            <a:r>
              <a:rPr lang="fr" sz="2800" b="1" dirty="0">
                <a:solidFill>
                  <a:srgbClr val="C00000"/>
                </a:solidFill>
              </a:rPr>
              <a:t>eutrophisées </a:t>
            </a:r>
            <a:r>
              <a:rPr lang="fr" sz="2800" dirty="0"/>
              <a:t>. Si aucune mesure n'est prise, on estime que l'eutrophisation </a:t>
            </a:r>
            <a:r>
              <a:rPr lang="fr" sz="2800" b="1" dirty="0">
                <a:solidFill>
                  <a:srgbClr val="C00000"/>
                </a:solidFill>
              </a:rPr>
              <a:t>augmentera </a:t>
            </a:r>
            <a:r>
              <a:rPr lang="fr" sz="2800" dirty="0"/>
              <a:t>dans 20 % des grands écosystèmes marins d'ici 2050.</a:t>
            </a:r>
          </a:p>
          <a:p>
            <a:endParaRPr lang="pl-PL" dirty="0"/>
          </a:p>
          <a:p>
            <a:pPr marL="0" indent="0">
              <a:buNone/>
            </a:pPr>
            <a:r>
              <a:rPr lang="fr" sz="1100" dirty="0">
                <a:hlinkClick r:id="rId2"/>
              </a:rPr>
              <a:t>https://www.un.org.pl/cel14</a:t>
            </a:r>
            <a:r>
              <a:rPr lang="fr" sz="1100" dirty="0"/>
              <a:t> </a:t>
            </a:r>
          </a:p>
        </p:txBody>
      </p:sp>
    </p:spTree>
    <p:extLst>
      <p:ext uri="{BB962C8B-B14F-4D97-AF65-F5344CB8AC3E}">
        <p14:creationId xmlns:p14="http://schemas.microsoft.com/office/powerpoint/2010/main" val="3407209156"/>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4281636966"/>
      </p:ext>
    </p:extLst>
  </p:cSld>
  <p:clrMapOvr>
    <a:masterClrMapping/>
  </p:clrMapOvr>
  <p:transition spd="med">
    <p:cove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u="sng" dirty="0"/>
              <a:t>Les forêts</a:t>
            </a:r>
            <a:br>
              <a:rPr lang="pl-PL" u="sng" dirty="0"/>
            </a:br>
            <a:endParaRPr lang="pl-PL" dirty="0"/>
          </a:p>
        </p:txBody>
      </p:sp>
      <p:sp>
        <p:nvSpPr>
          <p:cNvPr id="3" name="Symbol zastępczy zawartości 2"/>
          <p:cNvSpPr>
            <a:spLocks noGrp="1"/>
          </p:cNvSpPr>
          <p:nvPr>
            <p:ph idx="1"/>
          </p:nvPr>
        </p:nvSpPr>
        <p:spPr>
          <a:xfrm>
            <a:off x="1371600" y="1406769"/>
            <a:ext cx="9601200" cy="4876800"/>
          </a:xfrm>
        </p:spPr>
        <p:txBody>
          <a:bodyPr>
            <a:normAutofit fontScale="92500" lnSpcReduction="10000"/>
          </a:bodyPr>
          <a:lstStyle/>
          <a:p>
            <a:r>
              <a:rPr lang="fr" sz="2800" dirty="0"/>
              <a:t>Les forêts couvrent 30,7 % de la surface de la Terre. Ils assurent non seulement la sécurité alimentaire et un abri pour diverses formes de vie, mais jouent également un rôle clé dans la lutte contre le changement climatique, la protection de la biodiversité, ainsi qu'un lieu de résidence pour les peuples autochtones.</a:t>
            </a:r>
          </a:p>
          <a:p>
            <a:r>
              <a:rPr lang="fr" sz="2800" b="1" dirty="0">
                <a:solidFill>
                  <a:srgbClr val="00B050"/>
                </a:solidFill>
              </a:rPr>
              <a:t>La protection des forêts </a:t>
            </a:r>
            <a:r>
              <a:rPr lang="fr" sz="2800" dirty="0"/>
              <a:t>améliorera les processus de gestion des ressources naturelles et </a:t>
            </a:r>
            <a:r>
              <a:rPr lang="fr" sz="2800" b="1" dirty="0">
                <a:solidFill>
                  <a:srgbClr val="00B050"/>
                </a:solidFill>
              </a:rPr>
              <a:t>augmentera </a:t>
            </a:r>
            <a:r>
              <a:rPr lang="fr" sz="2800" dirty="0"/>
              <a:t>la productivité des terres.</a:t>
            </a:r>
          </a:p>
          <a:p>
            <a:r>
              <a:rPr lang="fr" sz="2800" dirty="0"/>
              <a:t>Nous </a:t>
            </a:r>
            <a:r>
              <a:rPr lang="fr" sz="2800" b="1" dirty="0">
                <a:solidFill>
                  <a:srgbClr val="C00000"/>
                </a:solidFill>
              </a:rPr>
              <a:t>perdons </a:t>
            </a:r>
            <a:r>
              <a:rPr lang="fr" sz="2800" dirty="0"/>
              <a:t>13 millions d'hectares de forêts chaque année, et la dégradation continue des terres arides a conduit à la </a:t>
            </a:r>
            <a:r>
              <a:rPr lang="fr" sz="2800" b="1" dirty="0">
                <a:solidFill>
                  <a:srgbClr val="C00000"/>
                </a:solidFill>
              </a:rPr>
              <a:t>désertification </a:t>
            </a:r>
            <a:r>
              <a:rPr lang="fr" sz="2800" dirty="0"/>
              <a:t>de 3,6 milliards d'hectares. Même si près de 15 % de la superficie est actuellement protégée, la biodiversité est toujours menacée.</a:t>
            </a:r>
            <a:endParaRPr lang="pl-PL" sz="2800" dirty="0"/>
          </a:p>
          <a:p>
            <a:pPr marL="0" indent="0">
              <a:buNone/>
            </a:pPr>
            <a:endParaRPr lang="pl-PL" dirty="0"/>
          </a:p>
        </p:txBody>
      </p:sp>
    </p:spTree>
    <p:extLst>
      <p:ext uri="{BB962C8B-B14F-4D97-AF65-F5344CB8AC3E}">
        <p14:creationId xmlns:p14="http://schemas.microsoft.com/office/powerpoint/2010/main" val="298046524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60583" y="1305498"/>
            <a:ext cx="9601200" cy="3581400"/>
          </a:xfrm>
        </p:spPr>
        <p:txBody>
          <a:bodyPr>
            <a:noAutofit/>
          </a:bodyPr>
          <a:lstStyle/>
          <a:p>
            <a:r>
              <a:rPr lang="fr" sz="2800" dirty="0"/>
              <a:t>Les forêts sont la principale source de revenus d'environ 1,6 milliard de personnes, dont environ 70 millions d'autochtones.</a:t>
            </a:r>
          </a:p>
          <a:p>
            <a:r>
              <a:rPr lang="fr" sz="2800" dirty="0"/>
              <a:t>Les forêts sont habitées par plus de 80 % de toutes les espèces d'animaux, de plantes et d'insectes qui vivent sur terre .</a:t>
            </a:r>
            <a:endParaRPr lang="en" sz="2800" dirty="0"/>
          </a:p>
          <a:p>
            <a:r>
              <a:rPr lang="fr" sz="2800" dirty="0"/>
              <a:t>Entre 2010 et 2015, la superficie forestière mondiale a diminué de 3,3 millions d'hectares. Cela a un impact particulier sur la vie des pauvres vivant à la campagne, qui vivent principalement des matières premières forestières, de la flore et de la faune.</a:t>
            </a:r>
          </a:p>
        </p:txBody>
      </p:sp>
    </p:spTree>
    <p:extLst>
      <p:ext uri="{BB962C8B-B14F-4D97-AF65-F5344CB8AC3E}">
        <p14:creationId xmlns:p14="http://schemas.microsoft.com/office/powerpoint/2010/main" val="414741154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0" y="685800"/>
            <a:ext cx="9601200" cy="768427"/>
          </a:xfrm>
        </p:spPr>
        <p:txBody>
          <a:bodyPr/>
          <a:lstStyle/>
          <a:p>
            <a:r>
              <a:rPr lang="fr" u="sng" dirty="0"/>
              <a:t>Désertification</a:t>
            </a:r>
            <a:endParaRPr lang="pl-PL" dirty="0"/>
          </a:p>
        </p:txBody>
      </p:sp>
      <p:sp>
        <p:nvSpPr>
          <p:cNvPr id="3" name="Symbol zastępczy zawartości 2"/>
          <p:cNvSpPr>
            <a:spLocks noGrp="1"/>
          </p:cNvSpPr>
          <p:nvPr>
            <p:ph idx="1"/>
          </p:nvPr>
        </p:nvSpPr>
        <p:spPr>
          <a:xfrm>
            <a:off x="1219200" y="1619250"/>
            <a:ext cx="10115550" cy="4800599"/>
          </a:xfrm>
        </p:spPr>
        <p:txBody>
          <a:bodyPr>
            <a:normAutofit fontScale="92500" lnSpcReduction="10000"/>
          </a:bodyPr>
          <a:lstStyle/>
          <a:p>
            <a:r>
              <a:rPr lang="fr" sz="3000" dirty="0"/>
              <a:t>2,6 milliards de personnes vivent </a:t>
            </a:r>
            <a:r>
              <a:rPr lang="fr" sz="3000" b="1" dirty="0"/>
              <a:t>directement </a:t>
            </a:r>
            <a:r>
              <a:rPr lang="fr" sz="3000" dirty="0"/>
              <a:t>de l'agriculture, avec 52% des terres agricoles plus ou moins affectées par la dégradation des sols.</a:t>
            </a:r>
          </a:p>
          <a:p>
            <a:r>
              <a:rPr lang="fr" sz="3000" dirty="0"/>
              <a:t>On estime que le niveau de perte de terres arables est </a:t>
            </a:r>
            <a:r>
              <a:rPr lang="fr" sz="3000" b="1" u="sng" dirty="0"/>
              <a:t>30 à 35 fois plus élevé </a:t>
            </a:r>
            <a:r>
              <a:rPr lang="fr" sz="3000" dirty="0"/>
              <a:t>qu'à n'importe quel moment de l'histoire.</a:t>
            </a:r>
          </a:p>
          <a:p>
            <a:r>
              <a:rPr lang="fr" sz="3000" dirty="0"/>
              <a:t>En raison de </a:t>
            </a:r>
            <a:r>
              <a:rPr lang="fr" sz="3000" b="1" dirty="0">
                <a:solidFill>
                  <a:srgbClr val="C00000"/>
                </a:solidFill>
              </a:rPr>
              <a:t>la sécheresse et de la désertification </a:t>
            </a:r>
            <a:r>
              <a:rPr lang="fr" sz="3000" dirty="0"/>
              <a:t>, nous perdons 12 millions d'hectares (23 hectares par minute) chaque année, sur lesquels 20 millions de tonnes de céréales pourraient être cultivées.</a:t>
            </a:r>
          </a:p>
          <a:p>
            <a:r>
              <a:rPr lang="fr" sz="3000" dirty="0"/>
              <a:t>74% des pauvres du monde sont directement touchés par la dégradation des terres.</a:t>
            </a:r>
          </a:p>
          <a:p>
            <a:endParaRPr lang="pl-PL" dirty="0"/>
          </a:p>
        </p:txBody>
      </p:sp>
    </p:spTree>
    <p:extLst>
      <p:ext uri="{BB962C8B-B14F-4D97-AF65-F5344CB8AC3E}">
        <p14:creationId xmlns:p14="http://schemas.microsoft.com/office/powerpoint/2010/main" val="1727701942"/>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0" y="419100"/>
            <a:ext cx="9601200" cy="1485900"/>
          </a:xfrm>
        </p:spPr>
        <p:txBody>
          <a:bodyPr/>
          <a:lstStyle/>
          <a:p>
            <a:r>
              <a:rPr lang="fr" u="sng" dirty="0"/>
              <a:t>B iodiversité</a:t>
            </a:r>
            <a:br>
              <a:rPr lang="pl-PL" dirty="0"/>
            </a:br>
            <a:endParaRPr lang="pl-PL" dirty="0"/>
          </a:p>
        </p:txBody>
      </p:sp>
      <p:sp>
        <p:nvSpPr>
          <p:cNvPr id="3" name="Symbol zastępczy zawartości 2"/>
          <p:cNvSpPr>
            <a:spLocks noGrp="1"/>
          </p:cNvSpPr>
          <p:nvPr>
            <p:ph idx="1"/>
          </p:nvPr>
        </p:nvSpPr>
        <p:spPr>
          <a:xfrm>
            <a:off x="1371600" y="1162050"/>
            <a:ext cx="9601200" cy="5070699"/>
          </a:xfrm>
        </p:spPr>
        <p:txBody>
          <a:bodyPr>
            <a:noAutofit/>
          </a:bodyPr>
          <a:lstStyle/>
          <a:p>
            <a:r>
              <a:rPr lang="fr" sz="2800" dirty="0"/>
              <a:t>Sur les quelque 8 300 espèces animales connues, 8 % sont déjà éteintes, tandis que 22 % sont </a:t>
            </a:r>
            <a:r>
              <a:rPr lang="fr" sz="2800" b="1" dirty="0"/>
              <a:t>menacées d'extinction </a:t>
            </a:r>
            <a:r>
              <a:rPr lang="fr" sz="2800" dirty="0"/>
              <a:t>.</a:t>
            </a:r>
          </a:p>
          <a:p>
            <a:r>
              <a:rPr lang="fr" sz="2800" dirty="0"/>
              <a:t>Sur plus de 80 000 espèces d'arbres, seulement moins de 1 % ont été étudiées pour leur utilité potentielle.</a:t>
            </a:r>
          </a:p>
          <a:p>
            <a:r>
              <a:rPr lang="fr" sz="2800" dirty="0"/>
              <a:t>Le poisson fournit 20 % des protéines animales à 3 milliards de personnes. Seules dix espèces de poissons représentent 30% des captures marines et seulement dix espèces de poissons représentent 50% de la production aquacole.</a:t>
            </a:r>
          </a:p>
          <a:p>
            <a:r>
              <a:rPr lang="fr" sz="2800" dirty="0"/>
              <a:t>Plus de 80% de l'alimentation humaine est basée sur les plantes. Seuls trois grands types de céréales - le riz, le maïs et le blé - couvrent 60 % des besoins énergétiques.</a:t>
            </a:r>
          </a:p>
        </p:txBody>
      </p:sp>
    </p:spTree>
    <p:extLst>
      <p:ext uri="{BB962C8B-B14F-4D97-AF65-F5344CB8AC3E}">
        <p14:creationId xmlns:p14="http://schemas.microsoft.com/office/powerpoint/2010/main" val="269968711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826265"/>
            <a:ext cx="9601200" cy="5041135"/>
          </a:xfrm>
        </p:spPr>
        <p:txBody>
          <a:bodyPr>
            <a:normAutofit fontScale="92500" lnSpcReduction="10000"/>
          </a:bodyPr>
          <a:lstStyle/>
          <a:p>
            <a:r>
              <a:rPr lang="fr" sz="3000" dirty="0"/>
              <a:t>Au moins 80 % des personnes vivant dans les zones rurales des pays en développement comptent sur </a:t>
            </a:r>
            <a:r>
              <a:rPr lang="fr" sz="3000" b="1" dirty="0">
                <a:solidFill>
                  <a:srgbClr val="00B050"/>
                </a:solidFill>
              </a:rPr>
              <a:t>la phytothérapie traditionnelle </a:t>
            </a:r>
            <a:r>
              <a:rPr lang="fr" sz="3000" dirty="0"/>
              <a:t>comme principale forme de soins de santé.</a:t>
            </a:r>
          </a:p>
          <a:p>
            <a:r>
              <a:rPr lang="fr" sz="3000" b="1" dirty="0">
                <a:solidFill>
                  <a:srgbClr val="00B050"/>
                </a:solidFill>
              </a:rPr>
              <a:t>Les micro-organismes et les invertébrés </a:t>
            </a:r>
            <a:r>
              <a:rPr lang="fr" sz="3000" dirty="0"/>
              <a:t>sont cruciaux pour les écosystèmes, mais nous ne comprenons pas encore pleinement leur rôle dans le fonctionnement des écosystèmes et les sous-estimons encore.</a:t>
            </a:r>
          </a:p>
          <a:p>
            <a:r>
              <a:rPr lang="fr" sz="3000" dirty="0"/>
              <a:t>Le braconnage illégal et le commerce d'espèces sauvages sont des activités qui vont à l'encontre de </a:t>
            </a:r>
            <a:r>
              <a:rPr lang="fr" sz="3000" b="1" dirty="0">
                <a:solidFill>
                  <a:srgbClr val="00B050"/>
                </a:solidFill>
              </a:rPr>
              <a:t>la protection de l'environnement </a:t>
            </a:r>
            <a:r>
              <a:rPr lang="fr" sz="3000" dirty="0"/>
              <a:t>. Près de 7 000 espèces d'animaux et de plantes dans 120 pays sont vendues illégalement.</a:t>
            </a:r>
          </a:p>
          <a:p>
            <a:pPr marL="0" indent="0">
              <a:buNone/>
            </a:pPr>
            <a:r>
              <a:rPr lang="fr" sz="1200" dirty="0">
                <a:hlinkClick r:id="rId2"/>
              </a:rPr>
              <a:t>https://www.un.org.pl/cel15</a:t>
            </a:r>
            <a:r>
              <a:rPr lang="fr" sz="1200" dirty="0"/>
              <a:t> </a:t>
            </a:r>
          </a:p>
          <a:p>
            <a:endParaRPr lang="pl-PL" dirty="0"/>
          </a:p>
        </p:txBody>
      </p:sp>
    </p:spTree>
    <p:extLst>
      <p:ext uri="{BB962C8B-B14F-4D97-AF65-F5344CB8AC3E}">
        <p14:creationId xmlns:p14="http://schemas.microsoft.com/office/powerpoint/2010/main" val="135617913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75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3750"/>
                            </p:stCondLst>
                            <p:childTnLst>
                              <p:par>
                                <p:cTn id="13" presetID="10" presetClass="entr" presetSubtype="0" fill="hold" grpId="0" nodeType="afterEffect">
                                  <p:stCondLst>
                                    <p:cond delay="325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81769" y="2701886"/>
            <a:ext cx="9601200" cy="1485900"/>
          </a:xfrm>
        </p:spPr>
        <p:txBody>
          <a:bodyPr anchor="ctr">
            <a:normAutofit/>
          </a:bodyPr>
          <a:lstStyle/>
          <a:p>
            <a:pPr algn="ctr"/>
            <a:r>
              <a:rPr lang="fr" sz="8000" dirty="0"/>
              <a:t>SMOG</a:t>
            </a:r>
            <a:endParaRPr lang="pl-PL" sz="8000" dirty="0"/>
          </a:p>
        </p:txBody>
      </p:sp>
    </p:spTree>
    <p:extLst>
      <p:ext uri="{BB962C8B-B14F-4D97-AF65-F5344CB8AC3E}">
        <p14:creationId xmlns:p14="http://schemas.microsoft.com/office/powerpoint/2010/main" val="196253953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u="sng" dirty="0"/>
              <a:t>Smog</a:t>
            </a:r>
            <a:endParaRPr lang="pl-PL" u="sng" dirty="0"/>
          </a:p>
        </p:txBody>
      </p:sp>
      <p:sp>
        <p:nvSpPr>
          <p:cNvPr id="3" name="Symbol zastępczy zawartości 2"/>
          <p:cNvSpPr>
            <a:spLocks noGrp="1"/>
          </p:cNvSpPr>
          <p:nvPr>
            <p:ph idx="1"/>
          </p:nvPr>
        </p:nvSpPr>
        <p:spPr>
          <a:xfrm>
            <a:off x="1371600" y="1441938"/>
            <a:ext cx="9601200" cy="4724400"/>
          </a:xfrm>
        </p:spPr>
        <p:txBody>
          <a:bodyPr>
            <a:normAutofit lnSpcReduction="10000"/>
          </a:bodyPr>
          <a:lstStyle/>
          <a:p>
            <a:r>
              <a:rPr lang="fr" sz="2800" dirty="0"/>
              <a:t>[ang. 'fumée', 'brouillard'],</a:t>
            </a:r>
          </a:p>
          <a:p>
            <a:r>
              <a:rPr lang="fr" sz="2800" dirty="0"/>
              <a:t>brouillard contenant de la pollution de l'air atmosphérique;</a:t>
            </a:r>
          </a:p>
          <a:p>
            <a:r>
              <a:rPr lang="fr" sz="2800" dirty="0"/>
              <a:t>le smog est créé par </a:t>
            </a:r>
            <a:r>
              <a:rPr lang="fr" sz="2800" b="1" dirty="0">
                <a:solidFill>
                  <a:srgbClr val="C00000"/>
                </a:solidFill>
              </a:rPr>
              <a:t>les polluants primaires </a:t>
            </a:r>
            <a:r>
              <a:rPr lang="fr" sz="2800" dirty="0"/>
              <a:t>(poussières, gaz et vapeurs émis par </a:t>
            </a:r>
            <a:r>
              <a:rPr lang="fr" sz="2800" b="1" dirty="0"/>
              <a:t>les installations industrielles, les centrales électriques </a:t>
            </a:r>
            <a:r>
              <a:rPr lang="fr" sz="2800" dirty="0"/>
              <a:t>, les moteurs à combustion interne des véhicules à moteur, etc.) et les produits de leurs transformations photochimiques et chimiques se produisant dans des conditions </a:t>
            </a:r>
            <a:r>
              <a:rPr lang="fr" sz="2800" b="1" dirty="0">
                <a:hlinkClick r:id="rId2" tooltip="inwersja temperatury"/>
              </a:rPr>
              <a:t>d'inversion de température </a:t>
            </a:r>
            <a:r>
              <a:rPr lang="fr" sz="2800" dirty="0"/>
              <a:t>par temps sans vent ; la formation de smog est favorisée par la localisation des zones à risque de smog dans les dépressions.</a:t>
            </a:r>
            <a:endParaRPr lang="pl-PL" sz="2800" dirty="0"/>
          </a:p>
        </p:txBody>
      </p:sp>
    </p:spTree>
    <p:extLst>
      <p:ext uri="{BB962C8B-B14F-4D97-AF65-F5344CB8AC3E}">
        <p14:creationId xmlns:p14="http://schemas.microsoft.com/office/powerpoint/2010/main" val="71034360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175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1478604"/>
            <a:ext cx="9601200" cy="4388796"/>
          </a:xfrm>
        </p:spPr>
        <p:txBody>
          <a:bodyPr>
            <a:normAutofit/>
          </a:bodyPr>
          <a:lstStyle/>
          <a:p>
            <a:r>
              <a:rPr lang="fr" sz="3200" dirty="0"/>
              <a:t>augmentation de la force du vent,</a:t>
            </a:r>
            <a:endParaRPr lang="pl-PL" sz="3200" dirty="0"/>
          </a:p>
          <a:p>
            <a:r>
              <a:rPr lang="fr" sz="3200" dirty="0"/>
              <a:t>changer la direction des courants océaniques,</a:t>
            </a:r>
            <a:endParaRPr lang="pl-PL" sz="3200" dirty="0"/>
          </a:p>
          <a:p>
            <a:r>
              <a:rPr lang="fr" sz="3200" dirty="0"/>
              <a:t>réduire la quantité moyenne de précipitations,</a:t>
            </a:r>
            <a:endParaRPr lang="pl-PL" sz="3200" dirty="0"/>
          </a:p>
          <a:p>
            <a:r>
              <a:rPr lang="fr" sz="3200" dirty="0"/>
              <a:t>augmentation des pluies torrentielles.</a:t>
            </a:r>
            <a:endParaRPr lang="pl-PL" sz="3200" dirty="0"/>
          </a:p>
          <a:p>
            <a:endParaRPr lang="pl-PL" dirty="0"/>
          </a:p>
          <a:p>
            <a:endParaRPr lang="pl-PL" sz="1100" dirty="0"/>
          </a:p>
          <a:p>
            <a:pPr marL="0" indent="0">
              <a:buNone/>
            </a:pPr>
            <a:r>
              <a:rPr lang="fr" sz="1100" dirty="0">
                <a:hlinkClick r:id="rId2"/>
              </a:rPr>
              <a:t>https://klimada2.ios.gov.pl/files/2021/Adaptacja%20do%20zmian%20klimatu%20na%20gruncie%20UNFCCC.pdf</a:t>
            </a:r>
            <a:r>
              <a:rPr lang="fr" sz="1100" dirty="0"/>
              <a:t> </a:t>
            </a:r>
            <a:endParaRPr lang="en" sz="1100" dirty="0"/>
          </a:p>
          <a:p>
            <a:endParaRPr lang="pl-PL" dirty="0"/>
          </a:p>
        </p:txBody>
      </p:sp>
    </p:spTree>
    <p:extLst>
      <p:ext uri="{BB962C8B-B14F-4D97-AF65-F5344CB8AC3E}">
        <p14:creationId xmlns:p14="http://schemas.microsoft.com/office/powerpoint/2010/main" val="22849874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876300"/>
            <a:ext cx="10248900" cy="5029200"/>
          </a:xfrm>
        </p:spPr>
        <p:txBody>
          <a:bodyPr>
            <a:noAutofit/>
          </a:bodyPr>
          <a:lstStyle/>
          <a:p>
            <a:pPr marL="0" indent="0">
              <a:buNone/>
            </a:pPr>
            <a:r>
              <a:rPr lang="fr" sz="2800" dirty="0"/>
              <a:t>Le smog photochimique, également connu sous le nom de smog oxydatif, se forme lors d'un fort ensoleillement à la suite de transformations photochimiques se produisant à des concentrations élevées </a:t>
            </a:r>
            <a:r>
              <a:rPr lang="fr" sz="2800" dirty="0">
                <a:solidFill>
                  <a:srgbClr val="290701"/>
                </a:solidFill>
              </a:rPr>
              <a:t>d'oxydes d'azote, d'hydrocarbures, en particulier insaturés (alcènes) et </a:t>
            </a:r>
            <a:r>
              <a:rPr lang="fr" sz="2800" dirty="0"/>
              <a:t>d'autres composants des gaz d'échappement (principalement automobiles); ces composés créent </a:t>
            </a:r>
            <a:r>
              <a:rPr lang="fr" sz="2800" b="1" dirty="0">
                <a:solidFill>
                  <a:srgbClr val="C00000"/>
                </a:solidFill>
              </a:rPr>
              <a:t>des radicaux très réactifs </a:t>
            </a:r>
            <a:r>
              <a:rPr lang="fr" sz="2800" dirty="0"/>
              <a:t>, qui à leur tour subissent des modifications chimiques pour former </a:t>
            </a:r>
            <a:r>
              <a:rPr lang="fr" sz="2800" b="1" dirty="0">
                <a:solidFill>
                  <a:srgbClr val="C00000"/>
                </a:solidFill>
              </a:rPr>
              <a:t>des substances toxiques </a:t>
            </a:r>
            <a:r>
              <a:rPr lang="fr" sz="2800" dirty="0"/>
              <a:t>, principalement des peroxydes, par exemple </a:t>
            </a:r>
            <a:r>
              <a:rPr lang="fr" sz="2800" dirty="0" err="1"/>
              <a:t>le peroxyacétyle</a:t>
            </a:r>
            <a:r>
              <a:rPr lang="fr" sz="2800" dirty="0"/>
              <a:t> </a:t>
            </a:r>
            <a:r>
              <a:rPr lang="fr" sz="2800" i="1" dirty="0" err="1"/>
              <a:t>nitrate</a:t>
            </a:r>
            <a:r>
              <a:rPr lang="fr" sz="2800" i="1" dirty="0"/>
              <a:t> </a:t>
            </a:r>
            <a:r>
              <a:rPr lang="fr" sz="2800" dirty="0"/>
              <a:t>(POÊLE); </a:t>
            </a:r>
            <a:r>
              <a:rPr lang="fr" sz="2800" dirty="0">
                <a:solidFill>
                  <a:srgbClr val="290701"/>
                </a:solidFill>
              </a:rPr>
              <a:t>Les composants de ce type de smog sont également : l'ozone, le monoxyde de carbone, les oxydes d'azote, les aldéhydes, les hydrocarbures aromatiques.</a:t>
            </a:r>
            <a:endParaRPr lang="pl-PL" sz="2800" dirty="0"/>
          </a:p>
        </p:txBody>
      </p:sp>
    </p:spTree>
    <p:extLst>
      <p:ext uri="{BB962C8B-B14F-4D97-AF65-F5344CB8AC3E}">
        <p14:creationId xmlns:p14="http://schemas.microsoft.com/office/powerpoint/2010/main" val="233746032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562100" y="1257300"/>
            <a:ext cx="9867900" cy="4572000"/>
          </a:xfrm>
        </p:spPr>
        <p:txBody>
          <a:bodyPr/>
          <a:lstStyle/>
          <a:p>
            <a:pPr marL="0" indent="0">
              <a:buNone/>
            </a:pPr>
            <a:r>
              <a:rPr lang="fr" sz="2800" dirty="0">
                <a:solidFill>
                  <a:srgbClr val="290701"/>
                </a:solidFill>
              </a:rPr>
              <a:t>Le smog acide, également appelé brouillard industriel, se forme dans un air humide fortement pollué par des gaz dits acides, principalement </a:t>
            </a:r>
            <a:r>
              <a:rPr lang="fr" sz="2800" dirty="0" err="1">
                <a:solidFill>
                  <a:srgbClr val="290701"/>
                </a:solidFill>
              </a:rPr>
              <a:t>du soufre</a:t>
            </a:r>
            <a:r>
              <a:rPr lang="fr" sz="2800" dirty="0">
                <a:solidFill>
                  <a:srgbClr val="290701"/>
                </a:solidFill>
              </a:rPr>
              <a:t> dioxyde de carbone (SO2) et dioxyde de carbone (CO2) et poussière de charbon ; il se produit principalement dans les régions où les maisons sont chauffées en brûlant du charbon et d'autres combustibles solides.</a:t>
            </a:r>
            <a:endParaRPr lang="pl-PL" sz="2800" dirty="0">
              <a:solidFill>
                <a:srgbClr val="290701"/>
              </a:solidFill>
            </a:endParaRPr>
          </a:p>
          <a:p>
            <a:pPr marL="0" indent="0">
              <a:buNone/>
            </a:pPr>
            <a:r>
              <a:rPr lang="fr" sz="1100" dirty="0">
                <a:hlinkClick r:id="rId2"/>
              </a:rPr>
              <a:t>https://encyklopedia.pwn.pl/haslo/smog;3976775.html</a:t>
            </a:r>
            <a:r>
              <a:rPr lang="fr" sz="1100" dirty="0"/>
              <a:t> </a:t>
            </a:r>
          </a:p>
          <a:p>
            <a:endParaRPr lang="pl-PL" dirty="0"/>
          </a:p>
        </p:txBody>
      </p:sp>
    </p:spTree>
    <p:extLst>
      <p:ext uri="{BB962C8B-B14F-4D97-AF65-F5344CB8AC3E}">
        <p14:creationId xmlns:p14="http://schemas.microsoft.com/office/powerpoint/2010/main" val="580579172"/>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3"/>
          <p:cNvSpPr>
            <a:spLocks noGrp="1"/>
          </p:cNvSpPr>
          <p:nvPr>
            <p:ph idx="1"/>
          </p:nvPr>
        </p:nvSpPr>
        <p:spPr>
          <a:xfrm>
            <a:off x="1371600" y="973015"/>
            <a:ext cx="6766560" cy="4894385"/>
          </a:xfrm>
        </p:spPr>
        <p:txBody>
          <a:bodyPr>
            <a:normAutofit/>
          </a:bodyPr>
          <a:lstStyle/>
          <a:p>
            <a:pPr marL="0" indent="0">
              <a:buNone/>
            </a:pPr>
            <a:r>
              <a:rPr lang="fr" sz="3600" dirty="0"/>
              <a:t>Dans les statistiques générales de l'Union européenne, </a:t>
            </a:r>
            <a:r>
              <a:rPr lang="fr" sz="3600" dirty="0">
                <a:solidFill>
                  <a:srgbClr val="FF0000"/>
                </a:solidFill>
              </a:rPr>
              <a:t>la Bulgarie </a:t>
            </a:r>
            <a:r>
              <a:rPr lang="fr" sz="3600" dirty="0"/>
              <a:t>gagne en dépassant les normes de pollution de l'air fixées pour 2020 dans 83% des villes.</a:t>
            </a:r>
            <a:endParaRPr lang="pl-PL" sz="3600" dirty="0"/>
          </a:p>
          <a:p>
            <a:pPr marL="0" indent="0">
              <a:buNone/>
            </a:pPr>
            <a:r>
              <a:rPr lang="fr" sz="3600" dirty="0">
                <a:solidFill>
                  <a:srgbClr val="FF0000"/>
                </a:solidFill>
              </a:rPr>
              <a:t>La Pologne </a:t>
            </a:r>
            <a:r>
              <a:rPr lang="fr" sz="3600" dirty="0"/>
              <a:t>occupe la deuxième place avec un score de 72 %.</a:t>
            </a:r>
            <a:endParaRPr lang="pl-PL" sz="3600" dirty="0"/>
          </a:p>
          <a:p>
            <a:endParaRPr lang="pl-PL" sz="3600" dirty="0"/>
          </a:p>
          <a:p>
            <a:endParaRPr lang="pl-PL" sz="2800" dirty="0"/>
          </a:p>
          <a:p>
            <a:endParaRPr lang="pl-PL" sz="2800" dirty="0"/>
          </a:p>
        </p:txBody>
      </p:sp>
      <p:sp>
        <p:nvSpPr>
          <p:cNvPr id="5" name="Prostokąt 4"/>
          <p:cNvSpPr/>
          <p:nvPr/>
        </p:nvSpPr>
        <p:spPr>
          <a:xfrm>
            <a:off x="1371600" y="5605790"/>
            <a:ext cx="10140462" cy="600164"/>
          </a:xfrm>
          <a:prstGeom prst="rect">
            <a:avLst/>
          </a:prstGeom>
        </p:spPr>
        <p:txBody>
          <a:bodyPr wrap="square">
            <a:spAutoFit/>
          </a:bodyPr>
          <a:lstStyle/>
          <a:p>
            <a:endParaRPr lang="pl-PL" sz="1100" dirty="0">
              <a:hlinkClick r:id="rId2"/>
            </a:endParaRPr>
          </a:p>
          <a:p>
            <a:endParaRPr lang="pl-PL" sz="1100" dirty="0">
              <a:hlinkClick r:id="rId2"/>
            </a:endParaRPr>
          </a:p>
          <a:p>
            <a:r>
              <a:rPr lang="fr" sz="1100" dirty="0">
                <a:hlinkClick r:id="rId2"/>
              </a:rPr>
              <a:t>https://www.focus.pl/artykul/ranking-smog-on-50-most-polluted-cities-eu-az-36-is-in-polsce-180509043616</a:t>
            </a:r>
            <a:endParaRPr lang="pl-PL" sz="1100" dirty="0"/>
          </a:p>
        </p:txBody>
      </p:sp>
      <p:pic>
        <p:nvPicPr>
          <p:cNvPr id="2" name="Obraz 1"/>
          <p:cNvPicPr>
            <a:picLocks noChangeAspect="1"/>
          </p:cNvPicPr>
          <p:nvPr/>
        </p:nvPicPr>
        <p:blipFill>
          <a:blip r:embed="rId3"/>
          <a:stretch>
            <a:fillRect/>
          </a:stretch>
        </p:blipFill>
        <p:spPr>
          <a:xfrm>
            <a:off x="8327136" y="973015"/>
            <a:ext cx="2345436" cy="4690872"/>
          </a:xfrm>
          <a:prstGeom prst="rect">
            <a:avLst/>
          </a:prstGeom>
        </p:spPr>
      </p:pic>
    </p:spTree>
    <p:extLst>
      <p:ext uri="{BB962C8B-B14F-4D97-AF65-F5344CB8AC3E}">
        <p14:creationId xmlns:p14="http://schemas.microsoft.com/office/powerpoint/2010/main" val="274023334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25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a:stretch>
            <a:fillRect/>
          </a:stretch>
        </p:blipFill>
        <p:spPr>
          <a:xfrm>
            <a:off x="3320558" y="0"/>
            <a:ext cx="5550884" cy="6858000"/>
          </a:xfrm>
          <a:prstGeom prst="rect">
            <a:avLst/>
          </a:prstGeom>
        </p:spPr>
      </p:pic>
    </p:spTree>
    <p:extLst>
      <p:ext uri="{BB962C8B-B14F-4D97-AF65-F5344CB8AC3E}">
        <p14:creationId xmlns:p14="http://schemas.microsoft.com/office/powerpoint/2010/main" val="1607986843"/>
      </p:ext>
    </p:extLst>
  </p:cSld>
  <p:clrMapOvr>
    <a:masterClrMapping/>
  </p:clrMapOvr>
  <p:transition spd="med">
    <p:cove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Smog - effets sur les personnes</a:t>
            </a:r>
            <a:endParaRPr lang="pl-PL" dirty="0"/>
          </a:p>
        </p:txBody>
      </p:sp>
      <p:pic>
        <p:nvPicPr>
          <p:cNvPr id="20482" name="Picture 2" descr="im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85847" y="836942"/>
            <a:ext cx="6834554" cy="6256247"/>
          </a:xfrm>
          <a:prstGeom prst="rect">
            <a:avLst/>
          </a:prstGeom>
          <a:noFill/>
          <a:extLst>
            <a:ext uri="{909E8E84-426E-40DD-AFC4-6F175D3DCCD1}">
              <a14:hiddenFill xmlns:a14="http://schemas.microsoft.com/office/drawing/2010/main">
                <a:solidFill>
                  <a:srgbClr val="FFFFFF"/>
                </a:solidFill>
              </a14:hiddenFill>
            </a:ext>
          </a:extLst>
        </p:spPr>
      </p:pic>
      <p:sp>
        <p:nvSpPr>
          <p:cNvPr id="4" name="Prostokąt 3"/>
          <p:cNvSpPr/>
          <p:nvPr/>
        </p:nvSpPr>
        <p:spPr>
          <a:xfrm flipH="1">
            <a:off x="1559168" y="6175188"/>
            <a:ext cx="7907969" cy="369332"/>
          </a:xfrm>
          <a:prstGeom prst="rect">
            <a:avLst/>
          </a:prstGeom>
        </p:spPr>
        <p:txBody>
          <a:bodyPr wrap="square">
            <a:spAutoFit/>
          </a:bodyPr>
          <a:lstStyle/>
          <a:p>
            <a:r>
              <a:rPr lang="fr" dirty="0"/>
              <a:t>https://smog.edu.pl/skutki-inf</a:t>
            </a:r>
          </a:p>
        </p:txBody>
      </p:sp>
    </p:spTree>
    <p:extLst>
      <p:ext uri="{BB962C8B-B14F-4D97-AF65-F5344CB8AC3E}">
        <p14:creationId xmlns:p14="http://schemas.microsoft.com/office/powerpoint/2010/main" val="3658695071"/>
      </p:ext>
    </p:extLst>
  </p:cSld>
  <p:clrMapOvr>
    <a:masterClrMapping/>
  </p:clrMapOvr>
  <p:transition spd="med">
    <p:cove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92784" y="1316516"/>
            <a:ext cx="9803865" cy="3960334"/>
          </a:xfrm>
        </p:spPr>
        <p:txBody>
          <a:bodyPr>
            <a:normAutofit fontScale="92500"/>
          </a:bodyPr>
          <a:lstStyle/>
          <a:p>
            <a:r>
              <a:rPr lang="fr" sz="2800" dirty="0"/>
              <a:t>Les effets à court terme, qui sont temporaires, comprennent </a:t>
            </a:r>
            <a:r>
              <a:rPr lang="fr" sz="2800" b="1" dirty="0"/>
              <a:t>des maladies </a:t>
            </a:r>
            <a:r>
              <a:rPr lang="fr" sz="2800" dirty="0"/>
              <a:t>telles que </a:t>
            </a:r>
            <a:r>
              <a:rPr lang="fr" sz="2800" b="1" dirty="0">
                <a:solidFill>
                  <a:srgbClr val="C00000"/>
                </a:solidFill>
              </a:rPr>
              <a:t>la pneumonie </a:t>
            </a:r>
            <a:r>
              <a:rPr lang="fr" sz="2800" dirty="0"/>
              <a:t>ou </a:t>
            </a:r>
            <a:r>
              <a:rPr lang="fr" sz="2800" b="1" dirty="0">
                <a:solidFill>
                  <a:srgbClr val="C00000"/>
                </a:solidFill>
              </a:rPr>
              <a:t>la bronchite </a:t>
            </a:r>
            <a:r>
              <a:rPr lang="fr" sz="2800" dirty="0"/>
              <a:t>. Ils comprennent également une gêne telle qu'une irritation du nez, de la gorge, des yeux ou de la peau. La pollution de l'air peut également causer des maux de tête, des étourdissements et des nausées. </a:t>
            </a:r>
            <a:r>
              <a:rPr lang="fr" sz="2800" b="1" dirty="0">
                <a:solidFill>
                  <a:srgbClr val="C00000"/>
                </a:solidFill>
              </a:rPr>
              <a:t>Les mauvaises odeurs </a:t>
            </a:r>
            <a:r>
              <a:rPr lang="fr" sz="2800" dirty="0"/>
              <a:t>produites par les usines, les ordures ou les systèmes d'égouts sont également considérées comme de la pollution de l'air. Ces odeurs sont moins graves mais toujours désagréables.</a:t>
            </a:r>
            <a:endParaRPr lang="pl-PL" dirty="0"/>
          </a:p>
          <a:p>
            <a:pPr marL="0" indent="0">
              <a:buNone/>
            </a:pPr>
            <a:r>
              <a:rPr lang="fr" sz="1200" dirty="0">
                <a:hlinkClick r:id="rId2"/>
              </a:rPr>
              <a:t>https://education.nationalgeographic.org/resource/air-pollution</a:t>
            </a:r>
            <a:endParaRPr lang="pl-PL" sz="1200" dirty="0"/>
          </a:p>
        </p:txBody>
      </p:sp>
    </p:spTree>
    <p:extLst>
      <p:ext uri="{BB962C8B-B14F-4D97-AF65-F5344CB8AC3E}">
        <p14:creationId xmlns:p14="http://schemas.microsoft.com/office/powerpoint/2010/main" val="247418409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715108"/>
            <a:ext cx="9601200" cy="5152292"/>
          </a:xfrm>
        </p:spPr>
        <p:txBody>
          <a:bodyPr>
            <a:normAutofit lnSpcReduction="10000"/>
          </a:bodyPr>
          <a:lstStyle/>
          <a:p>
            <a:r>
              <a:rPr lang="fr" sz="2800" dirty="0"/>
              <a:t>Les effets à long terme de la pollution de l'air peuvent </a:t>
            </a:r>
            <a:r>
              <a:rPr lang="fr" sz="2800" u="sng" dirty="0"/>
              <a:t>durer des années ou toute une vie. </a:t>
            </a:r>
            <a:r>
              <a:rPr lang="fr" sz="2800" dirty="0"/>
              <a:t>Ils peuvent même entraîner la </a:t>
            </a:r>
            <a:r>
              <a:rPr lang="fr" sz="2800" b="1" dirty="0">
                <a:solidFill>
                  <a:srgbClr val="C00000"/>
                </a:solidFill>
              </a:rPr>
              <a:t>mort d'une personne </a:t>
            </a:r>
            <a:r>
              <a:rPr lang="fr" sz="2800" dirty="0"/>
              <a:t>. </a:t>
            </a:r>
            <a:r>
              <a:rPr lang="fr" sz="2800" dirty="0">
                <a:solidFill>
                  <a:srgbClr val="C00000"/>
                </a:solidFill>
              </a:rPr>
              <a:t>Les effets </a:t>
            </a:r>
            <a:r>
              <a:rPr lang="fr" sz="2800" dirty="0"/>
              <a:t>à long terme de la pollution de l'air sur la santé comprennent les maladies cardiaques, le cancer du poumon et les maladies respiratoires telles que l'emphysème. La pollution de l'air peut également causer </a:t>
            </a:r>
            <a:r>
              <a:rPr lang="fr" sz="2800" b="1" dirty="0">
                <a:solidFill>
                  <a:srgbClr val="C00000"/>
                </a:solidFill>
              </a:rPr>
              <a:t>des dommages à long terme </a:t>
            </a:r>
            <a:r>
              <a:rPr lang="fr" sz="2800" dirty="0"/>
              <a:t>aux nerfs, au cerveau, aux reins, au foie et à d'autres organes. Certains scientifiques soupçonnent que les polluants atmosphériques causent </a:t>
            </a:r>
            <a:r>
              <a:rPr lang="fr" sz="2800" b="1" dirty="0">
                <a:solidFill>
                  <a:srgbClr val="C00000"/>
                </a:solidFill>
              </a:rPr>
              <a:t>des malformations congénitales </a:t>
            </a:r>
            <a:r>
              <a:rPr lang="fr" sz="2800" dirty="0"/>
              <a:t>. Près de 2,5 millions de personnes meurent chaque année dans le monde des effets de la pollution de l'air extérieur ou intérieur.</a:t>
            </a:r>
            <a:endParaRPr lang="pl-PL" sz="2400" dirty="0"/>
          </a:p>
          <a:p>
            <a:pPr marL="0" indent="0">
              <a:buNone/>
            </a:pPr>
            <a:r>
              <a:rPr lang="fr" sz="1100" dirty="0">
                <a:hlinkClick r:id="rId2"/>
              </a:rPr>
              <a:t>https://education.nationalgeographic.org/resource/air-pollution</a:t>
            </a:r>
            <a:endParaRPr lang="pl-PL" sz="1100" dirty="0"/>
          </a:p>
        </p:txBody>
      </p:sp>
    </p:spTree>
    <p:extLst>
      <p:ext uri="{BB962C8B-B14F-4D97-AF65-F5344CB8AC3E}">
        <p14:creationId xmlns:p14="http://schemas.microsoft.com/office/powerpoint/2010/main" val="732171603"/>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1289538"/>
            <a:ext cx="9601200" cy="5216770"/>
          </a:xfrm>
        </p:spPr>
        <p:txBody>
          <a:bodyPr>
            <a:normAutofit/>
          </a:bodyPr>
          <a:lstStyle/>
          <a:p>
            <a:r>
              <a:rPr lang="fr" sz="2600" dirty="0"/>
              <a:t>Les gens réagissent différemment aux différents types de pollution de l'air. Les jeunes enfants et les adultes plus âgés, dont le système immunitaire a tendance à être plus faible, sont souvent plus sensibles à la pollution. Des conditions telles que l'asthme, les maladies cardiaques et les maladies pulmonaires peuvent être aggravées par l'exposition à la pollution de l'air. La durée d'exposition ainsi que la quantité et le type de polluants sont également des facteurs.</a:t>
            </a:r>
            <a:br>
              <a:rPr lang="en-US" sz="2800" dirty="0"/>
            </a:br>
            <a:endParaRPr lang="en-US" sz="2800" dirty="0"/>
          </a:p>
          <a:p>
            <a:pPr marL="0" indent="0">
              <a:buNone/>
            </a:pPr>
            <a:br>
              <a:rPr lang="en-US" sz="2800" dirty="0"/>
            </a:br>
            <a:r>
              <a:rPr lang="fr" sz="1100" dirty="0">
                <a:hlinkClick r:id="rId2"/>
              </a:rPr>
              <a:t>https://education.nationalgeographic.org/resource/air-pollution</a:t>
            </a:r>
            <a:endParaRPr lang="pl-PL" sz="1100" dirty="0"/>
          </a:p>
        </p:txBody>
      </p:sp>
    </p:spTree>
    <p:extLst>
      <p:ext uri="{BB962C8B-B14F-4D97-AF65-F5344CB8AC3E}">
        <p14:creationId xmlns:p14="http://schemas.microsoft.com/office/powerpoint/2010/main" val="1793142675"/>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24823" y="703383"/>
            <a:ext cx="9601200" cy="5709139"/>
          </a:xfrm>
        </p:spPr>
        <p:txBody>
          <a:bodyPr>
            <a:normAutofit/>
          </a:bodyPr>
          <a:lstStyle/>
          <a:p>
            <a:r>
              <a:rPr lang="fr" sz="2400" dirty="0"/>
              <a:t>L' </a:t>
            </a:r>
            <a:r>
              <a:rPr lang="fr" sz="2400" dirty="0">
                <a:hlinkClick r:id="rId2"/>
              </a:rPr>
              <a:t>Organisation mondiale de la santé </a:t>
            </a:r>
            <a:r>
              <a:rPr lang="fr" sz="2400" dirty="0"/>
              <a:t>(OMS) fournit des preuves de liens entre l'exposition à la pollution de l'air et le diabète de type 2, l'obésité, l'inflammation </a:t>
            </a:r>
            <a:r>
              <a:rPr lang="fr" sz="2600" dirty="0"/>
              <a:t>systémique </a:t>
            </a:r>
            <a:r>
              <a:rPr lang="fr" sz="2400" dirty="0"/>
              <a:t>, la maladie d'Alzheimer et la démence. Le </a:t>
            </a:r>
            <a:r>
              <a:rPr lang="fr" sz="2400" dirty="0">
                <a:hlinkClick r:id="rId3"/>
              </a:rPr>
              <a:t>Centre international de recherche sur le cancer </a:t>
            </a:r>
            <a:r>
              <a:rPr lang="fr" sz="2400" dirty="0"/>
              <a:t>a classé la pollution de l'air, en particulier les PM </a:t>
            </a:r>
            <a:r>
              <a:rPr lang="fr" sz="2400" baseline="-25000" dirty="0"/>
              <a:t>2,5 </a:t>
            </a:r>
            <a:r>
              <a:rPr lang="fr" sz="2400" dirty="0"/>
              <a:t>, parmi les principales causes de cancer. Une </a:t>
            </a:r>
            <a:r>
              <a:rPr lang="fr" sz="2400" dirty="0">
                <a:hlinkClick r:id="rId4"/>
              </a:rPr>
              <a:t>étude mondiale </a:t>
            </a:r>
            <a:r>
              <a:rPr lang="fr" sz="2400" dirty="0"/>
              <a:t>récente a révélé que </a:t>
            </a:r>
            <a:r>
              <a:rPr lang="fr" sz="2400" b="1" dirty="0"/>
              <a:t>l'exposition chronique peut affecter tous les organes du corps </a:t>
            </a:r>
            <a:r>
              <a:rPr lang="fr" sz="2400" dirty="0"/>
              <a:t>, compliquant et exacerbant les problèmes de santé existants.</a:t>
            </a:r>
            <a:endParaRPr lang="pl-PL" sz="2400" dirty="0"/>
          </a:p>
          <a:p>
            <a:endParaRPr lang="pl-PL" sz="3200" dirty="0"/>
          </a:p>
          <a:p>
            <a:pPr marL="0" indent="0">
              <a:buNone/>
            </a:pPr>
            <a:r>
              <a:rPr lang="fr" sz="1200" dirty="0">
                <a:hlinkClick r:id="rId5"/>
              </a:rPr>
              <a:t>https://www.eea.europa.eu/themes/air/health-impacts-of-air-pollution</a:t>
            </a:r>
            <a:endParaRPr lang="pl-PL" sz="1200" dirty="0"/>
          </a:p>
        </p:txBody>
      </p:sp>
    </p:spTree>
    <p:extLst>
      <p:ext uri="{BB962C8B-B14F-4D97-AF65-F5344CB8AC3E}">
        <p14:creationId xmlns:p14="http://schemas.microsoft.com/office/powerpoint/2010/main" val="1550794212"/>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422031"/>
            <a:ext cx="9601200" cy="5445369"/>
          </a:xfrm>
        </p:spPr>
        <p:txBody>
          <a:bodyPr>
            <a:normAutofit/>
          </a:bodyPr>
          <a:lstStyle/>
          <a:p>
            <a:r>
              <a:rPr lang="fr" sz="3200" dirty="0"/>
              <a:t>L' </a:t>
            </a:r>
            <a:r>
              <a:rPr lang="fr" sz="3200" dirty="0">
                <a:hlinkClick r:id="rId2"/>
              </a:rPr>
              <a:t>AEE estime qu'en </a:t>
            </a:r>
            <a:r>
              <a:rPr lang="fr" sz="3200" dirty="0"/>
              <a:t>2019, environ 307 000 décès prématurés étaient attribuables aux PM </a:t>
            </a:r>
            <a:r>
              <a:rPr lang="fr" sz="3200" baseline="-25000" dirty="0"/>
              <a:t>2,5 </a:t>
            </a:r>
            <a:r>
              <a:rPr lang="fr" sz="3200" dirty="0"/>
              <a:t>dans les 27 États membres de l'UE. Le dioxyde d'azote (NO </a:t>
            </a:r>
            <a:r>
              <a:rPr lang="fr" sz="3200" baseline="-25000" dirty="0"/>
              <a:t>2 </a:t>
            </a:r>
            <a:r>
              <a:rPr lang="fr" sz="3200" dirty="0"/>
              <a:t>) était lié à 40 400 décès prématurés et l'ozone troposphérique à 16 800 décès prématurés.</a:t>
            </a:r>
            <a:endParaRPr lang="pl-PL" sz="3200" dirty="0"/>
          </a:p>
          <a:p>
            <a:pPr marL="0" indent="0">
              <a:buNone/>
            </a:pPr>
            <a:r>
              <a:rPr lang="fr" sz="2600" dirty="0" err="1"/>
              <a:t>Voir </a:t>
            </a:r>
            <a:r>
              <a:rPr lang="fr" sz="2600" dirty="0"/>
              <a:t>la carte </a:t>
            </a:r>
            <a:r>
              <a:rPr lang="fr" dirty="0">
                <a:hlinkClick r:id="rId3"/>
              </a:rPr>
              <a:t>https://eea.maps.arcgis.com/apps/InteractiveLegend/index.html?appid=f008e0dc0ce24edfae5463748de10f27</a:t>
            </a:r>
            <a:endParaRPr lang="pl-PL" dirty="0"/>
          </a:p>
          <a:p>
            <a:endParaRPr lang="pl-PL" dirty="0"/>
          </a:p>
        </p:txBody>
      </p:sp>
    </p:spTree>
    <p:extLst>
      <p:ext uri="{BB962C8B-B14F-4D97-AF65-F5344CB8AC3E}">
        <p14:creationId xmlns:p14="http://schemas.microsoft.com/office/powerpoint/2010/main" val="368316786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855785"/>
            <a:ext cx="9601200" cy="5011615"/>
          </a:xfrm>
        </p:spPr>
        <p:txBody>
          <a:bodyPr>
            <a:noAutofit/>
          </a:bodyPr>
          <a:lstStyle/>
          <a:p>
            <a:r>
              <a:rPr lang="fr" sz="2600" dirty="0"/>
              <a:t>L'intensité et la rapidité sans précédent des changements qui se produisent dans l'environnement naturel sont le résultat de l'augmentation rapide de la température de la troposphère.</a:t>
            </a:r>
          </a:p>
          <a:p>
            <a:r>
              <a:rPr lang="fr" sz="2600" dirty="0"/>
              <a:t>La vitesse du changement environnemental est un phénomène auquel le processus à long terme de l'évolution naturelle peut ne pas trouver de réponse.</a:t>
            </a:r>
          </a:p>
          <a:p>
            <a:r>
              <a:rPr lang="fr" sz="2600" dirty="0"/>
              <a:t>Le potentiel d'adaptation des systèmes naturels et anthropiques aux effets du changement climatique est directement proportionnel à leur capacité d'adaptation dans le temps.</a:t>
            </a:r>
          </a:p>
          <a:p>
            <a:endParaRPr lang="pl-PL" sz="2800" dirty="0"/>
          </a:p>
          <a:p>
            <a:pPr marL="0" indent="0">
              <a:buNone/>
            </a:pPr>
            <a:r>
              <a:rPr lang="fr" sz="1100" dirty="0">
                <a:hlinkClick r:id="rId2"/>
              </a:rPr>
              <a:t>https://klimada2.ios.gov.pl/files/2021/Adaptacja%20do%20zmian%20klimatu%20na%20gruncie%20UNFCCC.pdf</a:t>
            </a:r>
            <a:endParaRPr lang="pl-PL" sz="1100" dirty="0"/>
          </a:p>
          <a:p>
            <a:endParaRPr lang="pl-PL" sz="2800" dirty="0"/>
          </a:p>
        </p:txBody>
      </p:sp>
    </p:spTree>
    <p:extLst>
      <p:ext uri="{BB962C8B-B14F-4D97-AF65-F5344CB8AC3E}">
        <p14:creationId xmlns:p14="http://schemas.microsoft.com/office/powerpoint/2010/main" val="90075135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Effets sur l'environnement :</a:t>
            </a:r>
            <a:endParaRPr lang="pl-PL" dirty="0"/>
          </a:p>
        </p:txBody>
      </p:sp>
      <p:sp>
        <p:nvSpPr>
          <p:cNvPr id="3" name="Symbol zastępczy zawartości 2"/>
          <p:cNvSpPr>
            <a:spLocks noGrp="1"/>
          </p:cNvSpPr>
          <p:nvPr>
            <p:ph idx="1"/>
          </p:nvPr>
        </p:nvSpPr>
        <p:spPr>
          <a:xfrm>
            <a:off x="1181100" y="1657350"/>
            <a:ext cx="9791700" cy="4210050"/>
          </a:xfrm>
        </p:spPr>
        <p:txBody>
          <a:bodyPr>
            <a:normAutofit lnSpcReduction="10000"/>
          </a:bodyPr>
          <a:lstStyle/>
          <a:p>
            <a:pPr marL="0" indent="0">
              <a:buNone/>
            </a:pPr>
            <a:r>
              <a:rPr lang="fr" sz="2800" dirty="0"/>
              <a:t>Comme les humains, les animaux et les plantes, des écosystèmes entiers peuvent subir les effets de </a:t>
            </a:r>
            <a:r>
              <a:rPr lang="fr" sz="2800" b="1" dirty="0">
                <a:solidFill>
                  <a:srgbClr val="C00000"/>
                </a:solidFill>
              </a:rPr>
              <a:t>la pollution de l'air </a:t>
            </a:r>
            <a:r>
              <a:rPr lang="fr" sz="2800" dirty="0"/>
              <a:t>. La brume, comme le smog, est un type visible de pollution de l'air qui obscurcit les formes et les couleurs. La pollution atmosphérique brumeuse peut même </a:t>
            </a:r>
            <a:r>
              <a:rPr lang="fr" sz="2800" u="sng" dirty="0"/>
              <a:t>étouffer</a:t>
            </a:r>
            <a:r>
              <a:rPr lang="fr" sz="2800" b="1" u="sng" dirty="0"/>
              <a:t> </a:t>
            </a:r>
            <a:r>
              <a:rPr lang="fr" sz="2800" u="sng" dirty="0"/>
              <a:t>sons </a:t>
            </a:r>
            <a:r>
              <a:rPr lang="fr" sz="2800" dirty="0"/>
              <a:t>.</a:t>
            </a:r>
            <a:endParaRPr lang="pl-PL" sz="2800" dirty="0"/>
          </a:p>
          <a:p>
            <a:pPr marL="0" indent="0">
              <a:buNone/>
            </a:pPr>
            <a:r>
              <a:rPr lang="fr" sz="2800" dirty="0"/>
              <a:t>Les particules de pollution de l'air finissent par retomber sur Terre. La pollution de l'air peut </a:t>
            </a:r>
            <a:r>
              <a:rPr lang="fr" sz="2800" b="1" dirty="0">
                <a:solidFill>
                  <a:srgbClr val="C00000"/>
                </a:solidFill>
              </a:rPr>
              <a:t>contaminer directement </a:t>
            </a:r>
            <a:r>
              <a:rPr lang="fr" sz="2800" dirty="0"/>
              <a:t>la surface des plans d'eau et des sols. Cela peut </a:t>
            </a:r>
            <a:r>
              <a:rPr lang="fr" sz="2800" b="1" dirty="0">
                <a:solidFill>
                  <a:srgbClr val="C00000"/>
                </a:solidFill>
              </a:rPr>
              <a:t>tuer les cultures </a:t>
            </a:r>
            <a:r>
              <a:rPr lang="fr" sz="2800" dirty="0"/>
              <a:t>ou </a:t>
            </a:r>
            <a:r>
              <a:rPr lang="fr" sz="2800" b="1" dirty="0">
                <a:solidFill>
                  <a:srgbClr val="C00000"/>
                </a:solidFill>
              </a:rPr>
              <a:t>réduire </a:t>
            </a:r>
            <a:r>
              <a:rPr lang="fr" sz="2800" dirty="0"/>
              <a:t>leur rendement. Il peut tuer de jeunes arbres et d'autres plantes.</a:t>
            </a:r>
            <a:endParaRPr lang="pl-PL" sz="2800" dirty="0"/>
          </a:p>
          <a:p>
            <a:pPr marL="0" indent="0">
              <a:buNone/>
            </a:pPr>
            <a:r>
              <a:rPr lang="fr" sz="1050" dirty="0">
                <a:hlinkClick r:id="rId2"/>
              </a:rPr>
              <a:t>https://education.nationalgeographic.org/resource/air-pollution</a:t>
            </a:r>
            <a:endParaRPr lang="pl-PL" sz="1050" dirty="0"/>
          </a:p>
          <a:p>
            <a:pPr marL="0" indent="0">
              <a:buNone/>
            </a:pPr>
            <a:endParaRPr lang="pl-PL" dirty="0"/>
          </a:p>
          <a:p>
            <a:endParaRPr lang="pl-PL" dirty="0"/>
          </a:p>
        </p:txBody>
      </p:sp>
    </p:spTree>
    <p:extLst>
      <p:ext uri="{BB962C8B-B14F-4D97-AF65-F5344CB8AC3E}">
        <p14:creationId xmlns:p14="http://schemas.microsoft.com/office/powerpoint/2010/main" val="3358501593"/>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656492"/>
            <a:ext cx="9601200" cy="5210908"/>
          </a:xfrm>
        </p:spPr>
        <p:txBody>
          <a:bodyPr>
            <a:normAutofit lnSpcReduction="10000"/>
          </a:bodyPr>
          <a:lstStyle/>
          <a:p>
            <a:r>
              <a:rPr lang="fr" sz="2600" dirty="0"/>
              <a:t>Les particules de dioxyde de soufre et d'oxyde d'azote dans l'air peuvent créer </a:t>
            </a:r>
            <a:r>
              <a:rPr lang="fr" sz="2600" b="1" dirty="0">
                <a:solidFill>
                  <a:srgbClr val="C00000"/>
                </a:solidFill>
              </a:rPr>
              <a:t>des pluies acides </a:t>
            </a:r>
            <a:r>
              <a:rPr lang="fr" sz="2600" dirty="0"/>
              <a:t>lorsqu'elles se mélangent à l'eau et à l'oxygène dans l'atmosphère. Ces polluants atmosphériques proviennent principalement </a:t>
            </a:r>
            <a:r>
              <a:rPr lang="fr" sz="2600" b="1" dirty="0">
                <a:solidFill>
                  <a:srgbClr val="C00000"/>
                </a:solidFill>
              </a:rPr>
              <a:t>des centrales électriques au charbon </a:t>
            </a:r>
            <a:r>
              <a:rPr lang="fr" sz="2600" dirty="0"/>
              <a:t>et </a:t>
            </a:r>
            <a:r>
              <a:rPr lang="fr" sz="2600" b="1" dirty="0">
                <a:solidFill>
                  <a:srgbClr val="C00000"/>
                </a:solidFill>
              </a:rPr>
              <a:t>des véhicules à moteur </a:t>
            </a:r>
            <a:r>
              <a:rPr lang="fr" sz="2600" dirty="0"/>
              <a:t>. Lorsque les pluies acides tombent sur Terre, elles endommagent les plantes en modifiant la composition du sol ; </a:t>
            </a:r>
            <a:r>
              <a:rPr lang="fr" sz="2600" b="1" dirty="0"/>
              <a:t>dégrade la qualité de l'eau </a:t>
            </a:r>
            <a:r>
              <a:rPr lang="fr" sz="2600" dirty="0"/>
              <a:t>des rivières, des lacs et des ruisseaux; endommage les cultures; et peut entraîner la dégradation des bâtiments et des monuments.</a:t>
            </a:r>
            <a:endParaRPr lang="pl-PL" sz="2600" dirty="0"/>
          </a:p>
          <a:p>
            <a:r>
              <a:rPr lang="fr" sz="2600" dirty="0"/>
              <a:t>Comme les humains, les animaux </a:t>
            </a:r>
            <a:r>
              <a:rPr lang="fr" sz="2600" b="1" dirty="0"/>
              <a:t>peuvent souffrir </a:t>
            </a:r>
            <a:r>
              <a:rPr lang="fr" sz="2600" dirty="0">
                <a:solidFill>
                  <a:srgbClr val="C00000"/>
                </a:solidFill>
              </a:rPr>
              <a:t>des effets sur la santé </a:t>
            </a:r>
            <a:r>
              <a:rPr lang="fr" sz="2600" dirty="0"/>
              <a:t>de l'exposition à la pollution de l'air. Les malformations congénitales, les maladies et les taux de reproduction plus faibles ont tous été attribués à </a:t>
            </a:r>
            <a:r>
              <a:rPr lang="fr" sz="2600" b="1" dirty="0">
                <a:solidFill>
                  <a:srgbClr val="C00000"/>
                </a:solidFill>
              </a:rPr>
              <a:t>la pollution de l'air </a:t>
            </a:r>
            <a:r>
              <a:rPr lang="fr" sz="2600" dirty="0"/>
              <a:t>.</a:t>
            </a:r>
            <a:endParaRPr lang="pl-PL" dirty="0"/>
          </a:p>
          <a:p>
            <a:pPr marL="0" indent="0">
              <a:buNone/>
            </a:pPr>
            <a:r>
              <a:rPr lang="fr" sz="1200" dirty="0">
                <a:hlinkClick r:id="rId2"/>
              </a:rPr>
              <a:t>https://education.nationalgeographic.org/resource/air-pollution</a:t>
            </a:r>
            <a:endParaRPr lang="pl-PL" sz="1200" dirty="0"/>
          </a:p>
        </p:txBody>
      </p:sp>
    </p:spTree>
    <p:extLst>
      <p:ext uri="{BB962C8B-B14F-4D97-AF65-F5344CB8AC3E}">
        <p14:creationId xmlns:p14="http://schemas.microsoft.com/office/powerpoint/2010/main" val="407615709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0" y="5962073"/>
            <a:ext cx="9601200" cy="1485900"/>
          </a:xfrm>
        </p:spPr>
        <p:txBody>
          <a:bodyPr>
            <a:normAutofit/>
          </a:bodyPr>
          <a:lstStyle/>
          <a:p>
            <a:r>
              <a:rPr lang="fr" sz="1100" dirty="0">
                <a:hlinkClick r:id="rId2"/>
              </a:rPr>
              <a:t>https://smog.edu.pl/skutki-inf</a:t>
            </a:r>
            <a:endParaRPr lang="en" sz="1100" dirty="0"/>
          </a:p>
        </p:txBody>
      </p:sp>
      <p:pic>
        <p:nvPicPr>
          <p:cNvPr id="3" name="Obraz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0726" y="0"/>
            <a:ext cx="6076881" cy="6863948"/>
          </a:xfrm>
          <a:prstGeom prst="rect">
            <a:avLst/>
          </a:prstGeom>
        </p:spPr>
      </p:pic>
    </p:spTree>
    <p:extLst>
      <p:ext uri="{BB962C8B-B14F-4D97-AF65-F5344CB8AC3E}">
        <p14:creationId xmlns:p14="http://schemas.microsoft.com/office/powerpoint/2010/main" val="3743482587"/>
      </p:ext>
    </p:extLst>
  </p:cSld>
  <p:clrMapOvr>
    <a:masterClrMapping/>
  </p:clrMapOvr>
  <p:transition spd="med">
    <p:cove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Ressources en eau</a:t>
            </a:r>
            <a:endParaRPr lang="pl-PL" dirty="0"/>
          </a:p>
        </p:txBody>
      </p:sp>
      <p:sp>
        <p:nvSpPr>
          <p:cNvPr id="3" name="Symbol zastępczy zawartości 2"/>
          <p:cNvSpPr>
            <a:spLocks noGrp="1"/>
          </p:cNvSpPr>
          <p:nvPr>
            <p:ph idx="1"/>
          </p:nvPr>
        </p:nvSpPr>
        <p:spPr>
          <a:xfrm>
            <a:off x="1371600" y="1678237"/>
            <a:ext cx="9678318" cy="5179763"/>
          </a:xfrm>
        </p:spPr>
        <p:txBody>
          <a:bodyPr>
            <a:normAutofit lnSpcReduction="10000"/>
          </a:bodyPr>
          <a:lstStyle/>
          <a:p>
            <a:r>
              <a:rPr lang="fr" sz="3100" b="1" dirty="0">
                <a:solidFill>
                  <a:srgbClr val="00B050"/>
                </a:solidFill>
              </a:rPr>
              <a:t>La Terre </a:t>
            </a:r>
            <a:r>
              <a:rPr lang="fr" sz="3100" dirty="0"/>
              <a:t>, observée depuis l'espace, a une couleur </a:t>
            </a:r>
            <a:r>
              <a:rPr lang="fr" sz="3100" b="1" dirty="0">
                <a:solidFill>
                  <a:srgbClr val="0070C0"/>
                </a:solidFill>
              </a:rPr>
              <a:t>bleue </a:t>
            </a:r>
            <a:r>
              <a:rPr lang="fr" sz="3100" dirty="0"/>
              <a:t>, car jusqu'à </a:t>
            </a:r>
            <a:r>
              <a:rPr lang="fr" sz="3100" u="sng" dirty="0"/>
              <a:t>71% </a:t>
            </a:r>
            <a:r>
              <a:rPr lang="fr" sz="3100" dirty="0"/>
              <a:t>de sa surface est recouverte d' </a:t>
            </a:r>
            <a:r>
              <a:rPr lang="fr" sz="3100" b="1" dirty="0">
                <a:solidFill>
                  <a:srgbClr val="0070C0"/>
                </a:solidFill>
              </a:rPr>
              <a:t>eau </a:t>
            </a:r>
            <a:r>
              <a:rPr lang="fr" sz="3100" dirty="0"/>
              <a:t>, qui reflète la partie bleue du spectre solaire.</a:t>
            </a:r>
            <a:endParaRPr lang="pl-PL" sz="3100" dirty="0"/>
          </a:p>
          <a:p>
            <a:r>
              <a:rPr lang="fr" sz="3100" dirty="0"/>
              <a:t>La grande quantité d'eau sur Terre est </a:t>
            </a:r>
            <a:r>
              <a:rPr lang="fr" sz="3100" u="sng" dirty="0"/>
              <a:t>salée </a:t>
            </a:r>
            <a:r>
              <a:rPr lang="fr" sz="3100" dirty="0"/>
              <a:t>et donc </a:t>
            </a:r>
            <a:r>
              <a:rPr lang="fr" sz="3100" u="sng" dirty="0"/>
              <a:t>imbuvable </a:t>
            </a:r>
            <a:r>
              <a:rPr lang="fr" sz="3100" dirty="0"/>
              <a:t>. La salinité moyenne de l'eau de mer dépend du type de réservoir : les eaux libres de l'océan contiennent environ 33 g de sel par litre, les eaux de la mer Méditerranée - environ 40 g/l, et les eaux du golfe Persique autant à 48 g/l.</a:t>
            </a:r>
            <a:endParaRPr lang="pl-PL" sz="3100" dirty="0"/>
          </a:p>
          <a:p>
            <a:r>
              <a:rPr lang="fr" sz="3100" u="sng" dirty="0">
                <a:solidFill>
                  <a:schemeClr val="tx1"/>
                </a:solidFill>
              </a:rPr>
              <a:t>Moins de 3 % </a:t>
            </a:r>
            <a:r>
              <a:rPr lang="fr" sz="3100" dirty="0">
                <a:solidFill>
                  <a:schemeClr val="tx1"/>
                </a:solidFill>
              </a:rPr>
              <a:t>de l'eau mondiale est </a:t>
            </a:r>
            <a:r>
              <a:rPr lang="fr" sz="3100" b="1" dirty="0">
                <a:solidFill>
                  <a:srgbClr val="00B050"/>
                </a:solidFill>
              </a:rPr>
              <a:t>potable, </a:t>
            </a:r>
            <a:r>
              <a:rPr lang="fr" sz="3100" dirty="0">
                <a:solidFill>
                  <a:schemeClr val="tx1"/>
                </a:solidFill>
              </a:rPr>
              <a:t>dont 2,5 % d'eau gelée dans l'Antarctique, l'Arctique et les glaciers.</a:t>
            </a:r>
            <a:endParaRPr lang="pl-PL" sz="3100" dirty="0">
              <a:solidFill>
                <a:schemeClr val="tx1"/>
              </a:solidFill>
            </a:endParaRPr>
          </a:p>
        </p:txBody>
      </p:sp>
    </p:spTree>
    <p:extLst>
      <p:ext uri="{BB962C8B-B14F-4D97-AF65-F5344CB8AC3E}">
        <p14:creationId xmlns:p14="http://schemas.microsoft.com/office/powerpoint/2010/main" val="222127171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p:txBody>
          <a:bodyPr/>
          <a:lstStyle/>
          <a:p>
            <a:r>
              <a:rPr lang="fr" sz="2800" dirty="0"/>
              <a:t>Seulement 0,5 % de l'eau potable est utilisée pour les besoins humains et écosystémiques.</a:t>
            </a:r>
          </a:p>
          <a:p>
            <a:r>
              <a:rPr lang="fr" sz="2800" dirty="0"/>
              <a:t>La majeure partie de l'eau douce, environ 70%, est stockée dans les glaciers et la neige principalement en Antarctique.</a:t>
            </a:r>
            <a:endParaRPr lang="pl-PL" sz="2800" dirty="0"/>
          </a:p>
          <a:p>
            <a:pPr marL="0" indent="0">
              <a:buNone/>
            </a:pPr>
            <a:r>
              <a:rPr lang="fr" sz="1050" dirty="0">
                <a:hlinkClick r:id="rId2"/>
              </a:rPr>
              <a:t>https://zpe.gov.pl/a/wody-i-ich-ochrona/D7npMF5Lo</a:t>
            </a:r>
            <a:r>
              <a:rPr lang="fr" sz="1050" dirty="0"/>
              <a:t> </a:t>
            </a:r>
            <a:endParaRPr lang="en" sz="1050" dirty="0"/>
          </a:p>
          <a:p>
            <a:endParaRPr lang="pl-PL" dirty="0"/>
          </a:p>
        </p:txBody>
      </p:sp>
    </p:spTree>
    <p:extLst>
      <p:ext uri="{BB962C8B-B14F-4D97-AF65-F5344CB8AC3E}">
        <p14:creationId xmlns:p14="http://schemas.microsoft.com/office/powerpoint/2010/main" val="38662274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u="sng" dirty="0"/>
              <a:t>Eau</a:t>
            </a:r>
            <a:br>
              <a:rPr lang="pl-PL" u="sng" dirty="0"/>
            </a:br>
            <a:endParaRPr lang="pl-PL" dirty="0"/>
          </a:p>
        </p:txBody>
      </p:sp>
      <p:sp>
        <p:nvSpPr>
          <p:cNvPr id="3" name="Symbol zastępczy zawartości 2"/>
          <p:cNvSpPr>
            <a:spLocks noGrp="1"/>
          </p:cNvSpPr>
          <p:nvPr>
            <p:ph idx="1"/>
          </p:nvPr>
        </p:nvSpPr>
        <p:spPr>
          <a:xfrm>
            <a:off x="1371600" y="1810512"/>
            <a:ext cx="9601200" cy="4572000"/>
          </a:xfrm>
        </p:spPr>
        <p:txBody>
          <a:bodyPr>
            <a:normAutofit/>
          </a:bodyPr>
          <a:lstStyle/>
          <a:p>
            <a:r>
              <a:rPr lang="fr" sz="2600" dirty="0"/>
              <a:t>L'eau </a:t>
            </a:r>
            <a:r>
              <a:rPr lang="fr" sz="2600" dirty="0" err="1"/>
              <a:t>est </a:t>
            </a:r>
            <a:r>
              <a:rPr lang="fr" sz="2600" dirty="0"/>
              <a:t>contaminée et </a:t>
            </a:r>
            <a:r>
              <a:rPr lang="fr" sz="2600" dirty="0" err="1"/>
              <a:t>est</a:t>
            </a:r>
            <a:r>
              <a:rPr lang="fr" sz="2600" dirty="0"/>
              <a:t> auto-nettoyant</a:t>
            </a:r>
          </a:p>
          <a:p>
            <a:r>
              <a:rPr lang="fr" sz="2600" dirty="0">
                <a:solidFill>
                  <a:schemeClr val="tx1"/>
                </a:solidFill>
              </a:rPr>
              <a:t>L'homme pollue </a:t>
            </a:r>
            <a:r>
              <a:rPr lang="fr" sz="2600" dirty="0">
                <a:solidFill>
                  <a:schemeClr val="accent5">
                    <a:lumMod val="50000"/>
                  </a:schemeClr>
                </a:solidFill>
              </a:rPr>
              <a:t>l'eau </a:t>
            </a:r>
            <a:r>
              <a:rPr lang="fr" sz="2600" dirty="0">
                <a:solidFill>
                  <a:schemeClr val="tx1"/>
                </a:solidFill>
              </a:rPr>
              <a:t>plus vite que </a:t>
            </a:r>
            <a:r>
              <a:rPr lang="fr" sz="2600" dirty="0">
                <a:solidFill>
                  <a:srgbClr val="00B050"/>
                </a:solidFill>
              </a:rPr>
              <a:t>la nature </a:t>
            </a:r>
            <a:r>
              <a:rPr lang="fr" sz="2600" dirty="0">
                <a:solidFill>
                  <a:schemeClr val="tx1"/>
                </a:solidFill>
              </a:rPr>
              <a:t>ne peut la nettoyer en la recyclant, dans les rivières et les lacs.</a:t>
            </a:r>
          </a:p>
          <a:p>
            <a:r>
              <a:rPr lang="fr" sz="2600" dirty="0"/>
              <a:t>Plus d'un milliard de personnes dans le monde n'ont toujours pas accès à l'eau potable.</a:t>
            </a:r>
          </a:p>
          <a:p>
            <a:r>
              <a:rPr lang="fr" sz="2600" dirty="0"/>
              <a:t>L'utilisation excessive de l'eau contribue au stress hydrique mondial.</a:t>
            </a:r>
          </a:p>
          <a:p>
            <a:r>
              <a:rPr lang="fr" sz="2600" dirty="0"/>
              <a:t>L'eau naturelle est gratuite, mais l'infrastructure nécessaire pour l'acheminer coûte cher.</a:t>
            </a:r>
            <a:endParaRPr lang="pl-PL" dirty="0"/>
          </a:p>
          <a:p>
            <a:pPr marL="0" indent="0">
              <a:buNone/>
            </a:pPr>
            <a:r>
              <a:rPr lang="fr" sz="1100" dirty="0">
                <a:hlinkClick r:id="rId2"/>
              </a:rPr>
              <a:t>https://www.un.org.pl/cel12</a:t>
            </a:r>
            <a:r>
              <a:rPr lang="fr" sz="1100" dirty="0"/>
              <a:t> </a:t>
            </a:r>
          </a:p>
          <a:p>
            <a:endParaRPr lang="pl-PL" dirty="0"/>
          </a:p>
        </p:txBody>
      </p:sp>
    </p:spTree>
    <p:extLst>
      <p:ext uri="{BB962C8B-B14F-4D97-AF65-F5344CB8AC3E}">
        <p14:creationId xmlns:p14="http://schemas.microsoft.com/office/powerpoint/2010/main" val="340826592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err="1"/>
              <a:t>L' </a:t>
            </a:r>
            <a:r>
              <a:rPr lang="fr" b="1" dirty="0"/>
              <a:t>eau</a:t>
            </a:r>
            <a:br>
              <a:rPr lang="pl-PL" b="1" dirty="0"/>
            </a:br>
            <a:endParaRPr lang="pl-PL" dirty="0"/>
          </a:p>
        </p:txBody>
      </p:sp>
      <p:sp>
        <p:nvSpPr>
          <p:cNvPr id="3" name="Symbol zastępczy zawartości 2"/>
          <p:cNvSpPr>
            <a:spLocks noGrp="1"/>
          </p:cNvSpPr>
          <p:nvPr>
            <p:ph idx="1"/>
          </p:nvPr>
        </p:nvSpPr>
        <p:spPr>
          <a:xfrm>
            <a:off x="1371599" y="1432194"/>
            <a:ext cx="10196111" cy="5425806"/>
          </a:xfrm>
        </p:spPr>
        <p:txBody>
          <a:bodyPr>
            <a:normAutofit fontScale="85000" lnSpcReduction="20000"/>
          </a:bodyPr>
          <a:lstStyle/>
          <a:p>
            <a:r>
              <a:rPr lang="fr" sz="2400" dirty="0"/>
              <a:t>L'eau est une ressource précieuse : </a:t>
            </a:r>
            <a:r>
              <a:rPr lang="fr" sz="2400" dirty="0">
                <a:hlinkClick r:id="rId2"/>
              </a:rPr>
              <a:t>Moins de 3% de l'eau mondiale est douce (potable) </a:t>
            </a:r>
            <a:r>
              <a:rPr lang="fr" sz="2400" dirty="0"/>
              <a:t>, dont 2,5% est gelée dans l'Antarctique, l'Arctique et les glaciers. Et </a:t>
            </a:r>
            <a:r>
              <a:rPr lang="fr" sz="2400" dirty="0">
                <a:hlinkClick r:id="rId2"/>
              </a:rPr>
              <a:t>les humains abusent et polluent l'eau plus vite </a:t>
            </a:r>
            <a:r>
              <a:rPr lang="fr" sz="2400" dirty="0"/>
              <a:t>que la nature ne peut recycler et purifier l'eau des rivières et des lacs.</a:t>
            </a:r>
          </a:p>
          <a:p>
            <a:r>
              <a:rPr lang="fr" sz="2400" dirty="0"/>
              <a:t>L'utilisation intelligente de l'eau peut nous aider à assurer un flux constant d'eau propre et salubre.</a:t>
            </a:r>
          </a:p>
          <a:p>
            <a:r>
              <a:rPr lang="fr" sz="2400" dirty="0"/>
              <a:t>Vous pouvez économiser de l'eau en prenant des douches plus courtes, en fermant le robinet lorsque vous vous brossez les dents, en installant des toilettes à faible débit et bien d'autres façons.</a:t>
            </a:r>
          </a:p>
          <a:p>
            <a:r>
              <a:rPr lang="fr" sz="2400" dirty="0"/>
              <a:t>Avec une douche d'environ 10 minutes par jour, une personne moyenne consomme l'équivalent de plus de </a:t>
            </a:r>
            <a:r>
              <a:rPr lang="fr" sz="2400" dirty="0">
                <a:hlinkClick r:id="rId3"/>
              </a:rPr>
              <a:t>100 000 verres d'eau potable </a:t>
            </a:r>
            <a:r>
              <a:rPr lang="fr" sz="2400" dirty="0"/>
              <a:t>chaque année.</a:t>
            </a:r>
          </a:p>
          <a:p>
            <a:r>
              <a:rPr lang="fr" sz="2400" dirty="0">
                <a:hlinkClick r:id="rId4"/>
              </a:rPr>
              <a:t>La grave pénurie d'eau touche environ 4 milliards de personnes </a:t>
            </a:r>
            <a:r>
              <a:rPr lang="fr" sz="2400" dirty="0"/>
              <a:t>, soit près des deux tiers de la population mondiale, au moins un mois par an.</a:t>
            </a:r>
          </a:p>
          <a:p>
            <a:r>
              <a:rPr lang="fr" sz="2400" dirty="0">
                <a:hlinkClick r:id="rId5"/>
              </a:rPr>
              <a:t>L'agriculture est de loin le plus grand consommateur d'eau </a:t>
            </a:r>
            <a:r>
              <a:rPr lang="fr" sz="2400" dirty="0"/>
              <a:t>, représentant 72 % des prélèvements d'eau annuels dans le monde. Passer à une alimentation à base de plantes est l'une des actions les plus efficaces que l'on puisse entreprendre pour économiser l'eau.</a:t>
            </a:r>
          </a:p>
          <a:p>
            <a:pPr marL="0" indent="0">
              <a:buNone/>
            </a:pPr>
            <a:r>
              <a:rPr lang="fr" sz="1200" dirty="0">
                <a:hlinkClick r:id="rId6"/>
              </a:rPr>
              <a:t>https://www.un.org/en/actnow/facts-and-figures</a:t>
            </a:r>
            <a:endParaRPr lang="pl-PL" sz="1200" dirty="0"/>
          </a:p>
          <a:p>
            <a:pPr marL="0" indent="0">
              <a:buNone/>
            </a:pPr>
            <a:r>
              <a:rPr lang="fr" sz="1200" dirty="0">
                <a:hlinkClick r:id="rId7"/>
              </a:rPr>
              <a:t>https://www.un.org/sustainabledevelopment/climate-action-superheroes-info/</a:t>
            </a:r>
            <a:r>
              <a:rPr lang="fr" sz="1200" dirty="0"/>
              <a:t> </a:t>
            </a:r>
          </a:p>
        </p:txBody>
      </p:sp>
    </p:spTree>
    <p:extLst>
      <p:ext uri="{BB962C8B-B14F-4D97-AF65-F5344CB8AC3E}">
        <p14:creationId xmlns:p14="http://schemas.microsoft.com/office/powerpoint/2010/main" val="110650997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600" y="633046"/>
            <a:ext cx="9601200" cy="5234354"/>
          </a:xfrm>
        </p:spPr>
        <p:txBody>
          <a:bodyPr>
            <a:normAutofit/>
          </a:bodyPr>
          <a:lstStyle/>
          <a:p>
            <a:pPr marL="0" indent="0">
              <a:buNone/>
            </a:pPr>
            <a:r>
              <a:rPr lang="fr" sz="2800" dirty="0"/>
              <a:t>L'empreinte eau, c'est-à-dire ce que </a:t>
            </a:r>
            <a:r>
              <a:rPr lang="fr" sz="2800" b="1" dirty="0" err="1">
                <a:solidFill>
                  <a:srgbClr val="00B050"/>
                </a:solidFill>
              </a:rPr>
              <a:t>vous </a:t>
            </a:r>
            <a:r>
              <a:rPr lang="fr" sz="2800" dirty="0"/>
              <a:t>pouvez </a:t>
            </a:r>
            <a:r>
              <a:rPr lang="fr" sz="2800" b="1" dirty="0">
                <a:solidFill>
                  <a:srgbClr val="00B050"/>
                </a:solidFill>
              </a:rPr>
              <a:t>faire </a:t>
            </a:r>
            <a:r>
              <a:rPr lang="fr" sz="2800" dirty="0"/>
              <a:t>! Nous utilisons d'énormes quantités d'eau chaque jour. Directement - en se lavant les mains, en nettoyant, en cuisinant ou en buvant - et indirectement via l' </a:t>
            </a:r>
            <a:r>
              <a:rPr lang="fr" sz="2800" b="1" dirty="0">
                <a:solidFill>
                  <a:srgbClr val="C00000"/>
                </a:solidFill>
              </a:rPr>
              <a:t>achat </a:t>
            </a:r>
            <a:r>
              <a:rPr lang="fr" sz="2800" dirty="0"/>
              <a:t>de divers produits tels que de la nourriture, des vêtements, du papier, de l'électronique ou des meubles </a:t>
            </a:r>
            <a:r>
              <a:rPr lang="fr" sz="3200" dirty="0"/>
              <a:t>.</a:t>
            </a:r>
            <a:endParaRPr lang="pl-PL" sz="3200" dirty="0"/>
          </a:p>
          <a:p>
            <a:pPr marL="0" indent="0" algn="ctr">
              <a:buNone/>
            </a:pPr>
            <a:endParaRPr lang="pl-PL" sz="3200" dirty="0"/>
          </a:p>
          <a:p>
            <a:pPr marL="0" indent="0" algn="ctr">
              <a:buNone/>
            </a:pPr>
            <a:r>
              <a:rPr lang="fr" sz="3200" u="sng" dirty="0"/>
              <a:t>Saviez-vous que de grandes quantités d'eau sont nécessaires pour produire chacune de ces choses ?</a:t>
            </a:r>
          </a:p>
        </p:txBody>
      </p:sp>
    </p:spTree>
    <p:extLst>
      <p:ext uri="{BB962C8B-B14F-4D97-AF65-F5344CB8AC3E}">
        <p14:creationId xmlns:p14="http://schemas.microsoft.com/office/powerpoint/2010/main" val="122352217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216152" y="6464808"/>
            <a:ext cx="9601200" cy="1485900"/>
          </a:xfrm>
        </p:spPr>
        <p:txBody>
          <a:bodyPr>
            <a:normAutofit/>
          </a:bodyPr>
          <a:lstStyle/>
          <a:p>
            <a:r>
              <a:rPr lang="fr" sz="900" dirty="0">
                <a:hlinkClick r:id="rId2"/>
              </a:rPr>
              <a:t>https://ekonsument.pl/materialy/publ_711_przede_wszystkim_woda.pdf</a:t>
            </a:r>
            <a:endParaRPr lang="pl-PL" sz="900" dirty="0"/>
          </a:p>
        </p:txBody>
      </p:sp>
      <p:pic>
        <p:nvPicPr>
          <p:cNvPr id="4" name="Symbol zastępczy zawartości 3"/>
          <p:cNvPicPr>
            <a:picLocks noGrp="1" noChangeAspect="1"/>
          </p:cNvPicPr>
          <p:nvPr>
            <p:ph idx="1"/>
          </p:nvPr>
        </p:nvPicPr>
        <p:blipFill>
          <a:blip r:embed="rId3"/>
          <a:stretch>
            <a:fillRect/>
          </a:stretch>
        </p:blipFill>
        <p:spPr>
          <a:xfrm>
            <a:off x="3639312" y="1"/>
            <a:ext cx="6007608" cy="6187902"/>
          </a:xfrm>
          <a:prstGeom prst="rect">
            <a:avLst/>
          </a:prstGeom>
        </p:spPr>
      </p:pic>
    </p:spTree>
    <p:extLst>
      <p:ext uri="{BB962C8B-B14F-4D97-AF65-F5344CB8AC3E}">
        <p14:creationId xmlns:p14="http://schemas.microsoft.com/office/powerpoint/2010/main" val="242543553"/>
      </p:ext>
    </p:extLst>
  </p:cSld>
  <p:clrMapOvr>
    <a:masterClrMapping/>
  </p:clrMapOvr>
  <p:transition spd="med">
    <p:cove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p:cNvGraphicFramePr>
            <a:graphicFrameLocks noGrp="1"/>
          </p:cNvGraphicFramePr>
          <p:nvPr/>
        </p:nvGraphicFramePr>
        <p:xfrm>
          <a:off x="1371600" y="1265129"/>
          <a:ext cx="9601200" cy="4274611"/>
        </p:xfrm>
        <a:graphic>
          <a:graphicData uri="http://schemas.openxmlformats.org/drawingml/2006/table">
            <a:tbl>
              <a:tblPr/>
              <a:tblGrid>
                <a:gridCol w="4800600">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tblGrid>
              <a:tr h="1714291">
                <a:tc>
                  <a:txBody>
                    <a:bodyPr/>
                    <a:lstStyle/>
                    <a:p>
                      <a:endParaRPr lang="pl-PL" dirty="0">
                        <a:effectLst/>
                        <a:latin typeface="Lora"/>
                      </a:endParaRP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tc>
                  <a:txBody>
                    <a:bodyPr/>
                    <a:lstStyle/>
                    <a:p>
                      <a:r>
                        <a:rPr lang="fr">
                          <a:effectLst/>
                          <a:latin typeface="Lora"/>
                        </a:rPr>
                        <a:t>Quantité moyenne d'eau utilisée [l]</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fr">
                          <a:effectLst/>
                          <a:latin typeface="Lora"/>
                        </a:rPr>
                        <a:t>Douche</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tc>
                  <a:txBody>
                    <a:bodyPr/>
                    <a:lstStyle/>
                    <a:p>
                      <a:r>
                        <a:rPr lang="fr">
                          <a:effectLst/>
                          <a:latin typeface="Lora"/>
                        </a:rPr>
                        <a:t>30 (5 minutes)</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r>
                        <a:rPr lang="fr">
                          <a:effectLst/>
                          <a:latin typeface="Lora"/>
                        </a:rPr>
                        <a:t>Se baigner dans une baignoire</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tc>
                  <a:txBody>
                    <a:bodyPr/>
                    <a:lstStyle/>
                    <a:p>
                      <a:r>
                        <a:rPr lang="fr">
                          <a:effectLst/>
                          <a:latin typeface="Lora"/>
                        </a:rPr>
                        <a:t>60</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r>
                        <a:rPr lang="fr">
                          <a:effectLst/>
                          <a:latin typeface="Lora"/>
                        </a:rPr>
                        <a:t>Lavage en machine</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tc>
                  <a:txBody>
                    <a:bodyPr/>
                    <a:lstStyle/>
                    <a:p>
                      <a:r>
                        <a:rPr lang="fr">
                          <a:effectLst/>
                          <a:latin typeface="Lora"/>
                        </a:rPr>
                        <a:t>95</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r>
                        <a:rPr lang="fr">
                          <a:effectLst/>
                          <a:latin typeface="Lora"/>
                        </a:rPr>
                        <a:t>Se brosser les dents avec le robinet ouvert</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tc>
                  <a:txBody>
                    <a:bodyPr/>
                    <a:lstStyle/>
                    <a:p>
                      <a:r>
                        <a:rPr lang="fr">
                          <a:effectLst/>
                          <a:latin typeface="Lora"/>
                        </a:rPr>
                        <a:t>6</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r>
                        <a:rPr lang="fr">
                          <a:effectLst/>
                          <a:latin typeface="Lora"/>
                        </a:rPr>
                        <a:t>Se brosser les dents avec le robinet fermé</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tc>
                  <a:txBody>
                    <a:bodyPr/>
                    <a:lstStyle/>
                    <a:p>
                      <a:r>
                        <a:rPr lang="fr">
                          <a:effectLst/>
                          <a:latin typeface="Lora"/>
                        </a:rPr>
                        <a:t>1</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r>
                        <a:rPr lang="fr">
                          <a:effectLst/>
                          <a:latin typeface="Lora"/>
                        </a:rPr>
                        <a:t>Se brosser les dents avec une tasse d'eau</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tc>
                  <a:txBody>
                    <a:bodyPr/>
                    <a:lstStyle/>
                    <a:p>
                      <a:r>
                        <a:rPr lang="fr">
                          <a:effectLst/>
                          <a:latin typeface="Lora"/>
                        </a:rPr>
                        <a:t>0,2</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r>
                        <a:rPr lang="fr">
                          <a:effectLst/>
                          <a:latin typeface="Lora"/>
                        </a:rPr>
                        <a:t>Robinet qui fuit (1 goutte/s)</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tc>
                  <a:txBody>
                    <a:bodyPr/>
                    <a:lstStyle/>
                    <a:p>
                      <a:r>
                        <a:rPr lang="fr" dirty="0">
                          <a:effectLst/>
                          <a:latin typeface="Lora"/>
                        </a:rPr>
                        <a:t>12 mille par an</a:t>
                      </a:r>
                    </a:p>
                  </a:txBody>
                  <a:tcPr anchor="ctr">
                    <a:lnL w="9525" cap="flat" cmpd="sng" algn="ctr">
                      <a:solidFill>
                        <a:srgbClr val="B4B4B4"/>
                      </a:solidFill>
                      <a:prstDash val="solid"/>
                      <a:round/>
                      <a:headEnd type="none" w="med" len="med"/>
                      <a:tailEnd type="none" w="med" len="med"/>
                    </a:lnL>
                    <a:lnR w="9525" cap="flat" cmpd="sng" algn="ctr">
                      <a:solidFill>
                        <a:srgbClr val="B4B4B4"/>
                      </a:solidFill>
                      <a:prstDash val="solid"/>
                      <a:round/>
                      <a:headEnd type="none" w="med" len="med"/>
                      <a:tailEnd type="none" w="med" len="med"/>
                    </a:lnR>
                    <a:lnT w="9525" cap="flat" cmpd="sng" algn="ctr">
                      <a:solidFill>
                        <a:srgbClr val="B4B4B4"/>
                      </a:solidFill>
                      <a:prstDash val="solid"/>
                      <a:round/>
                      <a:headEnd type="none" w="med" len="med"/>
                      <a:tailEnd type="none" w="med" len="med"/>
                    </a:lnT>
                    <a:lnB w="9525" cap="flat" cmpd="sng" algn="ctr">
                      <a:solidFill>
                        <a:srgbClr val="B4B4B4"/>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5" name="Rectangle 1"/>
          <p:cNvSpPr>
            <a:spLocks noChangeArrowheads="1"/>
          </p:cNvSpPr>
          <p:nvPr/>
        </p:nvSpPr>
        <p:spPr bwMode="auto">
          <a:xfrm>
            <a:off x="1371600" y="26130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 altLang="pl-PL" sz="1800" b="0" i="0" u="none" strike="noStrike" cap="none" normalizeH="0" baseline="0">
                <a:ln>
                  <a:noFill/>
                </a:ln>
                <a:solidFill>
                  <a:schemeClr val="tx1"/>
                </a:solidFill>
                <a:effectLst/>
                <a:latin typeface="Arial" panose="020B0604020202020204" pitchFamily="34" charset="0"/>
              </a:rPr>
              <a:t>Consommation d'eau domestique</a:t>
            </a:r>
          </a:p>
        </p:txBody>
      </p:sp>
    </p:spTree>
    <p:extLst>
      <p:ext uri="{BB962C8B-B14F-4D97-AF65-F5344CB8AC3E}">
        <p14:creationId xmlns:p14="http://schemas.microsoft.com/office/powerpoint/2010/main" val="3293888852"/>
      </p:ext>
    </p:extLst>
  </p:cSld>
  <p:clrMapOvr>
    <a:masterClrMapping/>
  </p:clrMapOvr>
  <p:transition spd="med">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u="sng" dirty="0"/>
              <a:t>La biodiversité c'est :</a:t>
            </a:r>
            <a:endParaRPr lang="pl-PL" u="sng" dirty="0"/>
          </a:p>
        </p:txBody>
      </p:sp>
      <p:sp>
        <p:nvSpPr>
          <p:cNvPr id="3" name="Symbol zastępczy zawartości 2"/>
          <p:cNvSpPr>
            <a:spLocks noGrp="1"/>
          </p:cNvSpPr>
          <p:nvPr>
            <p:ph idx="1"/>
          </p:nvPr>
        </p:nvSpPr>
        <p:spPr>
          <a:xfrm>
            <a:off x="1371600" y="1559169"/>
            <a:ext cx="9601200" cy="5134708"/>
          </a:xfrm>
        </p:spPr>
        <p:txBody>
          <a:bodyPr>
            <a:noAutofit/>
          </a:bodyPr>
          <a:lstStyle/>
          <a:p>
            <a:pPr marL="0" indent="0">
              <a:buNone/>
            </a:pPr>
            <a:r>
              <a:rPr lang="fr" sz="2800" dirty="0"/>
              <a:t>variété d'écosystèmes (capital naturel), d'espèces et de gènes dans le monde ou dans un habitat particulier.</a:t>
            </a:r>
            <a:endParaRPr lang="pl-PL" sz="2800" dirty="0"/>
          </a:p>
          <a:p>
            <a:r>
              <a:rPr lang="fr" sz="2800" dirty="0"/>
              <a:t>Elle est </a:t>
            </a:r>
            <a:r>
              <a:rPr lang="fr" sz="2800" b="1" dirty="0">
                <a:solidFill>
                  <a:srgbClr val="00B050"/>
                </a:solidFill>
              </a:rPr>
              <a:t>essentielle </a:t>
            </a:r>
            <a:r>
              <a:rPr lang="fr" sz="2800" dirty="0"/>
              <a:t>au bien-être humain, car elle fournit des services qui soutiennent nos économies et nos sociétés.</a:t>
            </a:r>
            <a:endParaRPr lang="pl-PL" sz="2800" dirty="0"/>
          </a:p>
          <a:p>
            <a:r>
              <a:rPr lang="fr" sz="2800" dirty="0"/>
              <a:t>La biodiversité est également </a:t>
            </a:r>
            <a:r>
              <a:rPr lang="fr" sz="2800" b="1" dirty="0">
                <a:solidFill>
                  <a:srgbClr val="00B050"/>
                </a:solidFill>
              </a:rPr>
              <a:t>cruciale </a:t>
            </a:r>
            <a:r>
              <a:rPr lang="fr" sz="2800" dirty="0"/>
              <a:t>pour les services écosystémiques - les services que la nature fournit - tels que la pollinisation, la régulation du climat, la protection contre les inondations, la fertilité des sols et la production de nourriture, de carburant, de </a:t>
            </a:r>
            <a:r>
              <a:rPr lang="fr" sz="2800" dirty="0" err="1"/>
              <a:t>fibres </a:t>
            </a:r>
            <a:r>
              <a:rPr lang="fr" sz="2800" dirty="0"/>
              <a:t>et de médicaments.</a:t>
            </a:r>
            <a:endParaRPr lang="pl-PL" sz="2800" dirty="0">
              <a:hlinkClick r:id="rId2"/>
            </a:endParaRPr>
          </a:p>
          <a:p>
            <a:pPr marL="0" indent="0">
              <a:buNone/>
            </a:pPr>
            <a:r>
              <a:rPr lang="fr" sz="1100" dirty="0">
                <a:hlinkClick r:id="rId3"/>
              </a:rPr>
              <a:t>https://www.eea.europa.eu/themes/biodiversity/intro</a:t>
            </a:r>
            <a:r>
              <a:rPr lang="fr" sz="1100" dirty="0"/>
              <a:t> </a:t>
            </a:r>
          </a:p>
        </p:txBody>
      </p:sp>
    </p:spTree>
    <p:extLst>
      <p:ext uri="{BB962C8B-B14F-4D97-AF65-F5344CB8AC3E}">
        <p14:creationId xmlns:p14="http://schemas.microsoft.com/office/powerpoint/2010/main" val="2678786415"/>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250"/>
                            </p:stCondLst>
                            <p:childTnLst>
                              <p:par>
                                <p:cTn id="9" presetID="10" presetClass="entr" presetSubtype="0" fill="hold" nodeType="afterEffect">
                                  <p:stCondLst>
                                    <p:cond delay="25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500"/>
                            </p:stCondLst>
                            <p:childTnLst>
                              <p:par>
                                <p:cTn id="13" presetID="10" presetClass="entr" presetSubtype="0" fill="hold" nodeType="afterEffect">
                                  <p:stCondLst>
                                    <p:cond delay="25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0" y="126290"/>
            <a:ext cx="9601200" cy="1485900"/>
          </a:xfrm>
        </p:spPr>
        <p:txBody>
          <a:bodyPr/>
          <a:lstStyle/>
          <a:p>
            <a:r>
              <a:rPr lang="fr" dirty="0"/>
              <a:t>Salle de bains:</a:t>
            </a:r>
          </a:p>
        </p:txBody>
      </p:sp>
      <p:sp>
        <p:nvSpPr>
          <p:cNvPr id="3" name="Symbol zastępczy zawartości 2"/>
          <p:cNvSpPr>
            <a:spLocks noGrp="1"/>
          </p:cNvSpPr>
          <p:nvPr>
            <p:ph idx="1"/>
          </p:nvPr>
        </p:nvSpPr>
        <p:spPr>
          <a:xfrm>
            <a:off x="904007" y="869240"/>
            <a:ext cx="11066319" cy="5725390"/>
          </a:xfrm>
        </p:spPr>
        <p:txBody>
          <a:bodyPr>
            <a:noAutofit/>
          </a:bodyPr>
          <a:lstStyle/>
          <a:p>
            <a:pPr marL="0" indent="0">
              <a:buNone/>
            </a:pPr>
            <a:r>
              <a:rPr lang="fr" sz="2200" b="1" dirty="0"/>
              <a:t>1. </a:t>
            </a:r>
            <a:r>
              <a:rPr lang="fr" sz="2200" dirty="0"/>
              <a:t>En attendant que l'eau de la douche se réchauffe, vous pouvez placer un seau ou un bol en dessous pour recueillir l'eau froide qui s'écoulerait autrement dans le drain. Plus tard, vous pourrez l'utiliser, par exemple, pour arroser les plantes.</a:t>
            </a:r>
          </a:p>
          <a:p>
            <a:pPr marL="0" indent="0">
              <a:buNone/>
            </a:pPr>
            <a:r>
              <a:rPr lang="fr" sz="2200" b="1" dirty="0"/>
              <a:t>2. </a:t>
            </a:r>
            <a:r>
              <a:rPr lang="fr" sz="2200" dirty="0"/>
              <a:t>Contrôlez votre consommation d'eau lorsque vous vous lavez les mains et les dents. Vous pouvez utiliser une tasse pour vous brosser les dents.</a:t>
            </a:r>
          </a:p>
          <a:p>
            <a:pPr marL="0" indent="0">
              <a:buNone/>
            </a:pPr>
            <a:r>
              <a:rPr lang="fr" sz="2200" b="1" dirty="0"/>
              <a:t>3. </a:t>
            </a:r>
            <a:r>
              <a:rPr lang="fr" sz="2200" dirty="0"/>
              <a:t>Vérifiez que tous les robinets sont étanches et que l'eau ne s'échappe pas par des joints brisés.</a:t>
            </a:r>
          </a:p>
          <a:p>
            <a:pPr marL="0" indent="0">
              <a:buNone/>
            </a:pPr>
            <a:r>
              <a:rPr lang="fr" sz="2200" b="1" dirty="0"/>
              <a:t>4. </a:t>
            </a:r>
            <a:r>
              <a:rPr lang="fr" sz="2200" dirty="0"/>
              <a:t>Investissez dans des toilettes à eaux grises. Cette solution devient de plus en plus populaire sur le marché.</a:t>
            </a:r>
          </a:p>
          <a:p>
            <a:pPr marL="0" indent="0">
              <a:buNone/>
            </a:pPr>
            <a:r>
              <a:rPr lang="fr" sz="2200" b="1" dirty="0"/>
              <a:t>5. </a:t>
            </a:r>
            <a:r>
              <a:rPr lang="fr" sz="2200" dirty="0"/>
              <a:t>Installez </a:t>
            </a:r>
            <a:r>
              <a:rPr lang="fr" sz="2200" dirty="0" err="1"/>
              <a:t>des aérateurs </a:t>
            </a:r>
            <a:r>
              <a:rPr lang="fr" sz="2200" dirty="0"/>
              <a:t>dans les robinets et une douche à effet pluie dans la douche. C'est aussi un bon moyen d'augmenter votre épargne.</a:t>
            </a:r>
          </a:p>
          <a:p>
            <a:pPr marL="0" indent="0">
              <a:buNone/>
            </a:pPr>
            <a:r>
              <a:rPr lang="fr" sz="2200" b="1" dirty="0"/>
              <a:t>6. </a:t>
            </a:r>
            <a:r>
              <a:rPr lang="fr" sz="2200" dirty="0"/>
              <a:t>Ne faites pas fonctionner le lave-linge tant qu'il n'est pas plein. Essayez d'activer le mode ECO, qui a un temps de trempage accru, grâce auquel il utilise moins d'énergie.</a:t>
            </a:r>
          </a:p>
          <a:p>
            <a:pPr marL="0" indent="0">
              <a:buNone/>
            </a:pPr>
            <a:r>
              <a:rPr lang="fr" sz="2200" b="1" dirty="0"/>
              <a:t>7. </a:t>
            </a:r>
            <a:r>
              <a:rPr lang="fr" sz="2200" dirty="0"/>
              <a:t>Faites attention à la durée du bain - vous n'avez pas besoin de beaucoup de temps pour vous laver.</a:t>
            </a:r>
          </a:p>
        </p:txBody>
      </p:sp>
      <p:sp>
        <p:nvSpPr>
          <p:cNvPr id="4" name="pole tekstowe 3"/>
          <p:cNvSpPr txBox="1"/>
          <p:nvPr/>
        </p:nvSpPr>
        <p:spPr>
          <a:xfrm>
            <a:off x="5486400" y="6431973"/>
            <a:ext cx="5320145" cy="261610"/>
          </a:xfrm>
          <a:prstGeom prst="rect">
            <a:avLst/>
          </a:prstGeom>
          <a:noFill/>
        </p:spPr>
        <p:txBody>
          <a:bodyPr wrap="square" rtlCol="0">
            <a:spAutoFit/>
          </a:bodyPr>
          <a:lstStyle/>
          <a:p>
            <a:r>
              <a:rPr lang="fr" sz="1100" dirty="0">
                <a:hlinkClick r:id="rId2"/>
              </a:rPr>
              <a:t>https://ekonsument.pl/materialy/publ_711_przede_wszystkim_woda.pdf</a:t>
            </a:r>
            <a:r>
              <a:rPr lang="fr" sz="1100" dirty="0"/>
              <a:t> </a:t>
            </a:r>
            <a:endParaRPr lang="en" sz="1100" dirty="0"/>
          </a:p>
        </p:txBody>
      </p:sp>
    </p:spTree>
    <p:extLst>
      <p:ext uri="{BB962C8B-B14F-4D97-AF65-F5344CB8AC3E}">
        <p14:creationId xmlns:p14="http://schemas.microsoft.com/office/powerpoint/2010/main" val="267778327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Cuisine:</a:t>
            </a:r>
          </a:p>
        </p:txBody>
      </p:sp>
      <p:sp>
        <p:nvSpPr>
          <p:cNvPr id="3" name="Symbol zastępczy zawartości 2"/>
          <p:cNvSpPr>
            <a:spLocks noGrp="1"/>
          </p:cNvSpPr>
          <p:nvPr>
            <p:ph idx="1"/>
          </p:nvPr>
        </p:nvSpPr>
        <p:spPr>
          <a:xfrm>
            <a:off x="1371600" y="1428750"/>
            <a:ext cx="9601200" cy="4630615"/>
          </a:xfrm>
        </p:spPr>
        <p:txBody>
          <a:bodyPr>
            <a:noAutofit/>
          </a:bodyPr>
          <a:lstStyle/>
          <a:p>
            <a:r>
              <a:rPr lang="fr" sz="2800" dirty="0"/>
              <a:t>Ne gaspillez pas les aliments qui consomment beaucoup d'eau pour être produits.</a:t>
            </a:r>
            <a:endParaRPr lang="pl-PL" sz="2800" dirty="0"/>
          </a:p>
          <a:p>
            <a:r>
              <a:rPr lang="fr" sz="2800" dirty="0"/>
              <a:t>Ne faites pas fonctionner le lave-vaisselle tant qu'il n'est pas plein. Lorsque vous décidez d'acheter un lave-vaisselle, choisissez-en un doté d'un </a:t>
            </a:r>
            <a:r>
              <a:rPr lang="fr" sz="2800" b="1" dirty="0">
                <a:solidFill>
                  <a:srgbClr val="00B050"/>
                </a:solidFill>
              </a:rPr>
              <a:t>système d'économie d'eau </a:t>
            </a:r>
            <a:r>
              <a:rPr lang="fr" sz="2800" dirty="0"/>
              <a:t>intégré .</a:t>
            </a:r>
            <a:endParaRPr lang="pl-PL" sz="2800" dirty="0"/>
          </a:p>
          <a:p>
            <a:r>
              <a:rPr lang="fr" sz="2800" dirty="0"/>
              <a:t>Lorsque vous faites bouillir de l'eau dans la bouilloire, </a:t>
            </a:r>
            <a:r>
              <a:rPr lang="fr" sz="2800" b="1" dirty="0"/>
              <a:t>versez-y autant </a:t>
            </a:r>
            <a:r>
              <a:rPr lang="fr" sz="2800" b="1" dirty="0">
                <a:solidFill>
                  <a:srgbClr val="00B050"/>
                </a:solidFill>
              </a:rPr>
              <a:t>d'eau </a:t>
            </a:r>
            <a:r>
              <a:rPr lang="fr" sz="2800" b="1" dirty="0"/>
              <a:t>que nécessaire </a:t>
            </a:r>
            <a:r>
              <a:rPr lang="fr" sz="2800" dirty="0"/>
              <a:t>. Si vous avez un excès, vous pouvez le verser dans un thermos qui maintiendra la température, vous n'aurez donc pas à chauffer à nouveau l'eau.</a:t>
            </a:r>
          </a:p>
          <a:p>
            <a:r>
              <a:rPr lang="fr" sz="2800" dirty="0"/>
              <a:t>Utilisez l'eau du lavage des légumes et des fruits pour arroser les plantes.</a:t>
            </a:r>
          </a:p>
          <a:p>
            <a:pPr marL="0" indent="0">
              <a:buNone/>
            </a:pPr>
            <a:r>
              <a:rPr lang="fr" sz="900" dirty="0">
                <a:hlinkClick r:id="rId2"/>
              </a:rPr>
              <a:t>https://ekonsument.pl/materialy/publ_711_przede_wszystkim_woda.pdf</a:t>
            </a:r>
            <a:r>
              <a:rPr lang="fr" sz="900" dirty="0"/>
              <a:t> </a:t>
            </a:r>
          </a:p>
          <a:p>
            <a:endParaRPr lang="pl-PL" sz="2400" dirty="0"/>
          </a:p>
        </p:txBody>
      </p:sp>
    </p:spTree>
    <p:extLst>
      <p:ext uri="{BB962C8B-B14F-4D97-AF65-F5344CB8AC3E}">
        <p14:creationId xmlns:p14="http://schemas.microsoft.com/office/powerpoint/2010/main" val="132652715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200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Balcon/jardin :</a:t>
            </a:r>
          </a:p>
        </p:txBody>
      </p:sp>
      <p:sp>
        <p:nvSpPr>
          <p:cNvPr id="3" name="Symbol zastępczy zawartości 2"/>
          <p:cNvSpPr>
            <a:spLocks noGrp="1"/>
          </p:cNvSpPr>
          <p:nvPr>
            <p:ph idx="1"/>
          </p:nvPr>
        </p:nvSpPr>
        <p:spPr>
          <a:xfrm>
            <a:off x="1371600" y="1559169"/>
            <a:ext cx="9601200" cy="4853353"/>
          </a:xfrm>
        </p:spPr>
        <p:txBody>
          <a:bodyPr>
            <a:normAutofit lnSpcReduction="10000"/>
          </a:bodyPr>
          <a:lstStyle/>
          <a:p>
            <a:r>
              <a:rPr lang="fr" sz="2600" b="1" dirty="0" err="1"/>
              <a:t>Eau</a:t>
            </a:r>
            <a:r>
              <a:rPr lang="fr" sz="2600" b="1" dirty="0"/>
              <a:t> plantes </a:t>
            </a:r>
            <a:r>
              <a:rPr lang="fr" sz="2600" dirty="0"/>
              <a:t>le </a:t>
            </a:r>
            <a:r>
              <a:rPr lang="fr" sz="2600" b="1" dirty="0"/>
              <a:t>matin ou le soir </a:t>
            </a:r>
            <a:r>
              <a:rPr lang="fr" sz="2600" dirty="0"/>
              <a:t>. En conséquence, moins d'eau s'évapore des plantes.</a:t>
            </a:r>
            <a:endParaRPr lang="pl-PL" sz="2600" dirty="0"/>
          </a:p>
          <a:p>
            <a:r>
              <a:rPr lang="fr" sz="2600" dirty="0"/>
              <a:t>À partir du surplus d'eau accumulé, vous </a:t>
            </a:r>
            <a:r>
              <a:rPr lang="fr" sz="2600" b="1" dirty="0"/>
              <a:t>pouvez préparer un abreuvoir </a:t>
            </a:r>
            <a:r>
              <a:rPr lang="fr" sz="2600" dirty="0"/>
              <a:t>pour les pollinisateurs, mais n'oubliez pas qu'il doit être sans danger pour eux. Pour ce faire, jetez des cailloux et/ou des bâtons à l'intérieur afin que les insectes puissent s'asseoir sur quelque chose.</a:t>
            </a:r>
            <a:endParaRPr lang="pl-PL" sz="2600" dirty="0"/>
          </a:p>
          <a:p>
            <a:r>
              <a:rPr lang="fr" sz="2600" b="1" dirty="0"/>
              <a:t>Installez le réservoir sous la gouttière. </a:t>
            </a:r>
            <a:r>
              <a:rPr lang="fr" sz="2600" dirty="0"/>
              <a:t>La collecte de l'eau de pluie est également un excellent moyen d'arroser les plantes de la ville. C'est plus facile que vous ne le pensez!</a:t>
            </a:r>
            <a:endParaRPr lang="pl-PL" sz="2600" dirty="0"/>
          </a:p>
          <a:p>
            <a:r>
              <a:rPr lang="fr" sz="2600" dirty="0"/>
              <a:t>Si possible, </a:t>
            </a:r>
            <a:r>
              <a:rPr lang="fr" sz="2600" b="1" dirty="0"/>
              <a:t>aménagez un jardin de pluie </a:t>
            </a:r>
            <a:r>
              <a:rPr lang="fr" sz="2600" dirty="0"/>
              <a:t>( </a:t>
            </a:r>
            <a:r>
              <a:rPr lang="fr" sz="2600" dirty="0" err="1"/>
              <a:t>biorétention</a:t>
            </a:r>
            <a:r>
              <a:rPr lang="fr" sz="2600" dirty="0"/>
              <a:t> </a:t>
            </a:r>
            <a:r>
              <a:rPr lang="fr" sz="2600" dirty="0" err="1"/>
              <a:t>établissement </a:t>
            </a:r>
            <a:r>
              <a:rPr lang="fr" sz="2600" dirty="0"/>
              <a:t>).</a:t>
            </a:r>
          </a:p>
        </p:txBody>
      </p:sp>
    </p:spTree>
    <p:extLst>
      <p:ext uri="{BB962C8B-B14F-4D97-AF65-F5344CB8AC3E}">
        <p14:creationId xmlns:p14="http://schemas.microsoft.com/office/powerpoint/2010/main" val="3916554753"/>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400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fr" dirty="0"/>
              <a:t>Principe 6R</a:t>
            </a:r>
            <a:endParaRPr lang="pl-PL" dirty="0"/>
          </a:p>
        </p:txBody>
      </p:sp>
      <p:pic>
        <p:nvPicPr>
          <p:cNvPr id="2050" name="Picture 2" descr="6 Rs Of Sustainability: EASY Steps for a Sustainable Lifestyl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08120" y="1428750"/>
            <a:ext cx="4955088" cy="5166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574228"/>
      </p:ext>
    </p:extLst>
  </p:cSld>
  <p:clrMapOvr>
    <a:masterClrMapping/>
  </p:clrMapOvr>
  <p:transition spd="med">
    <p:cove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dirty="0"/>
              <a:t>6 </a:t>
            </a:r>
            <a:r>
              <a:rPr lang="fr" b="1" dirty="0">
                <a:solidFill>
                  <a:srgbClr val="00B050"/>
                </a:solidFill>
              </a:rPr>
              <a:t>R </a:t>
            </a:r>
            <a:r>
              <a:rPr lang="fr" dirty="0"/>
              <a:t>Principe</a:t>
            </a:r>
            <a:endParaRPr lang="pl-PL" dirty="0"/>
          </a:p>
        </p:txBody>
      </p:sp>
      <p:sp>
        <p:nvSpPr>
          <p:cNvPr id="3" name="Symbol zastępczy zawartości 2"/>
          <p:cNvSpPr>
            <a:spLocks noGrp="1"/>
          </p:cNvSpPr>
          <p:nvPr>
            <p:ph idx="1"/>
          </p:nvPr>
        </p:nvSpPr>
        <p:spPr>
          <a:xfrm>
            <a:off x="1371600" y="1595042"/>
            <a:ext cx="9601200" cy="5005754"/>
          </a:xfrm>
        </p:spPr>
        <p:txBody>
          <a:bodyPr>
            <a:noAutofit/>
          </a:bodyPr>
          <a:lstStyle/>
          <a:p>
            <a:r>
              <a:rPr lang="fr" sz="2800" b="1" dirty="0" err="1">
                <a:solidFill>
                  <a:srgbClr val="00B050"/>
                </a:solidFill>
              </a:rPr>
              <a:t>Repensez - demandez-vous si vous </a:t>
            </a:r>
            <a:r>
              <a:rPr lang="fr" sz="2800" dirty="0" err="1"/>
              <a:t>avez </a:t>
            </a:r>
            <a:r>
              <a:rPr lang="fr" sz="2800" dirty="0"/>
              <a:t>vraiment besoin de l'article.</a:t>
            </a:r>
            <a:endParaRPr lang="pl-PL" sz="2800" dirty="0"/>
          </a:p>
          <a:p>
            <a:r>
              <a:rPr lang="fr" sz="2800" b="1" dirty="0">
                <a:solidFill>
                  <a:srgbClr val="00B050"/>
                </a:solidFill>
              </a:rPr>
              <a:t>Refuser </a:t>
            </a:r>
            <a:r>
              <a:rPr lang="fr" sz="2800" dirty="0"/>
              <a:t>– c'est-à-dire n'achetez pas ce qui contribue à augmenter la quantité de déchets dans votre maison, par exemple des légumes ou des fruits emballés dans du plastique ou des t-shirts bon marché. De cette façon, en tant que consommateurs, nous signalons aux producteurs ce qui nous tient vraiment à cœur.</a:t>
            </a:r>
          </a:p>
          <a:p>
            <a:r>
              <a:rPr lang="fr" sz="2800" b="1" dirty="0">
                <a:solidFill>
                  <a:srgbClr val="00B050"/>
                </a:solidFill>
              </a:rPr>
              <a:t>Réduisez </a:t>
            </a:r>
            <a:r>
              <a:rPr lang="fr" sz="2800" dirty="0"/>
              <a:t>- limitez la quantité de choses que vous utilisez, demandez-vous si vous avez vraiment besoin de chacune d'entre elles. Essayez d'introduire l'esprit du minimalisme et n'achetez que ce dont vous avez vraiment besoin.</a:t>
            </a:r>
            <a:endParaRPr lang="pl-PL" sz="2800" dirty="0"/>
          </a:p>
        </p:txBody>
      </p:sp>
    </p:spTree>
    <p:extLst>
      <p:ext uri="{BB962C8B-B14F-4D97-AF65-F5344CB8AC3E}">
        <p14:creationId xmlns:p14="http://schemas.microsoft.com/office/powerpoint/2010/main" val="102164390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83323" y="1078523"/>
            <a:ext cx="9601200" cy="5398477"/>
          </a:xfrm>
        </p:spPr>
        <p:txBody>
          <a:bodyPr>
            <a:normAutofit fontScale="92500"/>
          </a:bodyPr>
          <a:lstStyle/>
          <a:p>
            <a:r>
              <a:rPr lang="fr" sz="3000" b="1" dirty="0">
                <a:solidFill>
                  <a:srgbClr val="00B050"/>
                </a:solidFill>
              </a:rPr>
              <a:t>Réutiliser </a:t>
            </a:r>
            <a:r>
              <a:rPr lang="fr" sz="3000" dirty="0"/>
              <a:t>- échanger et donner des objets inutiles à quelqu'un qui pourrait en avoir besoin, </a:t>
            </a:r>
            <a:r>
              <a:rPr lang="fr" sz="3000" b="1" dirty="0">
                <a:solidFill>
                  <a:srgbClr val="00B050"/>
                </a:solidFill>
              </a:rPr>
              <a:t>déterminer </a:t>
            </a:r>
            <a:r>
              <a:rPr lang="fr" sz="3000" dirty="0"/>
              <a:t>s'ils ne peuvent pas avoir une fonction différente. Lorsque vous recherchez quelque chose de nouveau, </a:t>
            </a:r>
            <a:r>
              <a:rPr lang="fr" sz="3000" b="1" dirty="0">
                <a:solidFill>
                  <a:srgbClr val="00B050"/>
                </a:solidFill>
              </a:rPr>
              <a:t>demandez-vous </a:t>
            </a:r>
            <a:r>
              <a:rPr lang="fr" sz="3000" dirty="0"/>
              <a:t>s'il ne vaut pas mieux opter pour un article d'occasion.</a:t>
            </a:r>
          </a:p>
          <a:p>
            <a:r>
              <a:rPr lang="fr" sz="3000" b="1" dirty="0" err="1">
                <a:solidFill>
                  <a:srgbClr val="00B050"/>
                </a:solidFill>
              </a:rPr>
              <a:t>R </a:t>
            </a:r>
            <a:r>
              <a:rPr lang="fr" sz="3000" dirty="0"/>
              <a:t>éparation - ne jetez pas immédiatement un article légèrement endommagé, peut-être qu'il sera </a:t>
            </a:r>
            <a:r>
              <a:rPr lang="fr" sz="3000" b="1" dirty="0">
                <a:solidFill>
                  <a:srgbClr val="00B050"/>
                </a:solidFill>
              </a:rPr>
              <a:t>réparé </a:t>
            </a:r>
            <a:r>
              <a:rPr lang="fr" sz="3000" dirty="0"/>
              <a:t>et vous servira pendant des années.</a:t>
            </a:r>
          </a:p>
          <a:p>
            <a:r>
              <a:rPr lang="fr" sz="3000" b="1" dirty="0">
                <a:solidFill>
                  <a:srgbClr val="00B050"/>
                </a:solidFill>
              </a:rPr>
              <a:t>R </a:t>
            </a:r>
            <a:r>
              <a:rPr lang="fr" sz="3000" dirty="0"/>
              <a:t>ecycler/pourrir - </a:t>
            </a:r>
            <a:r>
              <a:rPr lang="fr" sz="3000" b="1" dirty="0">
                <a:solidFill>
                  <a:srgbClr val="00B050"/>
                </a:solidFill>
              </a:rPr>
              <a:t>trier les déchets </a:t>
            </a:r>
            <a:r>
              <a:rPr lang="fr" sz="3000" dirty="0"/>
              <a:t>et contribuer au traitement des matières premières secondaires, par exemple bouteilles en verre/compost .</a:t>
            </a:r>
            <a:endParaRPr lang="pl-PL" sz="3200" dirty="0">
              <a:hlinkClick r:id="rId2"/>
            </a:endParaRPr>
          </a:p>
          <a:p>
            <a:pPr marL="0" indent="0">
              <a:buNone/>
            </a:pPr>
            <a:r>
              <a:rPr lang="fr" sz="1200" dirty="0">
                <a:hlinkClick r:id="rId2"/>
              </a:rPr>
              <a:t>https://niechzyjeplaneta-edition2021-2022.onet.pl/odpady/segreguj-smieci/zasada-6r-pomaga-ratowac-srodowisko/1ft1py2</a:t>
            </a:r>
            <a:r>
              <a:rPr lang="fr" sz="1200" dirty="0"/>
              <a:t> Article préparé par le PNUE-GRID-Warszawa.</a:t>
            </a:r>
            <a:endParaRPr lang="pl-PL" sz="1200" dirty="0"/>
          </a:p>
        </p:txBody>
      </p:sp>
    </p:spTree>
    <p:extLst>
      <p:ext uri="{BB962C8B-B14F-4D97-AF65-F5344CB8AC3E}">
        <p14:creationId xmlns:p14="http://schemas.microsoft.com/office/powerpoint/2010/main" val="2125412680"/>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p:txBody>
          <a:bodyPr/>
          <a:lstStyle/>
          <a:p>
            <a:pPr marL="0" indent="0">
              <a:buNone/>
            </a:pPr>
            <a:r>
              <a:rPr lang="fr" dirty="0">
                <a:hlinkClick r:id="rId2"/>
              </a:rPr>
              <a:t>https://www.ekonsument.pl/a67196_zasada_6r_w_praktyki_Czy_prakyczny_poradnik_jak_konsumowac_odpowiedzialnie_.html</a:t>
            </a:r>
            <a:endParaRPr lang="en" dirty="0"/>
          </a:p>
        </p:txBody>
      </p:sp>
    </p:spTree>
    <p:extLst>
      <p:ext uri="{BB962C8B-B14F-4D97-AF65-F5344CB8AC3E}">
        <p14:creationId xmlns:p14="http://schemas.microsoft.com/office/powerpoint/2010/main" val="3485434171"/>
      </p:ext>
    </p:extLst>
  </p:cSld>
  <p:clrMapOvr>
    <a:masterClrMapping/>
  </p:clrMapOvr>
  <p:transition spd="med">
    <p:cove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fr" b="1" dirty="0"/>
              <a:t>Repensez </a:t>
            </a:r>
            <a:r>
              <a:rPr lang="fr" dirty="0"/>
              <a:t>, c'est-à-dire pensez si vous avez vraiment besoin d'une chose donnée.</a:t>
            </a:r>
          </a:p>
        </p:txBody>
      </p:sp>
      <p:sp>
        <p:nvSpPr>
          <p:cNvPr id="3" name="Symbol zastępczy zawartości 2"/>
          <p:cNvSpPr>
            <a:spLocks noGrp="1"/>
          </p:cNvSpPr>
          <p:nvPr>
            <p:ph idx="1"/>
          </p:nvPr>
        </p:nvSpPr>
        <p:spPr/>
        <p:txBody>
          <a:bodyPr>
            <a:noAutofit/>
          </a:bodyPr>
          <a:lstStyle/>
          <a:p>
            <a:r>
              <a:rPr lang="fr" sz="2600" dirty="0"/>
              <a:t>Nous faisons souvent </a:t>
            </a:r>
            <a:r>
              <a:rPr lang="fr" sz="2600" b="1" dirty="0">
                <a:solidFill>
                  <a:srgbClr val="C00000"/>
                </a:solidFill>
              </a:rPr>
              <a:t>des achats impulsifs </a:t>
            </a:r>
            <a:r>
              <a:rPr lang="fr" sz="2600" dirty="0"/>
              <a:t>, sans nous demander si nous avons vraiment besoin d'une chose donnée. Ce principe nous incite à </a:t>
            </a:r>
            <a:r>
              <a:rPr lang="fr" sz="2600" b="1" dirty="0">
                <a:solidFill>
                  <a:srgbClr val="00B050"/>
                </a:solidFill>
              </a:rPr>
              <a:t>penser de manière critique </a:t>
            </a:r>
            <a:r>
              <a:rPr lang="fr" sz="2600" dirty="0"/>
              <a:t>. Vous êtes-vous déjà demandé pourquoi les appareils électroménagers tombent en panne le plus souvent lorsque la garantie expire ? Pourquoi le lendemain de la première d'un nouveau smartphone, un autre fait déjà son apparition ? Pourquoi le coût des réparations oscille-t-il souvent autour de l'achat de nouveaux équipements ? Cela se fait par le biais du marketing, qui alimente la spirale des ventes. L'ONU rapporte que depuis plusieurs années, le monde produit </a:t>
            </a:r>
            <a:r>
              <a:rPr lang="fr" sz="2600" b="1" dirty="0"/>
              <a:t>plus de 20 millions de tonnes de déchets électroniques par an.</a:t>
            </a:r>
            <a:endParaRPr lang="pl-PL" sz="2600" dirty="0"/>
          </a:p>
        </p:txBody>
      </p:sp>
    </p:spTree>
    <p:extLst>
      <p:ext uri="{BB962C8B-B14F-4D97-AF65-F5344CB8AC3E}">
        <p14:creationId xmlns:p14="http://schemas.microsoft.com/office/powerpoint/2010/main" val="3793115492"/>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Repenser </a:t>
            </a:r>
            <a:r>
              <a:rPr lang="fr" dirty="0"/>
              <a:t>en pratique:</a:t>
            </a:r>
            <a:br>
              <a:rPr lang="pl-PL" dirty="0"/>
            </a:br>
            <a:endParaRPr lang="pl-PL" dirty="0"/>
          </a:p>
        </p:txBody>
      </p:sp>
      <p:sp>
        <p:nvSpPr>
          <p:cNvPr id="3" name="Symbol zastępczy zawartości 2"/>
          <p:cNvSpPr>
            <a:spLocks noGrp="1"/>
          </p:cNvSpPr>
          <p:nvPr>
            <p:ph idx="1"/>
          </p:nvPr>
        </p:nvSpPr>
        <p:spPr>
          <a:xfrm>
            <a:off x="1371600" y="1600200"/>
            <a:ext cx="9964882" cy="4423064"/>
          </a:xfrm>
        </p:spPr>
        <p:txBody>
          <a:bodyPr>
            <a:normAutofit fontScale="92500" lnSpcReduction="20000"/>
          </a:bodyPr>
          <a:lstStyle/>
          <a:p>
            <a:r>
              <a:rPr lang="fr" sz="3000" dirty="0"/>
              <a:t>Ne vous laissez pas manipuler par les publicités.</a:t>
            </a:r>
            <a:r>
              <a:rPr lang="fr" sz="3000" b="1" dirty="0"/>
              <a:t> </a:t>
            </a:r>
            <a:r>
              <a:rPr lang="fr" sz="3000" b="1" dirty="0">
                <a:solidFill>
                  <a:srgbClr val="00B050"/>
                </a:solidFill>
              </a:rPr>
              <a:t>Soyez un consommateur critique !</a:t>
            </a:r>
          </a:p>
          <a:p>
            <a:r>
              <a:rPr lang="fr" sz="3000" dirty="0"/>
              <a:t>Décidez comment, quoi et quand vous achetez. Explorez vos besoins réels.</a:t>
            </a:r>
            <a:endParaRPr lang="pl-PL" sz="3000" dirty="0"/>
          </a:p>
          <a:p>
            <a:r>
              <a:rPr lang="fr" sz="3000" dirty="0"/>
              <a:t>Faites attention aux détails du produit, le pays d'origine, bref : </a:t>
            </a:r>
            <a:r>
              <a:rPr lang="fr" sz="3000" b="1" dirty="0">
                <a:solidFill>
                  <a:srgbClr val="00B050"/>
                </a:solidFill>
              </a:rPr>
              <a:t>lisez bien les étiquettes </a:t>
            </a:r>
            <a:r>
              <a:rPr lang="fr" sz="3000" dirty="0"/>
              <a:t>, et en cas de doute, </a:t>
            </a:r>
            <a:r>
              <a:rPr lang="fr" sz="3000" b="1" dirty="0">
                <a:solidFill>
                  <a:srgbClr val="00B050"/>
                </a:solidFill>
              </a:rPr>
              <a:t>renseignez-vous auprès du vendeur </a:t>
            </a:r>
            <a:r>
              <a:rPr lang="fr" sz="3000" dirty="0"/>
              <a:t>.</a:t>
            </a:r>
            <a:endParaRPr lang="pl-PL" sz="3000" dirty="0"/>
          </a:p>
          <a:p>
            <a:r>
              <a:rPr lang="fr" sz="3000" dirty="0" err="1"/>
              <a:t>Apprécier</a:t>
            </a:r>
            <a:r>
              <a:rPr lang="fr" sz="3000" dirty="0"/>
              <a:t> et acheter des produits polonais, cela contribue à réduire l'empreinte carbone.</a:t>
            </a:r>
            <a:endParaRPr lang="pl-PL" sz="3000" dirty="0"/>
          </a:p>
          <a:p>
            <a:r>
              <a:rPr lang="fr" sz="3000" dirty="0"/>
              <a:t>Achetez des produits certifiés (GOTS, Fairtrade, FairWear, OEKO-TEX).</a:t>
            </a:r>
            <a:endParaRPr lang="pl-PL" sz="3000" dirty="0"/>
          </a:p>
          <a:p>
            <a:endParaRPr lang="pl-PL" dirty="0"/>
          </a:p>
          <a:p>
            <a:endParaRPr lang="pl-PL" dirty="0"/>
          </a:p>
        </p:txBody>
      </p:sp>
    </p:spTree>
    <p:extLst>
      <p:ext uri="{BB962C8B-B14F-4D97-AF65-F5344CB8AC3E}">
        <p14:creationId xmlns:p14="http://schemas.microsoft.com/office/powerpoint/2010/main" val="7066075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125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250"/>
                            </p:stCondLst>
                            <p:childTnLst>
                              <p:par>
                                <p:cTn id="13" presetID="10" presetClass="entr" presetSubtype="0" fill="hold" nodeType="afterEffect">
                                  <p:stCondLst>
                                    <p:cond delay="125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4000"/>
                            </p:stCondLst>
                            <p:childTnLst>
                              <p:par>
                                <p:cTn id="17" presetID="10" presetClass="entr" presetSubtype="0" fill="hold" nodeType="afterEffect">
                                  <p:stCondLst>
                                    <p:cond delay="125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5750"/>
                            </p:stCondLst>
                            <p:childTnLst>
                              <p:par>
                                <p:cTn id="21" presetID="10" presetClass="entr" presetSubtype="0" fill="hold" nodeType="afterEffect">
                                  <p:stCondLst>
                                    <p:cond delay="125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err="1"/>
              <a:t>Refuser</a:t>
            </a:r>
            <a:endParaRPr lang="pl-PL" dirty="0"/>
          </a:p>
        </p:txBody>
      </p:sp>
      <p:sp>
        <p:nvSpPr>
          <p:cNvPr id="3" name="Symbol zastępczy zawartości 2"/>
          <p:cNvSpPr>
            <a:spLocks noGrp="1"/>
          </p:cNvSpPr>
          <p:nvPr>
            <p:ph idx="1"/>
          </p:nvPr>
        </p:nvSpPr>
        <p:spPr>
          <a:xfrm>
            <a:off x="1371600" y="1547870"/>
            <a:ext cx="9601200" cy="3581400"/>
          </a:xfrm>
        </p:spPr>
        <p:txBody>
          <a:bodyPr>
            <a:noAutofit/>
          </a:bodyPr>
          <a:lstStyle/>
          <a:p>
            <a:r>
              <a:rPr lang="fr" sz="2600" dirty="0"/>
              <a:t>Refusez et </a:t>
            </a:r>
            <a:r>
              <a:rPr lang="fr" sz="2600" b="1" dirty="0"/>
              <a:t>ne vous laissez pas entraîner </a:t>
            </a:r>
            <a:r>
              <a:rPr lang="fr" sz="2600" dirty="0"/>
              <a:t>dans </a:t>
            </a:r>
            <a:r>
              <a:rPr lang="fr" sz="2600" b="1" dirty="0">
                <a:solidFill>
                  <a:srgbClr val="C00000"/>
                </a:solidFill>
              </a:rPr>
              <a:t>une consommation compulsive </a:t>
            </a:r>
            <a:r>
              <a:rPr lang="fr" sz="2600" dirty="0"/>
              <a:t>. Ce principe encourage le minimalisme et accorde plus d'attention aux questions intangibles telles que </a:t>
            </a:r>
            <a:r>
              <a:rPr lang="fr" sz="2600" b="1" dirty="0">
                <a:solidFill>
                  <a:srgbClr val="00B050"/>
                </a:solidFill>
              </a:rPr>
              <a:t>l'harmonie, la paix, l'équilibre et la nature </a:t>
            </a:r>
            <a:r>
              <a:rPr lang="fr" sz="2600" dirty="0"/>
              <a:t>. Refuser contribue à favoriser les mouvements lents (slow life, slow food, etc.) De plus en plus de personnes commencent à se préoccuper de l'équilibre travail-vie personnelle. Depuis peu, l'attitude de déconsommation, c'est-à-dire limiter consciemment ses achats, s'est popularisée. Il s'avère qu'une croissance économique continue n'est pas une garantie de bonheur, on dit de plus en plus souvent que le bonheur est causé par des facteurs non matériels, tels que : la communion avec la nature, des amitiés durables, la culture, des communautés locales fortes, etc.</a:t>
            </a:r>
          </a:p>
        </p:txBody>
      </p:sp>
    </p:spTree>
    <p:extLst>
      <p:ext uri="{BB962C8B-B14F-4D97-AF65-F5344CB8AC3E}">
        <p14:creationId xmlns:p14="http://schemas.microsoft.com/office/powerpoint/2010/main" val="157568159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fr" dirty="0"/>
              <a:t>Pourquoi la biodiversité est-elle importante ?</a:t>
            </a:r>
            <a:br>
              <a:rPr lang="pl-PL" dirty="0"/>
            </a:br>
            <a:endParaRPr lang="pl-PL" dirty="0"/>
          </a:p>
        </p:txBody>
      </p:sp>
      <p:sp>
        <p:nvSpPr>
          <p:cNvPr id="3" name="Symbol zastępczy zawartości 2"/>
          <p:cNvSpPr>
            <a:spLocks noGrp="1"/>
          </p:cNvSpPr>
          <p:nvPr>
            <p:ph idx="1"/>
          </p:nvPr>
        </p:nvSpPr>
        <p:spPr>
          <a:xfrm>
            <a:off x="1371600" y="1371600"/>
            <a:ext cx="10223770" cy="5486400"/>
          </a:xfrm>
        </p:spPr>
        <p:txBody>
          <a:bodyPr>
            <a:noAutofit/>
          </a:bodyPr>
          <a:lstStyle/>
          <a:p>
            <a:r>
              <a:rPr lang="fr" sz="2800" dirty="0"/>
              <a:t>Des écosystèmes sains nous fournissent </a:t>
            </a:r>
            <a:r>
              <a:rPr lang="fr" sz="2800" b="1" dirty="0">
                <a:solidFill>
                  <a:srgbClr val="00B050"/>
                </a:solidFill>
              </a:rPr>
              <a:t>tout</a:t>
            </a:r>
            <a:r>
              <a:rPr lang="fr" sz="2800" dirty="0"/>
              <a:t> </a:t>
            </a:r>
            <a:r>
              <a:rPr lang="fr" sz="2800" b="1" dirty="0">
                <a:solidFill>
                  <a:srgbClr val="C00000"/>
                </a:solidFill>
              </a:rPr>
              <a:t>nous tenons pour acquis </a:t>
            </a:r>
            <a:r>
              <a:rPr lang="fr" sz="2800" dirty="0"/>
              <a:t>. </a:t>
            </a:r>
            <a:r>
              <a:rPr lang="fr" sz="2800" b="1" dirty="0">
                <a:solidFill>
                  <a:srgbClr val="00B050"/>
                </a:solidFill>
              </a:rPr>
              <a:t>Les plantes </a:t>
            </a:r>
            <a:r>
              <a:rPr lang="fr" sz="2800" dirty="0"/>
              <a:t>convertissent l'énergie solaire, la rendant disponible pour d'autres formes de vie. </a:t>
            </a:r>
            <a:r>
              <a:rPr lang="fr" sz="2800" b="1" dirty="0">
                <a:solidFill>
                  <a:srgbClr val="00B050"/>
                </a:solidFill>
              </a:rPr>
              <a:t>Les bactéries </a:t>
            </a:r>
            <a:r>
              <a:rPr lang="fr" sz="2800" dirty="0"/>
              <a:t>et autres organismes vivants décomposent la matière organique en nutriments, fournissant aux plantes un sol sain pour se développer. </a:t>
            </a:r>
            <a:r>
              <a:rPr lang="fr" sz="2800" b="1" dirty="0">
                <a:solidFill>
                  <a:srgbClr val="00B050"/>
                </a:solidFill>
              </a:rPr>
              <a:t>Les pollinisateurs </a:t>
            </a:r>
            <a:r>
              <a:rPr lang="fr" sz="2800" dirty="0"/>
              <a:t>sont essentiels à la reproduction des plantes, garantissant la production alimentaire. </a:t>
            </a:r>
            <a:r>
              <a:rPr lang="fr" sz="2800" b="1" dirty="0">
                <a:solidFill>
                  <a:srgbClr val="00B050"/>
                </a:solidFill>
              </a:rPr>
              <a:t>Les plantes </a:t>
            </a:r>
            <a:r>
              <a:rPr lang="fr" sz="2800" dirty="0"/>
              <a:t>et </a:t>
            </a:r>
            <a:r>
              <a:rPr lang="fr" sz="2800" b="1" dirty="0">
                <a:solidFill>
                  <a:srgbClr val="00B050"/>
                </a:solidFill>
              </a:rPr>
              <a:t>les océans </a:t>
            </a:r>
            <a:r>
              <a:rPr lang="fr" sz="2800" dirty="0"/>
              <a:t>absorbent le dioxyde de carbone. Le cycle de l'eau repose en grande partie sur </a:t>
            </a:r>
            <a:r>
              <a:rPr lang="fr" sz="2800" b="1" dirty="0">
                <a:solidFill>
                  <a:srgbClr val="00B050"/>
                </a:solidFill>
              </a:rPr>
              <a:t>les organismes vivants </a:t>
            </a:r>
            <a:r>
              <a:rPr lang="fr" sz="2800" dirty="0"/>
              <a:t>.</a:t>
            </a:r>
            <a:endParaRPr lang="pl-PL" sz="2800" dirty="0"/>
          </a:p>
          <a:p>
            <a:r>
              <a:rPr lang="fr" sz="2800" dirty="0"/>
              <a:t>En bref, la biodiversité nous donne de l'air et de l'eau </a:t>
            </a:r>
            <a:r>
              <a:rPr lang="fr" sz="2800" b="1" dirty="0">
                <a:solidFill>
                  <a:srgbClr val="00B050"/>
                </a:solidFill>
              </a:rPr>
              <a:t>propres </a:t>
            </a:r>
            <a:r>
              <a:rPr lang="fr" sz="2800" dirty="0"/>
              <a:t>, un sol et une pollinisation de bonne qualité pour les cultures, nous aide à lutter et à nous adapter au changement climatique et </a:t>
            </a:r>
            <a:r>
              <a:rPr lang="fr" sz="2800" b="1" dirty="0">
                <a:solidFill>
                  <a:srgbClr val="00B050"/>
                </a:solidFill>
              </a:rPr>
              <a:t>réduit l'impact </a:t>
            </a:r>
            <a:r>
              <a:rPr lang="fr" sz="2800" dirty="0"/>
              <a:t>des catastrophes naturelles.</a:t>
            </a:r>
            <a:endParaRPr lang="pl-PL" dirty="0"/>
          </a:p>
          <a:p>
            <a:pPr marL="0" indent="0">
              <a:buNone/>
            </a:pPr>
            <a:r>
              <a:rPr lang="fr" sz="1200" dirty="0">
                <a:hlinkClick r:id="rId2"/>
              </a:rPr>
              <a:t>https://www.europarl.europa.eu/news/en/headlines/society/20200109STO69929/loss-biodiversity-meaning-and-cause</a:t>
            </a:r>
            <a:r>
              <a:rPr lang="fr" sz="1200" dirty="0"/>
              <a:t> </a:t>
            </a:r>
          </a:p>
        </p:txBody>
      </p:sp>
    </p:spTree>
    <p:extLst>
      <p:ext uri="{BB962C8B-B14F-4D97-AF65-F5344CB8AC3E}">
        <p14:creationId xmlns:p14="http://schemas.microsoft.com/office/powerpoint/2010/main" val="403874905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Refuser </a:t>
            </a:r>
            <a:r>
              <a:rPr lang="fr" dirty="0"/>
              <a:t>en pratique :</a:t>
            </a:r>
            <a:endParaRPr lang="pl-PL" dirty="0"/>
          </a:p>
        </p:txBody>
      </p:sp>
      <p:sp>
        <p:nvSpPr>
          <p:cNvPr id="3" name="Symbol zastępczy zawartości 2"/>
          <p:cNvSpPr>
            <a:spLocks noGrp="1"/>
          </p:cNvSpPr>
          <p:nvPr>
            <p:ph idx="1"/>
          </p:nvPr>
        </p:nvSpPr>
        <p:spPr>
          <a:xfrm>
            <a:off x="1049482" y="1766455"/>
            <a:ext cx="9923318" cy="4100945"/>
          </a:xfrm>
        </p:spPr>
        <p:txBody>
          <a:bodyPr>
            <a:normAutofit fontScale="92500" lnSpcReduction="10000"/>
          </a:bodyPr>
          <a:lstStyle/>
          <a:p>
            <a:r>
              <a:rPr lang="fr" sz="2800" dirty="0"/>
              <a:t>Limitez vos déplacements en magasin, cela </a:t>
            </a:r>
            <a:r>
              <a:rPr lang="fr" sz="2800" b="1" dirty="0">
                <a:solidFill>
                  <a:srgbClr val="00B050"/>
                </a:solidFill>
              </a:rPr>
              <a:t>vous fera gagner du temps </a:t>
            </a:r>
            <a:r>
              <a:rPr lang="fr" sz="2800" dirty="0"/>
              <a:t>et vous apprendra à mieux vous organiser et planifier.</a:t>
            </a:r>
            <a:endParaRPr lang="pl-PL" sz="2800" dirty="0"/>
          </a:p>
          <a:p>
            <a:r>
              <a:rPr lang="fr" sz="2800" dirty="0"/>
              <a:t>Ne traitez pas la mode comme une thérapie pour les mauvais jours, essayez d'aborder l' </a:t>
            </a:r>
            <a:r>
              <a:rPr lang="fr" sz="2800" b="1" dirty="0">
                <a:solidFill>
                  <a:srgbClr val="00B050"/>
                </a:solidFill>
              </a:rPr>
              <a:t>achat </a:t>
            </a:r>
            <a:r>
              <a:rPr lang="fr" sz="2800" dirty="0"/>
              <a:t>de vêtements avec </a:t>
            </a:r>
            <a:r>
              <a:rPr lang="fr" sz="2800" b="1" dirty="0">
                <a:solidFill>
                  <a:srgbClr val="00B050"/>
                </a:solidFill>
              </a:rPr>
              <a:t>modération </a:t>
            </a:r>
            <a:r>
              <a:rPr lang="fr" sz="2800" dirty="0"/>
              <a:t>.</a:t>
            </a:r>
            <a:endParaRPr lang="pl-PL" sz="2800" dirty="0"/>
          </a:p>
          <a:p>
            <a:r>
              <a:rPr lang="fr" sz="2800" dirty="0"/>
              <a:t>N'oubliez pas que vous n'êtes pas toujours obligé d'être en ligne. C'est bien de se déconnecter de temps en temps et de voir ce que l'on peut faire de son temps libre.</a:t>
            </a:r>
            <a:endParaRPr lang="pl-PL" sz="2800" dirty="0"/>
          </a:p>
          <a:p>
            <a:r>
              <a:rPr lang="fr" sz="2800" dirty="0" err="1"/>
              <a:t>Pensez </a:t>
            </a:r>
            <a:r>
              <a:rPr lang="fr" sz="2800" dirty="0"/>
              <a:t>à ce que vous voyez comme un </a:t>
            </a:r>
            <a:r>
              <a:rPr lang="fr" sz="2800" b="1" dirty="0">
                <a:solidFill>
                  <a:srgbClr val="00B050"/>
                </a:solidFill>
              </a:rPr>
              <a:t>sentiment de bonheur</a:t>
            </a:r>
            <a:r>
              <a:rPr lang="fr" sz="2800" dirty="0"/>
              <a:t> : est-ce que c'est acheter de nouveaux vêtements ou peut-être rencontrer des amis ?</a:t>
            </a:r>
          </a:p>
          <a:p>
            <a:endParaRPr lang="pl-PL" dirty="0"/>
          </a:p>
        </p:txBody>
      </p:sp>
    </p:spTree>
    <p:extLst>
      <p:ext uri="{BB962C8B-B14F-4D97-AF65-F5344CB8AC3E}">
        <p14:creationId xmlns:p14="http://schemas.microsoft.com/office/powerpoint/2010/main" val="241541003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03245" y="353291"/>
            <a:ext cx="9601200" cy="1485900"/>
          </a:xfrm>
        </p:spPr>
        <p:txBody>
          <a:bodyPr/>
          <a:lstStyle/>
          <a:p>
            <a:r>
              <a:rPr lang="fr" b="1" dirty="0"/>
              <a:t>Réduire</a:t>
            </a:r>
            <a:endParaRPr lang="pl-PL" dirty="0"/>
          </a:p>
        </p:txBody>
      </p:sp>
      <p:sp>
        <p:nvSpPr>
          <p:cNvPr id="3" name="Symbol zastępczy zawartości 2"/>
          <p:cNvSpPr>
            <a:spLocks noGrp="1"/>
          </p:cNvSpPr>
          <p:nvPr>
            <p:ph idx="1"/>
          </p:nvPr>
        </p:nvSpPr>
        <p:spPr>
          <a:xfrm>
            <a:off x="1080655" y="1392383"/>
            <a:ext cx="10046381" cy="4865198"/>
          </a:xfrm>
        </p:spPr>
        <p:txBody>
          <a:bodyPr>
            <a:normAutofit fontScale="85000" lnSpcReduction="20000"/>
          </a:bodyPr>
          <a:lstStyle/>
          <a:p>
            <a:r>
              <a:rPr lang="fr" sz="3000" b="1" dirty="0">
                <a:solidFill>
                  <a:srgbClr val="00B050"/>
                </a:solidFill>
              </a:rPr>
              <a:t>Réduire, acheter moins </a:t>
            </a:r>
            <a:r>
              <a:rPr lang="fr" sz="3000" dirty="0"/>
              <a:t>. Limitez-vous au strict minimum. Comme vous le savez, la quantité que nous achetons a une incidence sur la quantité de matières premières, d'énergie et d'eau </a:t>
            </a:r>
            <a:r>
              <a:rPr lang="fr" sz="3000" dirty="0" err="1"/>
              <a:t>que </a:t>
            </a:r>
            <a:r>
              <a:rPr lang="fr" sz="3000" dirty="0"/>
              <a:t>nous utilisons. </a:t>
            </a:r>
            <a:r>
              <a:rPr lang="fr" sz="3000" b="1" dirty="0">
                <a:solidFill>
                  <a:srgbClr val="00B050"/>
                </a:solidFill>
              </a:rPr>
              <a:t>Il convient </a:t>
            </a:r>
            <a:r>
              <a:rPr lang="fr" sz="3000" dirty="0"/>
              <a:t>de garder à l'esprit l'état de notre planète.</a:t>
            </a:r>
            <a:endParaRPr lang="pl-PL" sz="3000" dirty="0"/>
          </a:p>
          <a:p>
            <a:r>
              <a:rPr lang="fr" sz="3000" dirty="0"/>
              <a:t>Savez-vous ce </a:t>
            </a:r>
            <a:r>
              <a:rPr lang="fr" sz="3000" b="1" dirty="0">
                <a:solidFill>
                  <a:srgbClr val="C00000"/>
                </a:solidFill>
              </a:rPr>
              <a:t>qu'est une empreinte carbone ? </a:t>
            </a:r>
            <a:r>
              <a:rPr lang="fr" sz="3000" dirty="0"/>
              <a:t>C'est la quantité de tous les gaz à effet de serre (dioxyde de carbone, méthane et plusieurs autres gaz) émis en raison des activités humaines. Pour un Polonais moyen, l'empreinte carbone est de 8 000 kg de CO2. Pendant ce temps, l'objectif mondial n'est que de 2 000 kg de CO2 par personne. Il existe même des sites Web spéciaux où vous pouvez calculer approximativement votre empreinte carbone ( </a:t>
            </a:r>
            <a:r>
              <a:rPr lang="fr" sz="3000" dirty="0">
                <a:hlinkClick r:id="rId2"/>
              </a:rPr>
              <a:t>https://waznamisjazdrowaemisja.pl/kalkulator-sladu-weglowego </a:t>
            </a:r>
            <a:r>
              <a:rPr lang="fr" sz="3000" dirty="0"/>
              <a:t>). Calculez et réfléchissez à ce que vous pouvez faire pour le réduire. Voici quelques conseils.</a:t>
            </a:r>
          </a:p>
          <a:p>
            <a:endParaRPr lang="pl-PL" dirty="0"/>
          </a:p>
          <a:p>
            <a:endParaRPr lang="pl-PL" dirty="0"/>
          </a:p>
        </p:txBody>
      </p:sp>
    </p:spTree>
    <p:extLst>
      <p:ext uri="{BB962C8B-B14F-4D97-AF65-F5344CB8AC3E}">
        <p14:creationId xmlns:p14="http://schemas.microsoft.com/office/powerpoint/2010/main" val="2699578756"/>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R éduire </a:t>
            </a:r>
            <a:r>
              <a:rPr lang="fr" dirty="0"/>
              <a:t>en pratique:</a:t>
            </a:r>
            <a:endParaRPr lang="pl-PL" dirty="0"/>
          </a:p>
        </p:txBody>
      </p:sp>
      <p:sp>
        <p:nvSpPr>
          <p:cNvPr id="3" name="Symbol zastępczy zawartości 2"/>
          <p:cNvSpPr>
            <a:spLocks noGrp="1"/>
          </p:cNvSpPr>
          <p:nvPr>
            <p:ph idx="1"/>
          </p:nvPr>
        </p:nvSpPr>
        <p:spPr>
          <a:xfrm>
            <a:off x="1371600" y="1696597"/>
            <a:ext cx="9601200" cy="4737253"/>
          </a:xfrm>
        </p:spPr>
        <p:txBody>
          <a:bodyPr>
            <a:normAutofit fontScale="92500" lnSpcReduction="10000"/>
          </a:bodyPr>
          <a:lstStyle/>
          <a:p>
            <a:r>
              <a:rPr lang="fr" sz="2600" dirty="0"/>
              <a:t>Ne jetez pas de nourriture. Achetez </a:t>
            </a:r>
            <a:r>
              <a:rPr lang="fr" sz="2600" dirty="0" err="1"/>
              <a:t>seulement </a:t>
            </a:r>
            <a:r>
              <a:rPr lang="fr" sz="2600" dirty="0"/>
              <a:t>_ </a:t>
            </a:r>
            <a:r>
              <a:rPr lang="fr" sz="2600" u="sng" dirty="0"/>
              <a:t>autant que vous pouvez </a:t>
            </a:r>
            <a:r>
              <a:rPr lang="fr" sz="2600" dirty="0"/>
              <a:t>en consommer.</a:t>
            </a:r>
          </a:p>
          <a:p>
            <a:r>
              <a:rPr lang="fr" sz="2600" dirty="0"/>
              <a:t>Abandonnez les doubles emballages réutilisables. Essayez d'acheter des produits avec un emballage minimal.</a:t>
            </a:r>
            <a:endParaRPr lang="pl-PL" sz="2600" dirty="0"/>
          </a:p>
          <a:p>
            <a:r>
              <a:rPr lang="fr" sz="2600" dirty="0"/>
              <a:t>Emportez votre propre sac à provisions avec vous.</a:t>
            </a:r>
            <a:endParaRPr lang="pl-PL" sz="2600" dirty="0"/>
          </a:p>
          <a:p>
            <a:r>
              <a:rPr lang="fr" sz="2600" dirty="0"/>
              <a:t>Si vous pouvez choisir le vélo plutôt que la voiture ou les transports en commun, n'hésitez pas à le faire !</a:t>
            </a:r>
          </a:p>
          <a:p>
            <a:r>
              <a:rPr lang="fr" sz="2600" dirty="0"/>
              <a:t>Éteignez les appareils qui ne fonctionnent pas, </a:t>
            </a:r>
            <a:r>
              <a:rPr lang="fr" sz="2600" b="1" dirty="0">
                <a:solidFill>
                  <a:srgbClr val="C00000"/>
                </a:solidFill>
              </a:rPr>
              <a:t>ne gardez pas </a:t>
            </a:r>
            <a:r>
              <a:rPr lang="fr" sz="2600" dirty="0"/>
              <a:t>inutilement les chargeurs dans les prises, imprimez recto verso (si nécessaire). Ce sont de petites </a:t>
            </a:r>
            <a:r>
              <a:rPr lang="fr" sz="2600" dirty="0" err="1"/>
              <a:t>choses </a:t>
            </a:r>
            <a:r>
              <a:rPr lang="fr" sz="2600" dirty="0"/>
              <a:t>, mais pendant la journée, il peut y avoir une assez longue liste d'actions qui peuvent être prises pour le faire fonctionner plus efficacement et de manière optimale.</a:t>
            </a:r>
          </a:p>
          <a:p>
            <a:endParaRPr lang="pl-PL" dirty="0"/>
          </a:p>
        </p:txBody>
      </p:sp>
    </p:spTree>
    <p:extLst>
      <p:ext uri="{BB962C8B-B14F-4D97-AF65-F5344CB8AC3E}">
        <p14:creationId xmlns:p14="http://schemas.microsoft.com/office/powerpoint/2010/main" val="296998629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Réutilisation</a:t>
            </a:r>
            <a:endParaRPr lang="pl-PL" dirty="0"/>
          </a:p>
        </p:txBody>
      </p:sp>
      <p:sp>
        <p:nvSpPr>
          <p:cNvPr id="3" name="Symbol zastępczy zawartości 2"/>
          <p:cNvSpPr>
            <a:spLocks noGrp="1"/>
          </p:cNvSpPr>
          <p:nvPr>
            <p:ph idx="1"/>
          </p:nvPr>
        </p:nvSpPr>
        <p:spPr>
          <a:xfrm>
            <a:off x="1371600" y="1834308"/>
            <a:ext cx="9601200" cy="3581400"/>
          </a:xfrm>
        </p:spPr>
        <p:txBody>
          <a:bodyPr>
            <a:noAutofit/>
          </a:bodyPr>
          <a:lstStyle/>
          <a:p>
            <a:r>
              <a:rPr lang="fr" sz="2600" dirty="0"/>
              <a:t>Utiliser les produits de manière répétée , dans la lignée de </a:t>
            </a:r>
            <a:r>
              <a:rPr lang="fr" sz="2600" b="1" dirty="0">
                <a:solidFill>
                  <a:srgbClr val="00B050"/>
                </a:solidFill>
              </a:rPr>
              <a:t>l'upcycling </a:t>
            </a:r>
            <a:r>
              <a:rPr lang="fr" sz="2600" dirty="0"/>
              <a:t>, c'est-à-dire une méthode de réutilisation </a:t>
            </a:r>
            <a:r>
              <a:rPr lang="fr" sz="2600" dirty="0">
                <a:solidFill>
                  <a:schemeClr val="tx1"/>
                </a:solidFill>
              </a:rPr>
              <a:t>et </a:t>
            </a:r>
            <a:r>
              <a:rPr lang="fr" sz="2600" b="1" dirty="0">
                <a:solidFill>
                  <a:srgbClr val="00B050"/>
                </a:solidFill>
              </a:rPr>
              <a:t>de donner une nouvelle vie </a:t>
            </a:r>
            <a:r>
              <a:rPr lang="fr" sz="2600" dirty="0"/>
              <a:t>à un produit. Au lieu de </a:t>
            </a:r>
            <a:r>
              <a:rPr lang="fr" sz="2600" b="1" dirty="0">
                <a:solidFill>
                  <a:srgbClr val="C00000"/>
                </a:solidFill>
              </a:rPr>
              <a:t>jeter </a:t>
            </a:r>
            <a:r>
              <a:rPr lang="fr" sz="2600" dirty="0"/>
              <a:t>, réfléchissez à la façon dont vous pouvez réutiliser un article. </a:t>
            </a:r>
            <a:r>
              <a:rPr lang="fr" sz="2600" dirty="0" err="1"/>
              <a:t>L'upcycling </a:t>
            </a:r>
            <a:r>
              <a:rPr lang="fr" sz="2600" dirty="0"/>
              <a:t>est un excellent exercice de créativité ! Un vieux </a:t>
            </a:r>
            <a:r>
              <a:rPr lang="fr" sz="2600" dirty="0" err="1"/>
              <a:t>t-shirt </a:t>
            </a:r>
            <a:r>
              <a:rPr lang="fr" sz="2600" dirty="0"/>
              <a:t>peut servir de torchon de cuisine, une boîte à crème glacée est parfaite pour congeler du persil, les coquilles d'œufs servent d'engrais pour les plantes, le marc de café est un excellent gommage. Ce ne sont là que quelques conseils pour donner une seconde vie à un produit. Il y en a certainement beaucoup plus, la seule chose qui peut être une limite est notre imagination.</a:t>
            </a:r>
          </a:p>
        </p:txBody>
      </p:sp>
    </p:spTree>
    <p:extLst>
      <p:ext uri="{BB962C8B-B14F-4D97-AF65-F5344CB8AC3E}">
        <p14:creationId xmlns:p14="http://schemas.microsoft.com/office/powerpoint/2010/main" val="100271867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Réutilisation </a:t>
            </a:r>
            <a:r>
              <a:rPr lang="fr" dirty="0"/>
              <a:t>en pratique:</a:t>
            </a:r>
            <a:endParaRPr lang="pl-PL" dirty="0"/>
          </a:p>
        </p:txBody>
      </p:sp>
      <p:sp>
        <p:nvSpPr>
          <p:cNvPr id="3" name="Symbol zastępczy zawartości 2"/>
          <p:cNvSpPr>
            <a:spLocks noGrp="1"/>
          </p:cNvSpPr>
          <p:nvPr>
            <p:ph idx="1"/>
          </p:nvPr>
        </p:nvSpPr>
        <p:spPr>
          <a:xfrm>
            <a:off x="1371600" y="1536853"/>
            <a:ext cx="9809018" cy="4760038"/>
          </a:xfrm>
        </p:spPr>
        <p:txBody>
          <a:bodyPr>
            <a:normAutofit fontScale="92500" lnSpcReduction="10000"/>
          </a:bodyPr>
          <a:lstStyle/>
          <a:p>
            <a:r>
              <a:rPr lang="fr" sz="2800" dirty="0"/>
              <a:t>Les chutes de papier peuvent être utilisées pour </a:t>
            </a:r>
            <a:r>
              <a:rPr lang="fr" sz="2800" dirty="0" err="1"/>
              <a:t>prendre </a:t>
            </a:r>
            <a:r>
              <a:rPr lang="fr" sz="2800" dirty="0"/>
              <a:t>des notes, </a:t>
            </a:r>
            <a:r>
              <a:rPr lang="fr" sz="2800" dirty="0" err="1"/>
              <a:t>des brouillons </a:t>
            </a:r>
            <a:r>
              <a:rPr lang="fr" sz="2800" dirty="0"/>
              <a:t>.</a:t>
            </a:r>
          </a:p>
          <a:p>
            <a:r>
              <a:rPr lang="fr" sz="2800" dirty="0"/>
              <a:t>Partagez des vêtements, des livres, des jouets que vous n'utilisez plus.</a:t>
            </a:r>
            <a:endParaRPr lang="pl-PL" sz="2800" dirty="0"/>
          </a:p>
          <a:p>
            <a:r>
              <a:rPr lang="fr" sz="2800" dirty="0"/>
              <a:t>Participez à des échanges de vêtements sans numéraire (appelés swap parties).</a:t>
            </a:r>
            <a:endParaRPr lang="pl-PL" sz="2800" dirty="0"/>
          </a:p>
          <a:p>
            <a:r>
              <a:rPr lang="fr" sz="2800" dirty="0"/>
              <a:t>Utilisez des bocaux pour les conserves maison (n'en achetez pas de neufs !).</a:t>
            </a:r>
            <a:endParaRPr lang="pl-PL" sz="2800" dirty="0"/>
          </a:p>
          <a:p>
            <a:r>
              <a:rPr lang="fr" sz="2800" dirty="0"/>
              <a:t>Échangez des films, des livres, des CD, etc. avec vos amis. Cela évitera d'acheter les mêmes choses par plusieurs personnes et contribuera certainement à resserrer et à renforcer la relation.</a:t>
            </a:r>
            <a:endParaRPr lang="pl-PL" sz="2800" dirty="0"/>
          </a:p>
          <a:p>
            <a:endParaRPr lang="pl-PL" dirty="0"/>
          </a:p>
        </p:txBody>
      </p:sp>
    </p:spTree>
    <p:extLst>
      <p:ext uri="{BB962C8B-B14F-4D97-AF65-F5344CB8AC3E}">
        <p14:creationId xmlns:p14="http://schemas.microsoft.com/office/powerpoint/2010/main" val="304238015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err="1"/>
              <a:t>Récupération </a:t>
            </a:r>
            <a:r>
              <a:rPr lang="fr" b="1" dirty="0"/>
              <a:t>_</a:t>
            </a:r>
            <a:endParaRPr lang="pl-PL" dirty="0"/>
          </a:p>
        </p:txBody>
      </p:sp>
      <p:sp>
        <p:nvSpPr>
          <p:cNvPr id="3" name="Symbol zastępczy zawartości 2"/>
          <p:cNvSpPr>
            <a:spLocks noGrp="1"/>
          </p:cNvSpPr>
          <p:nvPr>
            <p:ph idx="1"/>
          </p:nvPr>
        </p:nvSpPr>
        <p:spPr/>
        <p:txBody>
          <a:bodyPr>
            <a:normAutofit fontScale="92500"/>
          </a:bodyPr>
          <a:lstStyle/>
          <a:p>
            <a:r>
              <a:rPr lang="fr" sz="2600" dirty="0"/>
              <a:t>Avant de décider de remplacer l'équipement, essayez de </a:t>
            </a:r>
            <a:r>
              <a:rPr lang="fr" sz="2600" b="1" dirty="0">
                <a:solidFill>
                  <a:srgbClr val="00B050"/>
                </a:solidFill>
              </a:rPr>
              <a:t>le réparer </a:t>
            </a:r>
            <a:r>
              <a:rPr lang="fr" sz="2600" dirty="0"/>
              <a:t>ou engagez quelqu'un qui répare l'équipement. Il y a quelques décennies à peine, réparer des appareils électroménagers, des chaussures ou des vêtements </a:t>
            </a:r>
            <a:r>
              <a:rPr lang="fr" sz="2600" u="sng" dirty="0"/>
              <a:t>était la norme </a:t>
            </a:r>
            <a:r>
              <a:rPr lang="fr" sz="2600" dirty="0"/>
              <a:t>. Les gens utilisaient du matériel qui </a:t>
            </a:r>
            <a:r>
              <a:rPr lang="fr" sz="2600" b="1" dirty="0"/>
              <a:t>fonctionnait parfaitement depuis de nombreuses années </a:t>
            </a:r>
            <a:r>
              <a:rPr lang="fr" sz="2600" dirty="0"/>
              <a:t>, et s'il tombait en panne, il était réparé. Aujourd'hui, nous vivons à une époque où la réparation </a:t>
            </a:r>
            <a:r>
              <a:rPr lang="fr" sz="2600" b="1" dirty="0">
                <a:solidFill>
                  <a:srgbClr val="C00000"/>
                </a:solidFill>
              </a:rPr>
              <a:t>n'est pas "incluse". Notez que les fabricants "vieillissent" </a:t>
            </a:r>
            <a:r>
              <a:rPr lang="fr" sz="2600" dirty="0"/>
              <a:t>souvent intentionnellement un produit afin que le consommateur puisse rapidement le remplacer par un modèle plus récent. C'est souvent plus rentable que la réparation.</a:t>
            </a:r>
            <a:endParaRPr lang="pl-PL" sz="2600" dirty="0"/>
          </a:p>
        </p:txBody>
      </p:sp>
    </p:spTree>
    <p:extLst>
      <p:ext uri="{BB962C8B-B14F-4D97-AF65-F5344CB8AC3E}">
        <p14:creationId xmlns:p14="http://schemas.microsoft.com/office/powerpoint/2010/main" val="118778584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Récupération </a:t>
            </a:r>
            <a:r>
              <a:rPr lang="fr" dirty="0"/>
              <a:t>en pratique :</a:t>
            </a:r>
            <a:endParaRPr lang="pl-PL" dirty="0"/>
          </a:p>
        </p:txBody>
      </p:sp>
      <p:sp>
        <p:nvSpPr>
          <p:cNvPr id="3" name="Symbol zastępczy zawartości 2"/>
          <p:cNvSpPr>
            <a:spLocks noGrp="1"/>
          </p:cNvSpPr>
          <p:nvPr>
            <p:ph idx="1"/>
          </p:nvPr>
        </p:nvSpPr>
        <p:spPr/>
        <p:txBody>
          <a:bodyPr>
            <a:normAutofit lnSpcReduction="10000"/>
          </a:bodyPr>
          <a:lstStyle/>
          <a:p>
            <a:r>
              <a:rPr lang="fr" sz="2600" dirty="0"/>
              <a:t>Apprenez à connaître les services locaux tels qu'un </a:t>
            </a:r>
            <a:r>
              <a:rPr lang="fr" sz="2600" b="1" dirty="0">
                <a:solidFill>
                  <a:srgbClr val="00B050"/>
                </a:solidFill>
              </a:rPr>
              <a:t>cordonnier, un tailleur, un maroquinier, un relieur </a:t>
            </a:r>
            <a:r>
              <a:rPr lang="fr" sz="2600" dirty="0"/>
              <a:t>, etc.</a:t>
            </a:r>
          </a:p>
          <a:p>
            <a:r>
              <a:rPr lang="fr" sz="2600" dirty="0"/>
              <a:t>Utilisez des points de réparation électroniques.</a:t>
            </a:r>
            <a:endParaRPr lang="pl-PL" sz="2600" dirty="0"/>
          </a:p>
          <a:p>
            <a:r>
              <a:rPr lang="fr" sz="2600" dirty="0"/>
              <a:t>Soutenir et s'engager dans les réseaux sociaux campagnes luttant contre </a:t>
            </a:r>
            <a:r>
              <a:rPr lang="fr" sz="2600" b="1" dirty="0">
                <a:solidFill>
                  <a:srgbClr val="C00000"/>
                </a:solidFill>
              </a:rPr>
              <a:t>le consumérisme </a:t>
            </a:r>
            <a:r>
              <a:rPr lang="fr" sz="2600" dirty="0"/>
              <a:t>et les pratiques déloyales des producteurs. Rappelez -vous - votre voix et vos actions comptent.</a:t>
            </a:r>
          </a:p>
          <a:p>
            <a:r>
              <a:rPr lang="fr" sz="2600" dirty="0"/>
              <a:t>Si vous le pouvez, utilisez un ordinateur de bureau (il est beaucoup plus facile d'y apporter des améliorations et de remplacer des composants que sur un ordinateur portable).</a:t>
            </a:r>
            <a:endParaRPr lang="pl-PL" sz="2600" dirty="0"/>
          </a:p>
          <a:p>
            <a:endParaRPr lang="pl-PL" dirty="0"/>
          </a:p>
        </p:txBody>
      </p:sp>
    </p:spTree>
    <p:extLst>
      <p:ext uri="{BB962C8B-B14F-4D97-AF65-F5344CB8AC3E}">
        <p14:creationId xmlns:p14="http://schemas.microsoft.com/office/powerpoint/2010/main" val="243961270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err="1"/>
              <a:t>Recycler</a:t>
            </a:r>
            <a:endParaRPr lang="pl-PL" dirty="0"/>
          </a:p>
        </p:txBody>
      </p:sp>
      <p:sp>
        <p:nvSpPr>
          <p:cNvPr id="3" name="Symbol zastępczy zawartości 2"/>
          <p:cNvSpPr>
            <a:spLocks noGrp="1"/>
          </p:cNvSpPr>
          <p:nvPr>
            <p:ph idx="1"/>
          </p:nvPr>
        </p:nvSpPr>
        <p:spPr/>
        <p:txBody>
          <a:bodyPr>
            <a:normAutofit/>
          </a:bodyPr>
          <a:lstStyle/>
          <a:p>
            <a:r>
              <a:rPr lang="fr" sz="2600" b="1" dirty="0">
                <a:solidFill>
                  <a:srgbClr val="00B050"/>
                </a:solidFill>
              </a:rPr>
              <a:t>R écupérer et réutiliser </a:t>
            </a:r>
            <a:r>
              <a:rPr lang="fr" sz="2600" dirty="0"/>
              <a:t>les déchets et les matières premières à partir desquels le produit a été fabriqué. Il est important de trier correctement les déchets pour faciliter leur </a:t>
            </a:r>
            <a:r>
              <a:rPr lang="fr" sz="2600" b="1" dirty="0">
                <a:solidFill>
                  <a:srgbClr val="00B050"/>
                </a:solidFill>
              </a:rPr>
              <a:t>recyclage ultérieur </a:t>
            </a:r>
            <a:r>
              <a:rPr lang="fr" sz="2600" dirty="0"/>
              <a:t>. Les conteneurs pour les déchets électriques, les piles et les lampes fluorescentes devraient être particulièrement importants pour nous. Il est important que les déchets nocifs qu'ils émettent ne pénètrent pas dans les eaux souterraines et le sol.</a:t>
            </a:r>
          </a:p>
        </p:txBody>
      </p:sp>
    </p:spTree>
    <p:extLst>
      <p:ext uri="{BB962C8B-B14F-4D97-AF65-F5344CB8AC3E}">
        <p14:creationId xmlns:p14="http://schemas.microsoft.com/office/powerpoint/2010/main" val="981439131"/>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fr" b="1" dirty="0"/>
              <a:t>Recycler </a:t>
            </a:r>
            <a:r>
              <a:rPr lang="fr" dirty="0"/>
              <a:t>en pratique:</a:t>
            </a:r>
            <a:endParaRPr lang="pl-PL" dirty="0"/>
          </a:p>
        </p:txBody>
      </p:sp>
      <p:sp>
        <p:nvSpPr>
          <p:cNvPr id="3" name="Symbol zastępczy zawartości 2"/>
          <p:cNvSpPr>
            <a:spLocks noGrp="1"/>
          </p:cNvSpPr>
          <p:nvPr>
            <p:ph idx="1"/>
          </p:nvPr>
        </p:nvSpPr>
        <p:spPr>
          <a:xfrm>
            <a:off x="1371600" y="2306782"/>
            <a:ext cx="9601200" cy="3581400"/>
          </a:xfrm>
        </p:spPr>
        <p:txBody>
          <a:bodyPr/>
          <a:lstStyle/>
          <a:p>
            <a:r>
              <a:rPr lang="fr" sz="2600" dirty="0"/>
              <a:t>Triez correctement vos déchets.</a:t>
            </a:r>
            <a:endParaRPr lang="pl-PL" sz="2600" dirty="0"/>
          </a:p>
          <a:p>
            <a:r>
              <a:rPr lang="fr" sz="2600" dirty="0"/>
              <a:t>Jetez les déchets électroniques dans des poubelles ordinaires (amenez-les dans des endroits spécialement conçus à cet effet).</a:t>
            </a:r>
            <a:endParaRPr lang="pl-PL" sz="2600" dirty="0"/>
          </a:p>
          <a:p>
            <a:r>
              <a:rPr lang="fr" sz="2600" dirty="0"/>
              <a:t>Rapportez les médicaments périmés à la pharmacie.</a:t>
            </a:r>
            <a:endParaRPr lang="pl-PL" sz="2600" dirty="0"/>
          </a:p>
          <a:p>
            <a:r>
              <a:rPr lang="fr" sz="2600" dirty="0"/>
              <a:t>Compostez vos déchets organiques.</a:t>
            </a:r>
            <a:endParaRPr lang="pl-PL" sz="2600" dirty="0"/>
          </a:p>
          <a:p>
            <a:endParaRPr lang="pl-PL" dirty="0"/>
          </a:p>
        </p:txBody>
      </p:sp>
    </p:spTree>
    <p:extLst>
      <p:ext uri="{BB962C8B-B14F-4D97-AF65-F5344CB8AC3E}">
        <p14:creationId xmlns:p14="http://schemas.microsoft.com/office/powerpoint/2010/main" val="85896220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71600" y="2679853"/>
            <a:ext cx="9601200" cy="1485900"/>
          </a:xfrm>
        </p:spPr>
        <p:txBody>
          <a:bodyPr/>
          <a:lstStyle/>
          <a:p>
            <a:pPr algn="ctr"/>
            <a:r>
              <a:rPr lang="fr" dirty="0" err="1"/>
              <a:t>Exercice </a:t>
            </a:r>
            <a:r>
              <a:rPr lang="fr" dirty="0"/>
              <a:t>- </a:t>
            </a:r>
            <a:r>
              <a:rPr lang="fr" dirty="0" err="1"/>
              <a:t>tri </a:t>
            </a:r>
            <a:r>
              <a:rPr lang="fr" dirty="0"/>
              <a:t>des déchets</a:t>
            </a:r>
          </a:p>
        </p:txBody>
      </p:sp>
    </p:spTree>
    <p:extLst>
      <p:ext uri="{BB962C8B-B14F-4D97-AF65-F5344CB8AC3E}">
        <p14:creationId xmlns:p14="http://schemas.microsoft.com/office/powerpoint/2010/main" val="3405120738"/>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9db9a72-f5b5-46b3-9d03-5ead294b5174">
      <Terms xmlns="http://schemas.microsoft.com/office/infopath/2007/PartnerControls"/>
    </lcf76f155ced4ddcb4097134ff3c332f>
    <TaxCatchAll xmlns="e121dbf0-d4b1-48b5-bc96-32c700c4e89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F3D719707AEBB429ED0B64A3E8CDB79" ma:contentTypeVersion="15" ma:contentTypeDescription="Create a new document." ma:contentTypeScope="" ma:versionID="38a2fa6898174f65b50754895072f0e3">
  <xsd:schema xmlns:xsd="http://www.w3.org/2001/XMLSchema" xmlns:xs="http://www.w3.org/2001/XMLSchema" xmlns:p="http://schemas.microsoft.com/office/2006/metadata/properties" xmlns:ns2="e9db9a72-f5b5-46b3-9d03-5ead294b5174" xmlns:ns3="e121dbf0-d4b1-48b5-bc96-32c700c4e892" targetNamespace="http://schemas.microsoft.com/office/2006/metadata/properties" ma:root="true" ma:fieldsID="f0f55ca433f400ba94cf668559cb8028" ns2:_="" ns3:_="">
    <xsd:import namespace="e9db9a72-f5b5-46b3-9d03-5ead294b5174"/>
    <xsd:import namespace="e121dbf0-d4b1-48b5-bc96-32c700c4e89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Locatio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db9a72-f5b5-46b3-9d03-5ead294b517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99d2947-5c47-4062-8a0c-865e5a40d8c7"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121dbf0-d4b1-48b5-bc96-32c700c4e892"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84000879-71fb-47cb-b3ca-f918f6d972c2}" ma:internalName="TaxCatchAll" ma:showField="CatchAllData" ma:web="e121dbf0-d4b1-48b5-bc96-32c700c4e89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925C58-F5EA-48EF-924A-1725C42CD587}">
  <ds:schemaRefs>
    <ds:schemaRef ds:uri="http://schemas.microsoft.com/sharepoint/v3/contenttype/forms"/>
  </ds:schemaRefs>
</ds:datastoreItem>
</file>

<file path=customXml/itemProps2.xml><?xml version="1.0" encoding="utf-8"?>
<ds:datastoreItem xmlns:ds="http://schemas.openxmlformats.org/officeDocument/2006/customXml" ds:itemID="{5C817835-6F79-4B95-860C-4577B7FBB0C3}">
  <ds:schemaRefs>
    <ds:schemaRef ds:uri="http://schemas.microsoft.com/office/2006/metadata/properties"/>
    <ds:schemaRef ds:uri="http://schemas.microsoft.com/office/infopath/2007/PartnerControls"/>
    <ds:schemaRef ds:uri="http://purl.org/dc/terms/"/>
    <ds:schemaRef ds:uri="http://schemas.microsoft.com/office/2006/documentManagement/types"/>
    <ds:schemaRef ds:uri="e9db9a72-f5b5-46b3-9d03-5ead294b5174"/>
    <ds:schemaRef ds:uri="http://schemas.openxmlformats.org/package/2006/metadata/core-properties"/>
    <ds:schemaRef ds:uri="http://purl.org/dc/elements/1.1/"/>
    <ds:schemaRef ds:uri="e121dbf0-d4b1-48b5-bc96-32c700c4e892"/>
    <ds:schemaRef ds:uri="http://www.w3.org/XML/1998/namespace"/>
    <ds:schemaRef ds:uri="http://purl.org/dc/dcmitype/"/>
  </ds:schemaRefs>
</ds:datastoreItem>
</file>

<file path=customXml/itemProps3.xml><?xml version="1.0" encoding="utf-8"?>
<ds:datastoreItem xmlns:ds="http://schemas.openxmlformats.org/officeDocument/2006/customXml" ds:itemID="{0BD8B829-4358-4946-987A-1F461F5C54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db9a72-f5b5-46b3-9d03-5ead294b5174"/>
    <ds:schemaRef ds:uri="e121dbf0-d4b1-48b5-bc96-32c700c4e8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Przycinanie</Template>
  <TotalTime>3264</TotalTime>
  <Words>10047</Words>
  <Application>Microsoft Office PowerPoint</Application>
  <PresentationFormat>Grand écran</PresentationFormat>
  <Paragraphs>497</Paragraphs>
  <Slides>118</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118</vt:i4>
      </vt:variant>
    </vt:vector>
  </HeadingPairs>
  <TitlesOfParts>
    <vt:vector size="126" baseType="lpstr">
      <vt:lpstr>Arial</vt:lpstr>
      <vt:lpstr>Calibri</vt:lpstr>
      <vt:lpstr>Cambria</vt:lpstr>
      <vt:lpstr>Franklin Gothic Book</vt:lpstr>
      <vt:lpstr>inherit</vt:lpstr>
      <vt:lpstr>Lora</vt:lpstr>
      <vt:lpstr>Times New Roman</vt:lpstr>
      <vt:lpstr>Crop</vt:lpstr>
      <vt:lpstr>Présentation PowerPoint</vt:lpstr>
      <vt:lpstr>Présentation PowerPoint</vt:lpstr>
      <vt:lpstr>Présentation PowerPoint</vt:lpstr>
      <vt:lpstr>Effets du réchauffement climatique :</vt:lpstr>
      <vt:lpstr>L'augmentation de l'énergie dans la troposphère est :</vt:lpstr>
      <vt:lpstr>Présentation PowerPoint</vt:lpstr>
      <vt:lpstr>Présentation PowerPoint</vt:lpstr>
      <vt:lpstr>La biodiversité c'est :</vt:lpstr>
      <vt:lpstr>Pourquoi la biodiversité est-elle importante ? </vt:lpstr>
      <vt:lpstr>Jusqu'à 200 espèces disparaissent chaque jour ! </vt:lpstr>
      <vt:lpstr>Présentation PowerPoint</vt:lpstr>
      <vt:lpstr>Présentation PowerPoint</vt:lpstr>
      <vt:lpstr>Présentation PowerPoint</vt:lpstr>
      <vt:lpstr>Présentation PowerPoint</vt:lpstr>
      <vt:lpstr>Présentation PowerPoint</vt:lpstr>
      <vt:lpstr>Principales causes de perte de biodiversité :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Sais-tu cela…? </vt:lpstr>
      <vt:lpstr>le développement durable</vt:lpstr>
      <vt:lpstr>Nous n'avons pas hérité la Terre de nos ancêtres.  Nous ne  l'avons empruntée qu'à nos enfants.   Source : pas d'auteur clair, le dicton figure parmi les proverbes indiens et chinois, il a également été utilisé par Antoine Marie Roger de Saint-Exupéry et Lester Brown  </vt:lpstr>
      <vt:lpstr>le développement durable</vt:lpstr>
      <vt:lpstr>Présentation PowerPoint</vt:lpstr>
      <vt:lpstr>Présentation PowerPoint</vt:lpstr>
      <vt:lpstr>Présentation PowerPoint</vt:lpstr>
      <vt:lpstr>Présentation PowerPoint</vt:lpstr>
      <vt:lpstr>Présentation PowerPoint</vt:lpstr>
      <vt:lpstr>Faits </vt:lpstr>
      <vt:lpstr>Présentation PowerPoint</vt:lpstr>
      <vt:lpstr>Présentation PowerPoint</vt:lpstr>
      <vt:lpstr>Faits </vt:lpstr>
      <vt:lpstr>Présentation PowerPoint</vt:lpstr>
      <vt:lpstr>Faits:</vt:lpstr>
      <vt:lpstr>Présentation PowerPoint</vt:lpstr>
      <vt:lpstr>Présentation PowerPoint</vt:lpstr>
      <vt:lpstr>Faits:</vt:lpstr>
      <vt:lpstr>Énergie </vt:lpstr>
      <vt:lpstr>Nourriture </vt:lpstr>
      <vt:lpstr>Présentation PowerPoint</vt:lpstr>
      <vt:lpstr>Faits: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forêts </vt:lpstr>
      <vt:lpstr>Présentation PowerPoint</vt:lpstr>
      <vt:lpstr>Désertification</vt:lpstr>
      <vt:lpstr>B iodiversité </vt:lpstr>
      <vt:lpstr>Présentation PowerPoint</vt:lpstr>
      <vt:lpstr>SMOG</vt:lpstr>
      <vt:lpstr>Smog</vt:lpstr>
      <vt:lpstr>Présentation PowerPoint</vt:lpstr>
      <vt:lpstr>Présentation PowerPoint</vt:lpstr>
      <vt:lpstr>Présentation PowerPoint</vt:lpstr>
      <vt:lpstr>Présentation PowerPoint</vt:lpstr>
      <vt:lpstr>Smog - effets sur les personnes</vt:lpstr>
      <vt:lpstr>Présentation PowerPoint</vt:lpstr>
      <vt:lpstr>Présentation PowerPoint</vt:lpstr>
      <vt:lpstr>Présentation PowerPoint</vt:lpstr>
      <vt:lpstr>Présentation PowerPoint</vt:lpstr>
      <vt:lpstr>Présentation PowerPoint</vt:lpstr>
      <vt:lpstr>Effets sur l'environnement :</vt:lpstr>
      <vt:lpstr>Présentation PowerPoint</vt:lpstr>
      <vt:lpstr>https://smog.edu.pl/skutki-inf</vt:lpstr>
      <vt:lpstr>Ressources en eau</vt:lpstr>
      <vt:lpstr>Présentation PowerPoint</vt:lpstr>
      <vt:lpstr>Eau </vt:lpstr>
      <vt:lpstr>L' eau </vt:lpstr>
      <vt:lpstr>Présentation PowerPoint</vt:lpstr>
      <vt:lpstr>https://ekonsument.pl/materialy/publ_711_przede_wszystkim_woda.pdf</vt:lpstr>
      <vt:lpstr>Présentation PowerPoint</vt:lpstr>
      <vt:lpstr>Salle de bains:</vt:lpstr>
      <vt:lpstr>Cuisine:</vt:lpstr>
      <vt:lpstr>Balcon/jardin :</vt:lpstr>
      <vt:lpstr>Principe 6R</vt:lpstr>
      <vt:lpstr>6 R Principe</vt:lpstr>
      <vt:lpstr>Présentation PowerPoint</vt:lpstr>
      <vt:lpstr>Présentation PowerPoint</vt:lpstr>
      <vt:lpstr>Repensez , c'est-à-dire pensez si vous avez vraiment besoin d'une chose donnée.</vt:lpstr>
      <vt:lpstr>Repenser en pratique: </vt:lpstr>
      <vt:lpstr>Refuser</vt:lpstr>
      <vt:lpstr>Refuser en pratique :</vt:lpstr>
      <vt:lpstr>Réduire</vt:lpstr>
      <vt:lpstr>R éduire en pratique:</vt:lpstr>
      <vt:lpstr>Réutilisation</vt:lpstr>
      <vt:lpstr>Réutilisation en pratique:</vt:lpstr>
      <vt:lpstr>Récupération _</vt:lpstr>
      <vt:lpstr>Récupération en pratique :</vt:lpstr>
      <vt:lpstr>Recycler</vt:lpstr>
      <vt:lpstr>Recycler en pratique:</vt:lpstr>
      <vt:lpstr>Exercice - tri des déchets</vt:lpstr>
      <vt:lpstr>Présentation PowerPoint</vt:lpstr>
      <vt:lpstr>Où jeter les déchets après rénovation ? </vt:lpstr>
      <vt:lpstr>Présentation PowerPoint</vt:lpstr>
      <vt:lpstr>MÉTAUX ET PLASTIQUES </vt:lpstr>
      <vt:lpstr>PAPIER </vt:lpstr>
      <vt:lpstr>VERRE </vt:lpstr>
      <vt:lpstr>DÉCHETS BIODÉGRADABLES </vt:lpstr>
      <vt:lpstr>DÉCHETS MIXTES </vt:lpstr>
      <vt:lpstr>Présentation PowerPoint</vt:lpstr>
      <vt:lpstr>Présentation PowerPoint</vt:lpstr>
      <vt:lpstr>Présentation PowerPoint</vt:lpstr>
      <vt:lpstr>Présentation PowerPoint</vt:lpstr>
      <vt:lpstr>L'écoblanchiment</vt:lpstr>
      <vt:lpstr>Présentation PowerPoint</vt:lpstr>
      <vt:lpstr>Exemples de greenwashing :</vt:lpstr>
      <vt:lpstr>Nous appelons il écoblanchiment quand :</vt:lpstr>
      <vt:lpstr>Nous appelons il écoblanchiment quand :</vt:lpstr>
      <vt:lpstr>Présentation PowerPoint</vt:lpstr>
      <vt:lpstr>de non- responsabilité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KK 50+</dc:title>
  <dc:creator>Konto Microsoft</dc:creator>
  <cp:lastModifiedBy>Françoise salesse</cp:lastModifiedBy>
  <cp:revision>333</cp:revision>
  <dcterms:created xsi:type="dcterms:W3CDTF">2022-02-23T14:27:45Z</dcterms:created>
  <dcterms:modified xsi:type="dcterms:W3CDTF">2023-05-09T17:15:09Z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0x010100AF3D719707AEBB429ED0B64A3E8CDB79</vt:lpwstr>
  </property>
</Properties>
</file>