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4"/>
  </p:sldMasterIdLst>
  <p:notesMasterIdLst>
    <p:notesMasterId r:id="rId28"/>
  </p:notesMasterIdLst>
  <p:sldIdLst>
    <p:sldId id="256" r:id="rId5"/>
    <p:sldId id="277" r:id="rId6"/>
    <p:sldId id="292" r:id="rId7"/>
    <p:sldId id="288" r:id="rId8"/>
    <p:sldId id="280" r:id="rId9"/>
    <p:sldId id="281" r:id="rId10"/>
    <p:sldId id="283" r:id="rId11"/>
    <p:sldId id="284" r:id="rId12"/>
    <p:sldId id="285" r:id="rId13"/>
    <p:sldId id="286" r:id="rId14"/>
    <p:sldId id="287" r:id="rId15"/>
    <p:sldId id="289" r:id="rId16"/>
    <p:sldId id="296" r:id="rId17"/>
    <p:sldId id="297" r:id="rId18"/>
    <p:sldId id="291" r:id="rId19"/>
    <p:sldId id="298" r:id="rId20"/>
    <p:sldId id="299" r:id="rId21"/>
    <p:sldId id="294" r:id="rId22"/>
    <p:sldId id="300" r:id="rId23"/>
    <p:sldId id="301" r:id="rId24"/>
    <p:sldId id="302" r:id="rId25"/>
    <p:sldId id="278" r:id="rId26"/>
    <p:sldId id="279" r:id="rId27"/>
  </p:sldIdLst>
  <p:sldSz cx="12192000" cy="6858000"/>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2907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4660"/>
  </p:normalViewPr>
  <p:slideViewPr>
    <p:cSldViewPr snapToGrid="0">
      <p:cViewPr varScale="1">
        <p:scale>
          <a:sx n="56" d="100"/>
          <a:sy n="56" d="100"/>
        </p:scale>
        <p:origin x="99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B3456-C61D-49FF-A4C1-4DA246F56105}" type="datetimeFigureOut">
              <a:rPr lang="pl-PL" smtClean="0"/>
              <a:t>09.05.2023</a:t>
            </a:fld>
            <a:endParaRPr lang="pl-PL"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
              <a:t>Click to master the text master style</a:t>
            </a:r>
          </a:p>
          <a:p>
            <a:pPr lvl="1"/>
            <a:r>
              <a:rPr lang="en"/>
              <a:t>Second level</a:t>
            </a:r>
          </a:p>
          <a:p>
            <a:pPr lvl="2"/>
            <a:r>
              <a:rPr lang="en"/>
              <a:t>Third level</a:t>
            </a:r>
          </a:p>
          <a:p>
            <a:pPr lvl="3"/>
            <a:r>
              <a:rPr lang="en"/>
              <a:t>Fourth level</a:t>
            </a:r>
          </a:p>
          <a:p>
            <a:pPr lvl="4"/>
            <a:r>
              <a:rPr lang="en"/>
              <a:t>Fifth level</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6D442-872C-440A-AB25-4C7EC2600B2D}" type="slidenum">
              <a:rPr lang="pl-PL" smtClean="0"/>
              <a:t>‹N°›</a:t>
            </a:fld>
            <a:endParaRPr lang="pl-PL" dirty="0"/>
          </a:p>
        </p:txBody>
      </p:sp>
    </p:spTree>
    <p:extLst>
      <p:ext uri="{BB962C8B-B14F-4D97-AF65-F5344CB8AC3E}">
        <p14:creationId xmlns:p14="http://schemas.microsoft.com/office/powerpoint/2010/main" val="2275418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pl-PL"/>
              <a:t>Kliknij, aby edytować styl</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702201E7-4A14-42B5-BE89-6EF24852E0AA}" type="slidenum">
              <a:rPr lang="pl-PL" smtClean="0"/>
              <a:t>‹N°›</a:t>
            </a:fld>
            <a:endParaRPr lang="pl-PL"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09207809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139096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979820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pl-PL" dirty="0"/>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346744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8708357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pl-PL"/>
              <a:t>Kliknij, aby edytować styl</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p:txBody>
          <a:bodyPr/>
          <a:lstStyle/>
          <a:p>
            <a:endParaRPr lang="pl-PL" dirty="0"/>
          </a:p>
        </p:txBody>
      </p:sp>
      <p:sp>
        <p:nvSpPr>
          <p:cNvPr id="7" name="Slide Number Placeholder 6"/>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395758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8" name="Footer Placeholder 7"/>
          <p:cNvSpPr>
            <a:spLocks noGrp="1"/>
          </p:cNvSpPr>
          <p:nvPr>
            <p:ph type="ftr" sz="quarter" idx="11"/>
          </p:nvPr>
        </p:nvSpPr>
        <p:spPr/>
        <p:txBody>
          <a:bodyPr/>
          <a:lstStyle/>
          <a:p>
            <a:endParaRPr lang="pl-PL" dirty="0"/>
          </a:p>
        </p:txBody>
      </p:sp>
      <p:sp>
        <p:nvSpPr>
          <p:cNvPr id="9" name="Slide Number Placeholder 8"/>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017160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4" name="Footer Placeholder 3"/>
          <p:cNvSpPr>
            <a:spLocks noGrp="1"/>
          </p:cNvSpPr>
          <p:nvPr>
            <p:ph type="ftr" sz="quarter" idx="11"/>
          </p:nvPr>
        </p:nvSpPr>
        <p:spPr/>
        <p:txBody>
          <a:bodyPr/>
          <a:lstStyle/>
          <a:p>
            <a:endParaRPr lang="pl-PL" dirty="0"/>
          </a:p>
        </p:txBody>
      </p:sp>
      <p:sp>
        <p:nvSpPr>
          <p:cNvPr id="5" name="Slide Number Placeholder 4"/>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582156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3" name="Footer Placeholder 2"/>
          <p:cNvSpPr>
            <a:spLocks noGrp="1"/>
          </p:cNvSpPr>
          <p:nvPr>
            <p:ph type="ftr" sz="quarter" idx="11"/>
          </p:nvPr>
        </p:nvSpPr>
        <p:spPr/>
        <p:txBody>
          <a:bodyPr/>
          <a:lstStyle/>
          <a:p>
            <a:endParaRPr lang="pl-PL" dirty="0"/>
          </a:p>
        </p:txBody>
      </p:sp>
      <p:sp>
        <p:nvSpPr>
          <p:cNvPr id="4" name="Slide Number Placeholder 3"/>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118509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pl-PL"/>
              <a:t>Kliknij, aby edytować styl</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l-PL"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1487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pl-PL"/>
              <a:t>Kliknij, aby edytować styl</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9061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 dirty="0"/>
              <a:t>Click to create a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 dirty="0"/>
              <a:t>Click to master the text master style</a:t>
            </a:r>
          </a:p>
          <a:p>
            <a:pPr lvl="1"/>
            <a:r>
              <a:rPr lang="en" dirty="0"/>
              <a:t>Second level</a:t>
            </a:r>
          </a:p>
          <a:p>
            <a:pPr lvl="2"/>
            <a:r>
              <a:rPr lang="en" dirty="0"/>
              <a:t>Third level</a:t>
            </a:r>
          </a:p>
          <a:p>
            <a:pPr lvl="3"/>
            <a:r>
              <a:rPr lang="en" dirty="0"/>
              <a:t>Fourth level</a:t>
            </a:r>
          </a:p>
          <a:p>
            <a:pPr lvl="4"/>
            <a:r>
              <a:rPr lang="en" dirty="0"/>
              <a:t>Fifth level</a:t>
            </a:r>
            <a:endParaRPr lang="pl-PL" dirty="0"/>
          </a:p>
          <a:p>
            <a:pPr lvl="0"/>
            <a:r>
              <a:rPr lang="en" dirty="0"/>
              <a:t>Click to master the text master style</a:t>
            </a:r>
          </a:p>
          <a:p>
            <a:pPr lvl="1"/>
            <a:r>
              <a:rPr lang="en" dirty="0"/>
              <a:t>Second level</a:t>
            </a:r>
          </a:p>
          <a:p>
            <a:pPr lvl="2"/>
            <a:r>
              <a:rPr lang="en" dirty="0"/>
              <a:t>Third level</a:t>
            </a:r>
          </a:p>
          <a:p>
            <a:pPr lvl="3"/>
            <a:r>
              <a:rPr lang="en" dirty="0"/>
              <a:t>Fourth level</a:t>
            </a:r>
          </a:p>
          <a:p>
            <a:pPr lvl="4"/>
            <a:r>
              <a:rPr lang="en" dirty="0"/>
              <a:t>Fifth level</a:t>
            </a:r>
            <a:endParaRPr lang="en-US" dirty="0"/>
          </a:p>
          <a:p>
            <a:pPr lvl="4"/>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pl-PL"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702201E7-4A14-42B5-BE89-6EF24852E0AA}" type="slidenum">
              <a:rPr lang="pl-PL" smtClean="0"/>
              <a:t>‹N°›</a:t>
            </a:fld>
            <a:endParaRPr lang="pl-PL"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2539316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2">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txStyles>
    <p:titleStyle>
      <a:lvl1pPr algn="l" defTabSz="914400" rtl="0" eaLnBrk="1" latinLnBrk="0" hangingPunct="1">
        <a:lnSpc>
          <a:spcPct val="89000"/>
        </a:lnSpc>
        <a:spcBef>
          <a:spcPct val="0"/>
        </a:spcBef>
        <a:buNone/>
        <a:defRPr sz="4400" kern="1200" baseline="0">
          <a:solidFill>
            <a:schemeClr val="tx2"/>
          </a:solidFill>
          <a:latin typeface="Arial" panose="020B0604020202020204" pitchFamily="34" charset="0"/>
          <a:ea typeface="+mj-ea"/>
          <a:cs typeface="Arial" panose="020B0604020202020204" pitchFamily="34" charset="0"/>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Arial" panose="020B0604020202020204" pitchFamily="34" charset="0"/>
          <a:ea typeface="+mn-ea"/>
          <a:cs typeface="Arial" panose="020B0604020202020204" pitchFamily="34" charset="0"/>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Arial" panose="020B0604020202020204" pitchFamily="34" charset="0"/>
          <a:ea typeface="+mn-ea"/>
          <a:cs typeface="Arial" panose="020B0604020202020204" pitchFamily="34" charset="0"/>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Arial" panose="020B0604020202020204" pitchFamily="34" charset="0"/>
          <a:ea typeface="+mn-ea"/>
          <a:cs typeface="Arial" panose="020B0604020202020204" pitchFamily="34" charset="0"/>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Arial" panose="020B0604020202020204" pitchFamily="34" charset="0"/>
          <a:ea typeface="+mn-ea"/>
          <a:cs typeface="Arial" panose="020B0604020202020204" pitchFamily="34" charset="0"/>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Arial" panose="020B0604020202020204" pitchFamily="34" charset="0"/>
          <a:ea typeface="+mn-ea"/>
          <a:cs typeface="Arial" panose="020B0604020202020204" pitchFamily="34" charset="0"/>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asana.com/pl/resources/gantt-chart-basic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files.pl/pl/index.php/Bud%C5%BCet_projekt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asana.com/pl/resources/project-budge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asana.com/pl/resources/project-risk-management-proces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zarzadzanieprojektami.it/21.html" TargetMode="External"/><Relationship Id="rId13" Type="http://schemas.openxmlformats.org/officeDocument/2006/relationships/hyperlink" Target="https://publicystyka.ngo.pl/czym-jest-rezultat-w-projekcie" TargetMode="External"/><Relationship Id="rId3" Type="http://schemas.openxmlformats.org/officeDocument/2006/relationships/hyperlink" Target="https://www.datocms-assets.com/36998/1608568194-zarzadzanieprojektemsempre.pdf" TargetMode="External"/><Relationship Id="rId7" Type="http://schemas.openxmlformats.org/officeDocument/2006/relationships/hyperlink" Target="https://www.powiat-slupca.pl/wp-content/uploads/2021/07/Podrecznik-nt-tworzenia-projektow.pdf" TargetMode="External"/><Relationship Id="rId12" Type="http://schemas.openxmlformats.org/officeDocument/2006/relationships/hyperlink" Target="https://asana.com/pl/resources/project-budget" TargetMode="External"/><Relationship Id="rId2" Type="http://schemas.openxmlformats.org/officeDocument/2006/relationships/hyperlink" Target="file:///C:\Users\ffi23\Downloads\5016_0.pdf" TargetMode="External"/><Relationship Id="rId16" Type="http://schemas.openxmlformats.org/officeDocument/2006/relationships/hyperlink" Target="https://asana.com/pl/resources/project-risk-management-process" TargetMode="External"/><Relationship Id="rId1" Type="http://schemas.openxmlformats.org/officeDocument/2006/relationships/slideLayout" Target="../slideLayouts/slideLayout2.xml"/><Relationship Id="rId6" Type="http://schemas.openxmlformats.org/officeDocument/2006/relationships/hyperlink" Target="https://mtc.pl/cele-smart/" TargetMode="External"/><Relationship Id="rId11" Type="http://schemas.openxmlformats.org/officeDocument/2006/relationships/hyperlink" Target="https://mfiles.pl/pl/index.php/Bud%C5%BCet_projektu" TargetMode="External"/><Relationship Id="rId5" Type="http://schemas.openxmlformats.org/officeDocument/2006/relationships/hyperlink" Target="https://mfiles.pl/pl/index.php/Zasada_SMART" TargetMode="External"/><Relationship Id="rId15" Type="http://schemas.openxmlformats.org/officeDocument/2006/relationships/hyperlink" Target="https://mtc.pl/zarzadzanie-ryzykiem-w-projekcie/" TargetMode="External"/><Relationship Id="rId10" Type="http://schemas.openxmlformats.org/officeDocument/2006/relationships/hyperlink" Target="https://asana.com/pl/resources/gantt-chart-basics" TargetMode="External"/><Relationship Id="rId4" Type="http://schemas.openxmlformats.org/officeDocument/2006/relationships/hyperlink" Target="https://efektpmo.pl/jak-definiowac-cele-w-projektach/" TargetMode="External"/><Relationship Id="rId9" Type="http://schemas.openxmlformats.org/officeDocument/2006/relationships/hyperlink" Target="https://en.duf.dk/fileadmin/user_upload/Editor/5_The_problem_tree_and_development_of_solutions.pdf" TargetMode="External"/><Relationship Id="rId14" Type="http://schemas.openxmlformats.org/officeDocument/2006/relationships/hyperlink" Target="https://aktywny.blog/2015/06/03/produkt-rezultat-efekt-oddzialywanie-czym-to-jesc/"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zarzadzanieprojektami.it/21.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file:///C:\Users\ffi23\Downloads\5016_0.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1770185" y="2543908"/>
            <a:ext cx="8217877" cy="2883877"/>
          </a:xfrm>
        </p:spPr>
        <p:txBody>
          <a:bodyPr>
            <a:normAutofit/>
          </a:bodyPr>
          <a:lstStyle/>
          <a:p>
            <a:r>
              <a:rPr lang="fr" b="1" dirty="0"/>
              <a:t>Compétences clés pour les personnes âgées de 50 ans et plus</a:t>
            </a:r>
          </a:p>
          <a:p>
            <a:endParaRPr lang="pl-PL" b="1" dirty="0"/>
          </a:p>
          <a:p>
            <a:r>
              <a:rPr lang="fr" sz="4000" b="1" dirty="0"/>
              <a:t>Cours : Entrepreneuriat</a:t>
            </a:r>
            <a:endParaRPr lang="pl-PL" sz="4000" b="1" dirty="0"/>
          </a:p>
          <a:p>
            <a:r>
              <a:rPr lang="fr" sz="4000" b="1" dirty="0"/>
              <a:t>Module 3 : </a:t>
            </a:r>
            <a:r>
              <a:rPr lang="fr" sz="4000" b="1" dirty="0" err="1"/>
              <a:t>Projets </a:t>
            </a:r>
            <a:r>
              <a:rPr lang="fr" sz="4000" b="1" dirty="0"/>
              <a:t>dans ma vie</a:t>
            </a:r>
          </a:p>
        </p:txBody>
      </p:sp>
      <p:pic>
        <p:nvPicPr>
          <p:cNvPr id="5" name="Image 1"/>
          <p:cNvPicPr/>
          <p:nvPr/>
        </p:nvPicPr>
        <p:blipFill>
          <a:blip r:embed="rId2"/>
          <a:srcRect/>
          <a:stretch>
            <a:fillRect/>
          </a:stretch>
        </p:blipFill>
        <p:spPr>
          <a:xfrm>
            <a:off x="9615122" y="4208585"/>
            <a:ext cx="1238250" cy="1219200"/>
          </a:xfrm>
          <a:prstGeom prst="rect">
            <a:avLst/>
          </a:prstGeom>
          <a:noFill/>
          <a:ln>
            <a:noFill/>
            <a:prstDash/>
          </a:ln>
        </p:spPr>
      </p:pic>
      <p:pic>
        <p:nvPicPr>
          <p:cNvPr id="7" name="Obraz 6" descr="C:\Users\FFI\AppData\Local\Temp\Rar$DIa0.968\EN Co-funded by the EU_PO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1689" y="1282255"/>
            <a:ext cx="4080510" cy="855345"/>
          </a:xfrm>
          <a:prstGeom prst="rect">
            <a:avLst/>
          </a:prstGeom>
          <a:noFill/>
          <a:ln>
            <a:noFill/>
          </a:ln>
        </p:spPr>
      </p:pic>
    </p:spTree>
    <p:extLst>
      <p:ext uri="{BB962C8B-B14F-4D97-AF65-F5344CB8AC3E}">
        <p14:creationId xmlns:p14="http://schemas.microsoft.com/office/powerpoint/2010/main" val="1836898358"/>
      </p:ext>
    </p:extLst>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solidFill>
                  <a:srgbClr val="00B050"/>
                </a:solidFill>
              </a:rPr>
              <a:t>Pertinent </a:t>
            </a:r>
            <a:r>
              <a:rPr lang="fr" dirty="0">
                <a:solidFill>
                  <a:schemeClr val="tx1"/>
                </a:solidFill>
              </a:rPr>
              <a:t>_</a:t>
            </a:r>
            <a:br>
              <a:rPr lang="pl-PL" dirty="0"/>
            </a:br>
            <a:endParaRPr lang="pl-PL" dirty="0"/>
          </a:p>
        </p:txBody>
      </p:sp>
      <p:sp>
        <p:nvSpPr>
          <p:cNvPr id="3" name="Symbol zastępczy zawartości 2"/>
          <p:cNvSpPr>
            <a:spLocks noGrp="1"/>
          </p:cNvSpPr>
          <p:nvPr>
            <p:ph idx="1"/>
          </p:nvPr>
        </p:nvSpPr>
        <p:spPr/>
        <p:txBody>
          <a:bodyPr>
            <a:normAutofit/>
          </a:bodyPr>
          <a:lstStyle/>
          <a:p>
            <a:r>
              <a:rPr lang="fr" sz="3600" dirty="0"/>
              <a:t>Un objectif important est la base d'un sens et d'une motivation à travailler</a:t>
            </a:r>
          </a:p>
          <a:p>
            <a:r>
              <a:rPr lang="fr" sz="3600" dirty="0"/>
              <a:t>Chaque membre de l'équipe doit sentir qu'il joue un rôle important dans la réalisation de l'objectif</a:t>
            </a:r>
          </a:p>
          <a:p>
            <a:r>
              <a:rPr lang="fr" sz="3600" dirty="0"/>
              <a:t>Un objectif a de la valeur pour ceux qui le poursuivent</a:t>
            </a:r>
            <a:endParaRPr lang="pl-PL" sz="3600" dirty="0"/>
          </a:p>
        </p:txBody>
      </p:sp>
    </p:spTree>
    <p:extLst>
      <p:ext uri="{BB962C8B-B14F-4D97-AF65-F5344CB8AC3E}">
        <p14:creationId xmlns:p14="http://schemas.microsoft.com/office/powerpoint/2010/main" val="280821464"/>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solidFill>
                  <a:srgbClr val="FF0000"/>
                </a:solidFill>
              </a:rPr>
              <a:t>Temps </a:t>
            </a:r>
            <a:r>
              <a:rPr lang="fr" dirty="0">
                <a:solidFill>
                  <a:schemeClr val="tx1"/>
                </a:solidFill>
              </a:rPr>
              <a:t>- </a:t>
            </a:r>
            <a:r>
              <a:rPr lang="fr" dirty="0"/>
              <a:t>limité </a:t>
            </a:r>
            <a:r>
              <a:rPr lang="fr" dirty="0">
                <a:solidFill>
                  <a:schemeClr val="tx1"/>
                </a:solidFill>
              </a:rPr>
              <a:t>_</a:t>
            </a:r>
            <a:br>
              <a:rPr lang="pl-PL" dirty="0"/>
            </a:br>
            <a:endParaRPr lang="pl-PL" dirty="0"/>
          </a:p>
        </p:txBody>
      </p:sp>
      <p:sp>
        <p:nvSpPr>
          <p:cNvPr id="3" name="Symbol zastępczy zawartości 2"/>
          <p:cNvSpPr>
            <a:spLocks noGrp="1"/>
          </p:cNvSpPr>
          <p:nvPr>
            <p:ph idx="1"/>
          </p:nvPr>
        </p:nvSpPr>
        <p:spPr>
          <a:xfrm>
            <a:off x="1453896" y="1719072"/>
            <a:ext cx="10332720" cy="3581400"/>
          </a:xfrm>
        </p:spPr>
        <p:txBody>
          <a:bodyPr>
            <a:noAutofit/>
          </a:bodyPr>
          <a:lstStyle/>
          <a:p>
            <a:r>
              <a:rPr lang="fr" sz="3600" dirty="0"/>
              <a:t>Fixer une date limite pour l'objectif fixé</a:t>
            </a:r>
          </a:p>
          <a:p>
            <a:r>
              <a:rPr lang="fr" sz="3600" dirty="0"/>
              <a:t>Fixer un délai pour sa réalisation</a:t>
            </a:r>
          </a:p>
          <a:p>
            <a:r>
              <a:rPr lang="fr" sz="3600" dirty="0"/>
              <a:t>Détermination des dates spécifiques de début, de fin et d'étape</a:t>
            </a:r>
          </a:p>
          <a:p>
            <a:r>
              <a:rPr lang="fr" sz="3600" dirty="0"/>
              <a:t>Adoption d'hypothèses réalistes : le temps pour atteindre l'objectif ne peut être ni trop court (pression, menace que l'objectif ne sera pas atteint) , ni trop long (baisse de motivation)</a:t>
            </a:r>
            <a:endParaRPr lang="pl-PL" sz="3600" dirty="0"/>
          </a:p>
        </p:txBody>
      </p:sp>
    </p:spTree>
    <p:extLst>
      <p:ext uri="{BB962C8B-B14F-4D97-AF65-F5344CB8AC3E}">
        <p14:creationId xmlns:p14="http://schemas.microsoft.com/office/powerpoint/2010/main" val="3519383494"/>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438912"/>
            <a:ext cx="9601200" cy="1485900"/>
          </a:xfrm>
        </p:spPr>
        <p:txBody>
          <a:bodyPr>
            <a:normAutofit/>
          </a:bodyPr>
          <a:lstStyle/>
          <a:p>
            <a:r>
              <a:rPr lang="fr" u="sng" dirty="0"/>
              <a:t>Calendrier </a:t>
            </a:r>
            <a:endParaRPr lang="pl-PL" u="sng" dirty="0"/>
          </a:p>
        </p:txBody>
      </p:sp>
      <p:sp>
        <p:nvSpPr>
          <p:cNvPr id="3" name="Symbol zastępczy zawartości 2"/>
          <p:cNvSpPr>
            <a:spLocks noGrp="1"/>
          </p:cNvSpPr>
          <p:nvPr>
            <p:ph idx="1"/>
          </p:nvPr>
        </p:nvSpPr>
        <p:spPr>
          <a:xfrm>
            <a:off x="1371600" y="1181862"/>
            <a:ext cx="10021824" cy="5308767"/>
          </a:xfrm>
        </p:spPr>
        <p:txBody>
          <a:bodyPr>
            <a:noAutofit/>
          </a:bodyPr>
          <a:lstStyle/>
          <a:p>
            <a:pPr marL="0" indent="0" algn="just">
              <a:buNone/>
            </a:pPr>
            <a:r>
              <a:rPr lang="fr" sz="2800" dirty="0"/>
              <a:t>Diagramme de Gantt - l'outil le plus courant pour présenter les dépendances temporelles du projet. Visualise le calendrier du projet et les tâches/événements associés dans le cycle de vie du projet à l'aide d'un graphique à barres.</a:t>
            </a:r>
          </a:p>
          <a:p>
            <a:pPr marL="0" indent="0" algn="just">
              <a:buNone/>
            </a:pPr>
            <a:r>
              <a:rPr lang="fr" sz="2800" dirty="0"/>
              <a:t>Les barres du graphique représentent les tâches et leur longueur reflète le temps nécessaire pour accomplir ces tâches.</a:t>
            </a:r>
            <a:endParaRPr lang="pl-PL" sz="2800" dirty="0"/>
          </a:p>
          <a:p>
            <a:pPr marL="0" indent="0">
              <a:buNone/>
            </a:pPr>
            <a:r>
              <a:rPr lang="fr" sz="2800" dirty="0"/>
              <a:t>Le diagramme de Gantt peut être composé des éléments suivants :</a:t>
            </a:r>
          </a:p>
          <a:p>
            <a:r>
              <a:rPr lang="fr" sz="2800" dirty="0"/>
              <a:t>La date et la durée de chaque tâche</a:t>
            </a:r>
          </a:p>
          <a:p>
            <a:r>
              <a:rPr lang="fr" sz="2800" dirty="0" err="1"/>
              <a:t>Tâches </a:t>
            </a:r>
            <a:r>
              <a:rPr lang="fr" sz="2800" dirty="0"/>
              <a:t>_</a:t>
            </a:r>
            <a:endParaRPr lang="en" sz="2800" dirty="0"/>
          </a:p>
          <a:p>
            <a:r>
              <a:rPr lang="fr" sz="2800" dirty="0"/>
              <a:t>Propriétaire de la tâche</a:t>
            </a:r>
          </a:p>
          <a:p>
            <a:r>
              <a:rPr lang="fr" sz="2800" dirty="0"/>
              <a:t>Jalons</a:t>
            </a:r>
            <a:endParaRPr lang="en" sz="2800" dirty="0"/>
          </a:p>
        </p:txBody>
      </p:sp>
    </p:spTree>
    <p:extLst>
      <p:ext uri="{BB962C8B-B14F-4D97-AF65-F5344CB8AC3E}">
        <p14:creationId xmlns:p14="http://schemas.microsoft.com/office/powerpoint/2010/main" val="3557517105"/>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u="sng" dirty="0"/>
              <a:t>Création du diagramme </a:t>
            </a:r>
            <a:endParaRPr lang="pl-PL" u="sng" dirty="0"/>
          </a:p>
        </p:txBody>
      </p:sp>
      <p:sp>
        <p:nvSpPr>
          <p:cNvPr id="3" name="Symbol zastępczy zawartości 2"/>
          <p:cNvSpPr>
            <a:spLocks noGrp="1"/>
          </p:cNvSpPr>
          <p:nvPr>
            <p:ph idx="1"/>
          </p:nvPr>
        </p:nvSpPr>
        <p:spPr>
          <a:xfrm>
            <a:off x="1371600" y="1737360"/>
            <a:ext cx="10378440" cy="4736592"/>
          </a:xfrm>
        </p:spPr>
        <p:txBody>
          <a:bodyPr>
            <a:normAutofit fontScale="92500" lnSpcReduction="10000"/>
          </a:bodyPr>
          <a:lstStyle/>
          <a:p>
            <a:pPr marL="457200" indent="-457200">
              <a:buAutoNum type="arabicPeriod"/>
            </a:pPr>
            <a:r>
              <a:rPr lang="fr" sz="2800" dirty="0"/>
              <a:t>Spécifiez la période - définissez la date de début et de fin du projet.</a:t>
            </a:r>
          </a:p>
          <a:p>
            <a:pPr marL="457200" indent="-457200">
              <a:buAutoNum type="arabicPeriod"/>
            </a:pPr>
            <a:r>
              <a:rPr lang="fr" sz="2800" dirty="0"/>
              <a:t>Ajoutez des tâches au graphique - pour chaque tâche, il est également bon de définir sa date de début et de fin, sa durée.</a:t>
            </a:r>
          </a:p>
          <a:p>
            <a:pPr marL="457200" indent="-457200">
              <a:buAutoNum type="arabicPeriod"/>
            </a:pPr>
            <a:r>
              <a:rPr lang="fr" sz="2800" dirty="0"/>
              <a:t>Déterminez les dépendances entre les tâches individuelles du projet.</a:t>
            </a:r>
          </a:p>
          <a:p>
            <a:pPr marL="457200" indent="-457200">
              <a:buAutoNum type="arabicPeriod"/>
            </a:pPr>
            <a:r>
              <a:rPr lang="fr" sz="2800" dirty="0"/>
              <a:t>Définissez des jalons - des "points de contrôle", des moments spécifiques qui représentent l'achèvement de groupes de tâches plus importants et servent à les hiérarchiser. Il peut s'agir de : réunions d'équipe, approbations de projet, début de tâche, point final d'une étape de projet, etc.</a:t>
            </a:r>
          </a:p>
          <a:p>
            <a:pPr marL="0" indent="0">
              <a:buNone/>
            </a:pPr>
            <a:endParaRPr lang="pl-PL" sz="2200" dirty="0"/>
          </a:p>
          <a:p>
            <a:pPr marL="0" indent="0">
              <a:buNone/>
            </a:pPr>
            <a:r>
              <a:rPr lang="fr" sz="2200" dirty="0"/>
              <a:t>Source </a:t>
            </a:r>
            <a:r>
              <a:rPr lang="fr" sz="2200" dirty="0">
                <a:hlinkClick r:id="rId2"/>
              </a:rPr>
              <a:t>: https://asana.com/pl/resources/gantt-chart-basics _</a:t>
            </a:r>
            <a:r>
              <a:rPr lang="fr" sz="2200" dirty="0"/>
              <a:t> </a:t>
            </a:r>
          </a:p>
          <a:p>
            <a:pPr marL="0" indent="0">
              <a:buNone/>
            </a:pPr>
            <a:endParaRPr lang="pl-PL" dirty="0"/>
          </a:p>
        </p:txBody>
      </p:sp>
    </p:spTree>
    <p:extLst>
      <p:ext uri="{BB962C8B-B14F-4D97-AF65-F5344CB8AC3E}">
        <p14:creationId xmlns:p14="http://schemas.microsoft.com/office/powerpoint/2010/main" val="3082354032"/>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u="sng" dirty="0">
                <a:solidFill>
                  <a:srgbClr val="00B050"/>
                </a:solidFill>
              </a:rPr>
              <a:t>du projet </a:t>
            </a:r>
            <a:r>
              <a:rPr lang="fr" u="sng" dirty="0"/>
              <a:t>- définition</a:t>
            </a:r>
            <a:endParaRPr lang="pl-PL" u="sng" dirty="0"/>
          </a:p>
        </p:txBody>
      </p:sp>
      <p:sp>
        <p:nvSpPr>
          <p:cNvPr id="3" name="Symbol zastępczy zawartości 2"/>
          <p:cNvSpPr>
            <a:spLocks noGrp="1"/>
          </p:cNvSpPr>
          <p:nvPr>
            <p:ph idx="1"/>
          </p:nvPr>
        </p:nvSpPr>
        <p:spPr>
          <a:xfrm>
            <a:off x="1371600" y="1792224"/>
            <a:ext cx="10314432" cy="4864608"/>
          </a:xfrm>
        </p:spPr>
        <p:txBody>
          <a:bodyPr/>
          <a:lstStyle/>
          <a:p>
            <a:pPr marL="0" indent="0" algn="just">
              <a:buNone/>
            </a:pPr>
            <a:r>
              <a:rPr lang="fr" sz="2800" b="1" dirty="0"/>
              <a:t>Budget du projet </a:t>
            </a:r>
            <a:r>
              <a:rPr lang="fr" sz="2800" dirty="0"/>
              <a:t>– „ est un plan financier pour la mise en œuvre du projet ou une expression chiffrée du plan d'activités du projet, permettant de mesurer la performance du projet en termes financiers. On l'appelle aussi la ventilation des coûts, présentée dans des tableaux, pour l'utilisation des activités réalisées dans le cadre du projet.</a:t>
            </a:r>
          </a:p>
          <a:p>
            <a:pPr marL="0" indent="0" algn="just">
              <a:buNone/>
            </a:pPr>
            <a:endParaRPr lang="pl-PL" dirty="0"/>
          </a:p>
          <a:p>
            <a:pPr marL="0" indent="0" algn="just">
              <a:buNone/>
            </a:pPr>
            <a:r>
              <a:rPr lang="fr" dirty="0"/>
              <a:t>Source </a:t>
            </a:r>
            <a:r>
              <a:rPr lang="fr" dirty="0">
                <a:hlinkClick r:id="rId2"/>
              </a:rPr>
              <a:t>: https://mfiles.pl/pl/index.php/Bud%C5%BCet_projektu _</a:t>
            </a:r>
            <a:r>
              <a:rPr lang="fr" dirty="0"/>
              <a:t> </a:t>
            </a:r>
            <a:endParaRPr lang="pl-PL" dirty="0"/>
          </a:p>
        </p:txBody>
      </p:sp>
    </p:spTree>
    <p:extLst>
      <p:ext uri="{BB962C8B-B14F-4D97-AF65-F5344CB8AC3E}">
        <p14:creationId xmlns:p14="http://schemas.microsoft.com/office/powerpoint/2010/main" val="4089045187"/>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59436"/>
            <a:ext cx="9601200" cy="1485900"/>
          </a:xfrm>
        </p:spPr>
        <p:txBody>
          <a:bodyPr/>
          <a:lstStyle/>
          <a:p>
            <a:r>
              <a:rPr lang="fr" u="sng" dirty="0"/>
              <a:t>Pas à pas : budget </a:t>
            </a:r>
            <a:endParaRPr lang="pl-PL" u="sng" dirty="0"/>
          </a:p>
        </p:txBody>
      </p:sp>
      <p:sp>
        <p:nvSpPr>
          <p:cNvPr id="3" name="Symbol zastępczy zawartości 2"/>
          <p:cNvSpPr>
            <a:spLocks noGrp="1"/>
          </p:cNvSpPr>
          <p:nvPr>
            <p:ph idx="1"/>
          </p:nvPr>
        </p:nvSpPr>
        <p:spPr>
          <a:xfrm>
            <a:off x="776688" y="838410"/>
            <a:ext cx="11055427" cy="6019589"/>
          </a:xfrm>
        </p:spPr>
        <p:txBody>
          <a:bodyPr>
            <a:noAutofit/>
          </a:bodyPr>
          <a:lstStyle/>
          <a:p>
            <a:pPr marL="0" indent="0">
              <a:buNone/>
            </a:pPr>
            <a:r>
              <a:rPr lang="fr" sz="2600" dirty="0"/>
              <a:t>1. Une fois les </a:t>
            </a:r>
            <a:r>
              <a:rPr lang="fr" sz="2600" b="1" dirty="0">
                <a:solidFill>
                  <a:srgbClr val="002060"/>
                </a:solidFill>
              </a:rPr>
              <a:t>objectifs </a:t>
            </a:r>
            <a:r>
              <a:rPr lang="fr" sz="2600" dirty="0"/>
              <a:t>du projet définis, la portée des travaux nécessaires pour les atteindre doit être définie. La portée du projet décrit les produits finaux que nous voulons réaliser et quand. Nous devons prendre en compte des facteurs tels que </a:t>
            </a:r>
            <a:r>
              <a:rPr lang="fr" sz="2600" b="1" dirty="0">
                <a:solidFill>
                  <a:srgbClr val="002060"/>
                </a:solidFill>
              </a:rPr>
              <a:t>les ressources disponibles </a:t>
            </a:r>
            <a:r>
              <a:rPr lang="fr" sz="2600" dirty="0"/>
              <a:t>, les contraintes de temps et ce que nous ne voulons pas réaliser (si quelque chose sort du cadre du projet, il peut également dépasser le budget).</a:t>
            </a:r>
          </a:p>
          <a:p>
            <a:pPr marL="0" indent="0">
              <a:buNone/>
            </a:pPr>
            <a:r>
              <a:rPr lang="fr" sz="2600" dirty="0"/>
              <a:t>2. Créez une </a:t>
            </a:r>
            <a:r>
              <a:rPr lang="fr" sz="2600" b="1" dirty="0">
                <a:solidFill>
                  <a:srgbClr val="002060"/>
                </a:solidFill>
              </a:rPr>
              <a:t>liste des produits finaux </a:t>
            </a:r>
            <a:r>
              <a:rPr lang="fr" sz="2600" dirty="0"/>
              <a:t>du projet et décomposez-les en éléments plus petits, par exemple si le produit du projet publie un article sur un blog, il peut être divisé en </a:t>
            </a:r>
            <a:r>
              <a:rPr lang="fr" sz="2600" b="1" dirty="0">
                <a:solidFill>
                  <a:srgbClr val="002060"/>
                </a:solidFill>
              </a:rPr>
              <a:t>composants </a:t>
            </a:r>
            <a:r>
              <a:rPr lang="fr" sz="2600" dirty="0"/>
              <a:t>, </a:t>
            </a:r>
            <a:r>
              <a:rPr lang="fr" sz="2600" dirty="0">
                <a:solidFill>
                  <a:srgbClr val="290701"/>
                </a:solidFill>
              </a:rPr>
              <a:t>par exemple rédaction, relecture de l'article, conception d'images/ graphiques, partage sur les réseaux sociaux, etc.</a:t>
            </a:r>
            <a:endParaRPr lang="en" sz="2600" dirty="0">
              <a:solidFill>
                <a:srgbClr val="290701"/>
              </a:solidFill>
            </a:endParaRPr>
          </a:p>
          <a:p>
            <a:pPr marL="0" indent="0">
              <a:buNone/>
            </a:pPr>
            <a:r>
              <a:rPr lang="fr" sz="2600" dirty="0"/>
              <a:t>3. Faites une liste des </a:t>
            </a:r>
            <a:r>
              <a:rPr lang="fr" sz="2600" b="1" dirty="0">
                <a:solidFill>
                  <a:srgbClr val="002060"/>
                </a:solidFill>
              </a:rPr>
              <a:t>ressources nécessaires </a:t>
            </a:r>
            <a:r>
              <a:rPr lang="fr" sz="2600" dirty="0"/>
              <a:t>pour livrer les produits finaux, par exemple les membres de l'équipe (peut-être que certains travaux doivent être externalisés ?), la formation, l'équipement, l'espace de travail, la collecte de données, les services professionnels, les frais de déplacement, etc.</a:t>
            </a:r>
            <a:endParaRPr lang="pl-PL" sz="2600" dirty="0"/>
          </a:p>
        </p:txBody>
      </p:sp>
    </p:spTree>
    <p:extLst>
      <p:ext uri="{BB962C8B-B14F-4D97-AF65-F5344CB8AC3E}">
        <p14:creationId xmlns:p14="http://schemas.microsoft.com/office/powerpoint/2010/main" val="2339845509"/>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740664"/>
            <a:ext cx="9601200" cy="1485900"/>
          </a:xfrm>
        </p:spPr>
        <p:txBody>
          <a:bodyPr/>
          <a:lstStyle/>
          <a:p>
            <a:r>
              <a:rPr lang="fr" u="sng" dirty="0"/>
              <a:t>Pas à pas : budget </a:t>
            </a:r>
            <a:endParaRPr lang="pl-PL" dirty="0"/>
          </a:p>
        </p:txBody>
      </p:sp>
      <p:sp>
        <p:nvSpPr>
          <p:cNvPr id="3" name="Symbol zastępczy zawartości 2"/>
          <p:cNvSpPr>
            <a:spLocks noGrp="1"/>
          </p:cNvSpPr>
          <p:nvPr>
            <p:ph idx="1"/>
          </p:nvPr>
        </p:nvSpPr>
        <p:spPr>
          <a:xfrm>
            <a:off x="1371600" y="1581912"/>
            <a:ext cx="10680192" cy="4700016"/>
          </a:xfrm>
        </p:spPr>
        <p:txBody>
          <a:bodyPr>
            <a:noAutofit/>
          </a:bodyPr>
          <a:lstStyle/>
          <a:p>
            <a:pPr marL="0" indent="0">
              <a:buNone/>
            </a:pPr>
            <a:r>
              <a:rPr lang="fr" sz="2800" dirty="0"/>
              <a:t>4. Estimez le coût :</a:t>
            </a:r>
          </a:p>
          <a:p>
            <a:r>
              <a:rPr lang="fr" sz="2800" b="1" dirty="0"/>
              <a:t>Estimation à partir de zéro </a:t>
            </a:r>
            <a:r>
              <a:rPr lang="fr" sz="2800" dirty="0"/>
              <a:t>- estimez le coût de chaque élément séparément et additionnez -les</a:t>
            </a:r>
          </a:p>
          <a:p>
            <a:r>
              <a:rPr lang="fr" sz="2800" b="1" dirty="0"/>
              <a:t>Estimation à rebours à partir d'un certain montant </a:t>
            </a:r>
            <a:r>
              <a:rPr lang="fr" sz="2800" dirty="0"/>
              <a:t>– elle consiste à sélectionner le montant et à le répartir sur les produits finaux et les jalons du projet. Cela fonctionnera dans une situation où nous voulons vérifier ce que nous pouvons réaliser dans un certain budget .</a:t>
            </a:r>
            <a:endParaRPr lang="pl-PL" sz="2800" dirty="0"/>
          </a:p>
          <a:p>
            <a:r>
              <a:rPr lang="fr" sz="2800" b="1" dirty="0"/>
              <a:t>Estimer en comparant les budgets de projets similaires, par analogies</a:t>
            </a:r>
          </a:p>
          <a:p>
            <a:r>
              <a:rPr lang="fr" sz="2800" b="1" dirty="0"/>
              <a:t>Estimer en considérant différents scénarios </a:t>
            </a:r>
            <a:r>
              <a:rPr lang="fr" sz="2800" dirty="0"/>
              <a:t>- le coût moyen de différents scénarios peut alors être pris comme budget</a:t>
            </a:r>
            <a:endParaRPr lang="pl-PL" sz="2800" dirty="0"/>
          </a:p>
        </p:txBody>
      </p:sp>
    </p:spTree>
    <p:extLst>
      <p:ext uri="{BB962C8B-B14F-4D97-AF65-F5344CB8AC3E}">
        <p14:creationId xmlns:p14="http://schemas.microsoft.com/office/powerpoint/2010/main" val="1447837607"/>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371600" y="254833"/>
            <a:ext cx="9601200" cy="6420287"/>
          </a:xfrm>
        </p:spPr>
        <p:txBody>
          <a:bodyPr>
            <a:normAutofit fontScale="70000" lnSpcReduction="20000"/>
          </a:bodyPr>
          <a:lstStyle/>
          <a:p>
            <a:pPr marL="0" indent="0">
              <a:buNone/>
            </a:pPr>
            <a:r>
              <a:rPr lang="fr" sz="3800" dirty="0"/>
              <a:t>Un document budgétaire doit inclure plusieurs éléments clés :</a:t>
            </a:r>
            <a:endParaRPr lang="pl-PL" sz="2600" dirty="0"/>
          </a:p>
          <a:p>
            <a:r>
              <a:rPr lang="fr" sz="3600" b="1" dirty="0">
                <a:solidFill>
                  <a:srgbClr val="00B050"/>
                </a:solidFill>
              </a:rPr>
              <a:t>Une liste </a:t>
            </a:r>
            <a:r>
              <a:rPr lang="fr" sz="3600" dirty="0"/>
              <a:t>des éléments qui composent chaque produit final du projet et les ressources nécessaires ainsi que le coût de chacun.</a:t>
            </a:r>
          </a:p>
          <a:p>
            <a:r>
              <a:rPr lang="fr" sz="3600" b="1" dirty="0">
                <a:solidFill>
                  <a:srgbClr val="00B050"/>
                </a:solidFill>
              </a:rPr>
              <a:t>Un calendrier </a:t>
            </a:r>
            <a:r>
              <a:rPr lang="fr" sz="3600" dirty="0"/>
              <a:t>indiquant quand vous aurez besoin de chaque ressource et quand vous dépenserez les fonds.</a:t>
            </a:r>
          </a:p>
          <a:p>
            <a:r>
              <a:rPr lang="fr" sz="3600" b="1" dirty="0">
                <a:solidFill>
                  <a:srgbClr val="00B050"/>
                </a:solidFill>
              </a:rPr>
              <a:t>Une personne </a:t>
            </a:r>
            <a:r>
              <a:rPr lang="fr" sz="3600" dirty="0"/>
              <a:t>responsable de chaque élément du budget. Par exemple, vous pouvez écrire que le rédacteur en chef adjoint est responsable du suivi des heures travaillées par les pigistes et des factures reçues de leur part.</a:t>
            </a:r>
          </a:p>
          <a:p>
            <a:r>
              <a:rPr lang="fr" sz="3600" b="1" dirty="0">
                <a:solidFill>
                  <a:srgbClr val="00B050"/>
                </a:solidFill>
              </a:rPr>
              <a:t>Une documentation claire </a:t>
            </a:r>
            <a:r>
              <a:rPr lang="fr" sz="3600" dirty="0"/>
              <a:t>de quelle partie du budget de l'entreprise sera payée pour quel article. Par exemple, votre budget marketing peut payer pour des publicités vidéo et votre budget informatique peut payer pour une mise à jour logicielle.</a:t>
            </a:r>
          </a:p>
          <a:p>
            <a:r>
              <a:rPr lang="fr" sz="3600" b="1" dirty="0">
                <a:solidFill>
                  <a:srgbClr val="00B050"/>
                </a:solidFill>
              </a:rPr>
              <a:t>Le coût total </a:t>
            </a:r>
            <a:r>
              <a:rPr lang="fr" sz="3600" dirty="0"/>
              <a:t>du projet. Si nécessaire, vous pouvez inclure le montant individuel du budget disponible dans chaque département.</a:t>
            </a:r>
          </a:p>
          <a:p>
            <a:r>
              <a:rPr lang="fr" sz="3600" b="1" dirty="0">
                <a:solidFill>
                  <a:srgbClr val="00B050"/>
                </a:solidFill>
              </a:rPr>
              <a:t>Un endroit </a:t>
            </a:r>
            <a:r>
              <a:rPr lang="fr" sz="3600" dirty="0"/>
              <a:t>où, une fois le projet lancé, vous pouvez surveiller en permanence le coût réel par rapport au coût prévu .</a:t>
            </a:r>
            <a:endParaRPr lang="pl-PL" sz="3100" dirty="0"/>
          </a:p>
          <a:p>
            <a:pPr marL="0" indent="0">
              <a:buNone/>
            </a:pPr>
            <a:r>
              <a:rPr lang="fr" sz="1600" dirty="0"/>
              <a:t>Source : </a:t>
            </a:r>
            <a:r>
              <a:rPr lang="fr" sz="1600" dirty="0">
                <a:hlinkClick r:id="rId2"/>
              </a:rPr>
              <a:t>https://asana.com/pl/resources/project-budget _</a:t>
            </a:r>
            <a:r>
              <a:rPr lang="fr" sz="1600" dirty="0"/>
              <a:t> </a:t>
            </a:r>
            <a:endParaRPr lang="pl-PL" sz="1600" dirty="0"/>
          </a:p>
        </p:txBody>
      </p:sp>
    </p:spTree>
    <p:extLst>
      <p:ext uri="{BB962C8B-B14F-4D97-AF65-F5344CB8AC3E}">
        <p14:creationId xmlns:p14="http://schemas.microsoft.com/office/powerpoint/2010/main" val="795827631"/>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u="sng" dirty="0"/>
              <a:t>Gestion des risques</a:t>
            </a:r>
            <a:endParaRPr lang="pl-PL" u="sng" dirty="0"/>
          </a:p>
        </p:txBody>
      </p:sp>
      <p:sp>
        <p:nvSpPr>
          <p:cNvPr id="3" name="Symbol zastępczy zawartości 2"/>
          <p:cNvSpPr>
            <a:spLocks noGrp="1"/>
          </p:cNvSpPr>
          <p:nvPr>
            <p:ph idx="1"/>
          </p:nvPr>
        </p:nvSpPr>
        <p:spPr>
          <a:xfrm>
            <a:off x="1371600" y="1563624"/>
            <a:ext cx="10241280" cy="5065776"/>
          </a:xfrm>
        </p:spPr>
        <p:txBody>
          <a:bodyPr>
            <a:normAutofit fontScale="92500" lnSpcReduction="10000"/>
          </a:bodyPr>
          <a:lstStyle/>
          <a:p>
            <a:pPr marL="0" indent="0" algn="just">
              <a:buNone/>
            </a:pPr>
            <a:r>
              <a:rPr lang="fr" sz="2600" b="1" dirty="0">
                <a:solidFill>
                  <a:srgbClr val="00B050"/>
                </a:solidFill>
              </a:rPr>
              <a:t>Projet</a:t>
            </a:r>
            <a:r>
              <a:rPr lang="fr" sz="2600" dirty="0"/>
              <a:t> la gestion des risques est une série d'activités visant à identifier et à réduire ou éliminer les menaces susceptibles d'affecter la réussite de la mise en œuvre du projet.</a:t>
            </a:r>
          </a:p>
          <a:p>
            <a:pPr marL="0" indent="0" algn="just">
              <a:buNone/>
            </a:pPr>
            <a:r>
              <a:rPr lang="fr" sz="2600" dirty="0"/>
              <a:t>Le risque du projet est généralement :</a:t>
            </a:r>
            <a:endParaRPr lang="pl-PL" sz="2600" dirty="0"/>
          </a:p>
          <a:p>
            <a:pPr algn="just"/>
            <a:r>
              <a:rPr lang="fr" sz="2600" b="1" dirty="0">
                <a:solidFill>
                  <a:srgbClr val="00B050"/>
                </a:solidFill>
              </a:rPr>
              <a:t>opérations</a:t>
            </a:r>
            <a:r>
              <a:rPr lang="fr" sz="2600" dirty="0"/>
              <a:t> ça ne va </a:t>
            </a:r>
            <a:r>
              <a:rPr lang="fr" sz="2600" i="1" dirty="0">
                <a:solidFill>
                  <a:srgbClr val="00B050"/>
                </a:solidFill>
              </a:rPr>
              <a:t>pas</a:t>
            </a:r>
            <a:r>
              <a:rPr lang="fr" sz="2600" dirty="0"/>
              <a:t> réussir </a:t>
            </a:r>
            <a:r>
              <a:rPr lang="fr" sz="2600" i="1" dirty="0">
                <a:solidFill>
                  <a:srgbClr val="00B050"/>
                </a:solidFill>
              </a:rPr>
              <a:t>_</a:t>
            </a:r>
            <a:r>
              <a:rPr lang="fr" sz="2600" dirty="0"/>
              <a:t> et peut entraîner des pertes ou entraver la réalisation de l'objectif,</a:t>
            </a:r>
          </a:p>
          <a:p>
            <a:pPr algn="just"/>
            <a:r>
              <a:rPr lang="fr" sz="2600" b="1" dirty="0">
                <a:solidFill>
                  <a:srgbClr val="00B050"/>
                </a:solidFill>
              </a:rPr>
              <a:t>opérations</a:t>
            </a:r>
            <a:r>
              <a:rPr lang="fr" sz="2600" dirty="0"/>
              <a:t> dont le résultat </a:t>
            </a:r>
            <a:r>
              <a:rPr lang="fr" sz="2600" i="1" dirty="0">
                <a:solidFill>
                  <a:srgbClr val="00B050"/>
                </a:solidFill>
              </a:rPr>
              <a:t>n'est pas connu </a:t>
            </a:r>
            <a:r>
              <a:rPr lang="fr" sz="2600" dirty="0"/>
              <a:t>- il peut être meilleur ou pire, mais - contrairement au risque </a:t>
            </a:r>
            <a:r>
              <a:rPr lang="fr" sz="2600" i="1" dirty="0">
                <a:solidFill>
                  <a:srgbClr val="00B050"/>
                </a:solidFill>
              </a:rPr>
              <a:t>précédent </a:t>
            </a:r>
            <a:r>
              <a:rPr lang="fr" sz="2600" dirty="0"/>
              <a:t>- nous pouvons voir ici non seulement une menace, mais aussi une opportunité.</a:t>
            </a:r>
          </a:p>
          <a:p>
            <a:pPr marL="0" indent="0" algn="just">
              <a:buNone/>
            </a:pPr>
            <a:r>
              <a:rPr lang="fr" sz="2600" dirty="0"/>
              <a:t>Il est nécessaire de reconnaître </a:t>
            </a:r>
            <a:r>
              <a:rPr lang="fr" sz="2600" i="1" dirty="0">
                <a:solidFill>
                  <a:srgbClr val="0070C0"/>
                </a:solidFill>
              </a:rPr>
              <a:t>toutes les menaces et de se concentrer sur l'identification des facteurs qui peuvent menacer le bon déroulement de la mise en œuvre du projet </a:t>
            </a:r>
            <a:r>
              <a:rPr lang="fr" sz="2600" dirty="0"/>
              <a:t>, l'atteinte des objectifs, mais aussi ceux qui représentent une opportunité. Le risque peut être identifié sur la base de diverses méthodes, par exemple par un brainstorming ou en utilisant la méthode Delphi </a:t>
            </a:r>
            <a:r>
              <a:rPr lang="fr" sz="1800" dirty="0"/>
              <a:t>( </a:t>
            </a:r>
            <a:r>
              <a:rPr lang="fr" sz="2600" dirty="0"/>
              <a:t>recherche de l'avis d'experts).</a:t>
            </a:r>
          </a:p>
          <a:p>
            <a:endParaRPr lang="pl-PL" dirty="0"/>
          </a:p>
        </p:txBody>
      </p:sp>
    </p:spTree>
    <p:extLst>
      <p:ext uri="{BB962C8B-B14F-4D97-AF65-F5344CB8AC3E}">
        <p14:creationId xmlns:p14="http://schemas.microsoft.com/office/powerpoint/2010/main" val="3238381208"/>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188720" y="649224"/>
            <a:ext cx="10195560" cy="5961888"/>
          </a:xfrm>
        </p:spPr>
        <p:txBody>
          <a:bodyPr>
            <a:normAutofit lnSpcReduction="10000"/>
          </a:bodyPr>
          <a:lstStyle/>
          <a:p>
            <a:pPr marL="0" indent="0">
              <a:buNone/>
            </a:pPr>
            <a:r>
              <a:rPr lang="fr" sz="2800" dirty="0"/>
              <a:t>Après avoir identifié les risques, vous pouvez créer le soi-disant registre des menaces, c'est-à-dire une liste des menaces pouvant survenir dans le projet. Exemples de questions qui vous aideront à créer </a:t>
            </a:r>
            <a:r>
              <a:rPr lang="fr" sz="2800" dirty="0" err="1"/>
              <a:t>de tels</a:t>
            </a:r>
            <a:r>
              <a:rPr lang="fr" sz="2800" dirty="0"/>
              <a:t> un enregistrement:</a:t>
            </a:r>
            <a:endParaRPr lang="pl-PL" sz="2800" dirty="0"/>
          </a:p>
          <a:p>
            <a:r>
              <a:rPr lang="fr" sz="2800" i="1" dirty="0">
                <a:solidFill>
                  <a:srgbClr val="290701"/>
                </a:solidFill>
              </a:rPr>
              <a:t>Quelles sont les chances de ce </a:t>
            </a:r>
            <a:r>
              <a:rPr lang="fr" sz="2800" i="1" dirty="0" err="1">
                <a:solidFill>
                  <a:srgbClr val="290701"/>
                </a:solidFill>
              </a:rPr>
              <a:t>risque</a:t>
            </a:r>
            <a:r>
              <a:rPr lang="fr" sz="2800" i="1" dirty="0">
                <a:solidFill>
                  <a:srgbClr val="290701"/>
                </a:solidFill>
              </a:rPr>
              <a:t> survenant ?</a:t>
            </a:r>
          </a:p>
          <a:p>
            <a:r>
              <a:rPr lang="fr" sz="2800" i="1" dirty="0">
                <a:solidFill>
                  <a:srgbClr val="290701"/>
                </a:solidFill>
              </a:rPr>
              <a:t>Quelle est la probabilité que ce risque se produise ?</a:t>
            </a:r>
          </a:p>
          <a:p>
            <a:r>
              <a:rPr lang="fr" sz="2800" i="1" dirty="0"/>
              <a:t>Quels seront l'impact et la gravité de ce </a:t>
            </a:r>
            <a:r>
              <a:rPr lang="fr" sz="2800" i="1" dirty="0" err="1"/>
              <a:t>risque </a:t>
            </a:r>
            <a:r>
              <a:rPr lang="fr" sz="2800" i="1" dirty="0"/>
              <a:t>?</a:t>
            </a:r>
            <a:endParaRPr lang="en" sz="2800" i="1" dirty="0"/>
          </a:p>
          <a:p>
            <a:r>
              <a:rPr lang="fr" sz="2800" i="1" dirty="0"/>
              <a:t>Quel est notre plan de réponse à ce </a:t>
            </a:r>
            <a:r>
              <a:rPr lang="fr" sz="2800" i="1" dirty="0" err="1"/>
              <a:t>risque </a:t>
            </a:r>
            <a:r>
              <a:rPr lang="fr" sz="2800" i="1" dirty="0"/>
              <a:t>?</a:t>
            </a:r>
            <a:endParaRPr lang="en" sz="2800" i="1" dirty="0"/>
          </a:p>
          <a:p>
            <a:r>
              <a:rPr lang="fr" sz="2800" i="1" dirty="0"/>
              <a:t>Compte tenu de la probabilité et de l'impact, quelle est la priorité de ce </a:t>
            </a:r>
            <a:r>
              <a:rPr lang="fr" sz="2800" i="1" dirty="0" err="1"/>
              <a:t>risque </a:t>
            </a:r>
            <a:r>
              <a:rPr lang="fr" sz="2800" i="1" dirty="0"/>
              <a:t>?</a:t>
            </a:r>
            <a:endParaRPr lang="en" sz="2800" i="1" dirty="0"/>
          </a:p>
          <a:p>
            <a:r>
              <a:rPr lang="fr" sz="2800" i="1" dirty="0"/>
              <a:t>Qui est responsable de cela </a:t>
            </a:r>
            <a:r>
              <a:rPr lang="fr" sz="2800" i="1" dirty="0" err="1"/>
              <a:t>risque </a:t>
            </a:r>
            <a:r>
              <a:rPr lang="fr" sz="2800" i="1" dirty="0"/>
              <a:t>?</a:t>
            </a:r>
            <a:endParaRPr lang="pl-PL" sz="2800" dirty="0"/>
          </a:p>
          <a:p>
            <a:pPr marL="0" indent="0">
              <a:buNone/>
            </a:pPr>
            <a:r>
              <a:rPr lang="fr" sz="2800" dirty="0"/>
              <a:t>Ne vous inquiétez pas si nous ne pouvons pas répondre immédiatement à toutes vos questions . Certaines réponses émergeront </a:t>
            </a:r>
            <a:r>
              <a:rPr lang="fr" sz="2800" dirty="0" err="1"/>
              <a:t>au cours</a:t>
            </a:r>
            <a:r>
              <a:rPr lang="fr" sz="2800" dirty="0"/>
              <a:t> les prochaines étapes.</a:t>
            </a:r>
            <a:endParaRPr lang="pl-PL" sz="2800" dirty="0"/>
          </a:p>
          <a:p>
            <a:pPr marL="0" indent="0">
              <a:buNone/>
            </a:pPr>
            <a:r>
              <a:rPr lang="fr" sz="1400" dirty="0"/>
              <a:t>Source </a:t>
            </a:r>
            <a:r>
              <a:rPr lang="fr" sz="1400" dirty="0">
                <a:hlinkClick r:id="rId2"/>
              </a:rPr>
              <a:t>: https://asana.com/pl/resources/project-risk-management-process</a:t>
            </a:r>
            <a:r>
              <a:rPr lang="fr" sz="1400" dirty="0"/>
              <a:t> </a:t>
            </a:r>
          </a:p>
        </p:txBody>
      </p:sp>
    </p:spTree>
    <p:extLst>
      <p:ext uri="{BB962C8B-B14F-4D97-AF65-F5344CB8AC3E}">
        <p14:creationId xmlns:p14="http://schemas.microsoft.com/office/powerpoint/2010/main" val="1023347912"/>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0704" y="411480"/>
            <a:ext cx="9601200" cy="1485900"/>
          </a:xfrm>
        </p:spPr>
        <p:txBody>
          <a:bodyPr>
            <a:normAutofit/>
          </a:bodyPr>
          <a:lstStyle/>
          <a:p>
            <a:r>
              <a:rPr lang="fr" sz="5400" dirty="0"/>
              <a:t>Qu'est-ce qu'un </a:t>
            </a:r>
            <a:r>
              <a:rPr lang="fr" sz="5400" b="1" dirty="0">
                <a:solidFill>
                  <a:srgbClr val="00B050"/>
                </a:solidFill>
              </a:rPr>
              <a:t>projet </a:t>
            </a:r>
            <a:r>
              <a:rPr lang="fr" sz="5400" dirty="0"/>
              <a:t>?</a:t>
            </a:r>
            <a:endParaRPr lang="pl-PL" sz="5400" dirty="0"/>
          </a:p>
        </p:txBody>
      </p:sp>
      <p:sp>
        <p:nvSpPr>
          <p:cNvPr id="3" name="Symbol zastępczy zawartości 2"/>
          <p:cNvSpPr>
            <a:spLocks noGrp="1"/>
          </p:cNvSpPr>
          <p:nvPr>
            <p:ph idx="1"/>
          </p:nvPr>
        </p:nvSpPr>
        <p:spPr>
          <a:xfrm>
            <a:off x="1060704" y="1627632"/>
            <a:ext cx="10820400" cy="5230368"/>
          </a:xfrm>
        </p:spPr>
        <p:txBody>
          <a:bodyPr>
            <a:normAutofit fontScale="77500" lnSpcReduction="20000"/>
          </a:bodyPr>
          <a:lstStyle/>
          <a:p>
            <a:pPr marL="0" indent="0" algn="just">
              <a:buNone/>
            </a:pPr>
            <a:r>
              <a:rPr lang="fr" sz="4600" i="1" dirty="0" err="1"/>
              <a:t>entreprise </a:t>
            </a:r>
            <a:r>
              <a:rPr lang="fr" sz="4600" i="1" dirty="0"/>
              <a:t>temporaire, progressivement affinée, visant à obtenir un résultat unique ou à résoudre un problème spécifique.</a:t>
            </a:r>
          </a:p>
          <a:p>
            <a:pPr marL="0" indent="0">
              <a:buNone/>
            </a:pPr>
            <a:r>
              <a:rPr lang="fr" dirty="0">
                <a:solidFill>
                  <a:srgbClr val="290701"/>
                </a:solidFill>
              </a:rPr>
              <a:t>De : M. Kapusta, </a:t>
            </a:r>
            <a:r>
              <a:rPr lang="fr" i="1" dirty="0">
                <a:solidFill>
                  <a:srgbClr val="290701"/>
                </a:solidFill>
              </a:rPr>
              <a:t>Zarządzanie projektami krok po kroku </a:t>
            </a:r>
            <a:r>
              <a:rPr lang="fr" dirty="0">
                <a:solidFill>
                  <a:srgbClr val="290701"/>
                </a:solidFill>
              </a:rPr>
              <a:t>. Varsovie : </a:t>
            </a:r>
            <a:r>
              <a:rPr lang="fr" dirty="0" err="1">
                <a:solidFill>
                  <a:srgbClr val="290701"/>
                </a:solidFill>
              </a:rPr>
              <a:t>Edgard </a:t>
            </a:r>
            <a:r>
              <a:rPr lang="fr" dirty="0">
                <a:solidFill>
                  <a:srgbClr val="290701"/>
                </a:solidFill>
              </a:rPr>
              <a:t>, 2013 , éd. Je, p. 8.</a:t>
            </a:r>
          </a:p>
          <a:p>
            <a:pPr marL="0" indent="0">
              <a:buNone/>
            </a:pPr>
            <a:endParaRPr lang="pl-PL" dirty="0"/>
          </a:p>
          <a:p>
            <a:pPr marL="0" indent="0">
              <a:buNone/>
            </a:pPr>
            <a:r>
              <a:rPr lang="fr" sz="3300" u="sng" dirty="0"/>
              <a:t>Principales caractéristiques:</a:t>
            </a:r>
          </a:p>
          <a:p>
            <a:r>
              <a:rPr lang="fr" sz="3300" dirty="0"/>
              <a:t>Concentrez-vous sur la réalisation d'un objectif unique et spécifique</a:t>
            </a:r>
          </a:p>
          <a:p>
            <a:r>
              <a:rPr lang="fr" sz="3300" dirty="0"/>
              <a:t>Limitation de temps - avec un début et une fin clairement définis (horaire)</a:t>
            </a:r>
          </a:p>
          <a:p>
            <a:r>
              <a:rPr lang="fr" sz="3300" dirty="0"/>
              <a:t>Activités coordonnées, conjointes et interdépendantes menées en équipe</a:t>
            </a:r>
          </a:p>
          <a:p>
            <a:r>
              <a:rPr lang="fr" sz="3300" dirty="0"/>
              <a:t>Budget et ressources spécifiés (par exemple, ressources humaines, équipements, ressources financières, savoir-faire, etc.)</a:t>
            </a:r>
          </a:p>
          <a:p>
            <a:pPr marL="0" indent="0">
              <a:buNone/>
            </a:pPr>
            <a:r>
              <a:rPr lang="fr" dirty="0">
                <a:solidFill>
                  <a:schemeClr val="tx1"/>
                </a:solidFill>
              </a:rPr>
              <a:t>R. </a:t>
            </a:r>
            <a:r>
              <a:rPr lang="fr" dirty="0" err="1">
                <a:solidFill>
                  <a:schemeClr val="tx1"/>
                </a:solidFill>
              </a:rPr>
              <a:t>Luecke </a:t>
            </a:r>
            <a:r>
              <a:rPr lang="fr" dirty="0">
                <a:solidFill>
                  <a:schemeClr val="tx1"/>
                </a:solidFill>
              </a:rPr>
              <a:t>, N. </a:t>
            </a:r>
            <a:r>
              <a:rPr lang="fr" dirty="0" err="1">
                <a:solidFill>
                  <a:schemeClr val="tx1"/>
                </a:solidFill>
              </a:rPr>
              <a:t>Oparska </a:t>
            </a:r>
            <a:r>
              <a:rPr lang="fr" dirty="0">
                <a:solidFill>
                  <a:schemeClr val="tx1"/>
                </a:solidFill>
              </a:rPr>
              <a:t>(trad.), </a:t>
            </a:r>
            <a:r>
              <a:rPr lang="fr" i="1" dirty="0">
                <a:solidFill>
                  <a:schemeClr val="tx1"/>
                </a:solidFill>
              </a:rPr>
              <a:t>Gestion de petits et grands projets : compétences de base pour respecter le budget et le calendrier </a:t>
            </a:r>
            <a:r>
              <a:rPr lang="fr" dirty="0">
                <a:solidFill>
                  <a:schemeClr val="tx1"/>
                </a:solidFill>
              </a:rPr>
              <a:t>. Varsovie : Maison d'édition MT Biznes, 2006, </a:t>
            </a:r>
            <a:r>
              <a:rPr lang="fr" dirty="0">
                <a:solidFill>
                  <a:srgbClr val="290701"/>
                </a:solidFill>
              </a:rPr>
              <a:t>p. 9.</a:t>
            </a:r>
          </a:p>
          <a:p>
            <a:pPr marL="0" indent="0">
              <a:buNone/>
            </a:pPr>
            <a:endParaRPr lang="pl-PL" dirty="0">
              <a:solidFill>
                <a:srgbClr val="FF0000"/>
              </a:solidFill>
            </a:endParaRPr>
          </a:p>
        </p:txBody>
      </p:sp>
    </p:spTree>
    <p:extLst>
      <p:ext uri="{BB962C8B-B14F-4D97-AF65-F5344CB8AC3E}">
        <p14:creationId xmlns:p14="http://schemas.microsoft.com/office/powerpoint/2010/main" val="785340583"/>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266075"/>
            <a:ext cx="9601200" cy="1485900"/>
          </a:xfrm>
        </p:spPr>
        <p:txBody>
          <a:bodyPr/>
          <a:lstStyle/>
          <a:p>
            <a:r>
              <a:rPr lang="fr" u="sng" dirty="0"/>
              <a:t>résultats </a:t>
            </a:r>
            <a:endParaRPr lang="pl-PL" u="sng" dirty="0"/>
          </a:p>
        </p:txBody>
      </p:sp>
      <p:sp>
        <p:nvSpPr>
          <p:cNvPr id="3" name="Symbol zastępczy zawartości 2"/>
          <p:cNvSpPr>
            <a:spLocks noGrp="1"/>
          </p:cNvSpPr>
          <p:nvPr>
            <p:ph idx="1"/>
          </p:nvPr>
        </p:nvSpPr>
        <p:spPr>
          <a:xfrm>
            <a:off x="1169233" y="1154243"/>
            <a:ext cx="10208301" cy="5703757"/>
          </a:xfrm>
        </p:spPr>
        <p:txBody>
          <a:bodyPr>
            <a:noAutofit/>
          </a:bodyPr>
          <a:lstStyle/>
          <a:p>
            <a:pPr marL="0" indent="0">
              <a:buNone/>
            </a:pPr>
            <a:r>
              <a:rPr lang="fr" sz="2400" dirty="0"/>
              <a:t>Les effets du projet peuvent être divisés en trois catégories qui résultent les unes des autres :</a:t>
            </a:r>
          </a:p>
          <a:p>
            <a:pPr lvl="0"/>
            <a:r>
              <a:rPr lang="fr" sz="2400" b="1" dirty="0"/>
              <a:t>des produits</a:t>
            </a:r>
            <a:endParaRPr lang="pl-PL" sz="2400" dirty="0"/>
          </a:p>
          <a:p>
            <a:pPr lvl="0"/>
            <a:r>
              <a:rPr lang="fr" sz="2400" b="1" dirty="0"/>
              <a:t>résultats</a:t>
            </a:r>
            <a:endParaRPr lang="pl-PL" sz="2400" dirty="0"/>
          </a:p>
          <a:p>
            <a:pPr lvl="0"/>
            <a:r>
              <a:rPr lang="fr" sz="2400" b="1" dirty="0"/>
              <a:t>impact</a:t>
            </a:r>
            <a:endParaRPr lang="pl-PL" sz="2400" b="1" dirty="0"/>
          </a:p>
          <a:p>
            <a:pPr marL="0" indent="0" algn="just">
              <a:buNone/>
            </a:pPr>
            <a:r>
              <a:rPr lang="fr" sz="2400" b="1" dirty="0"/>
              <a:t>Des produits</a:t>
            </a:r>
            <a:r>
              <a:rPr lang="fr" sz="2400" dirty="0"/>
              <a:t> sont tous des biens et services comptables qui seront créés dans le cadre de notre projet. Nombre de supports de formation imprimés ou de livres, nombre de formations, nombre de consultations, nombre de stages, nombre de bénéficiaires de formation, stage, conférence, atelier, etc.</a:t>
            </a:r>
          </a:p>
          <a:p>
            <a:pPr marL="0" indent="0" algn="just">
              <a:buNone/>
            </a:pPr>
            <a:r>
              <a:rPr lang="fr" sz="2400" b="1" dirty="0"/>
              <a:t>Les résultats </a:t>
            </a:r>
            <a:r>
              <a:rPr lang="fr" sz="2400" dirty="0"/>
              <a:t>sont tous les avantages immédiats et directs que les bénéficiaires ont tirés de leur participation au projet, et plus spécifiquement à un </a:t>
            </a:r>
            <a:r>
              <a:rPr lang="fr" sz="2400" b="1" dirty="0"/>
              <a:t>produit donné. </a:t>
            </a:r>
            <a:r>
              <a:rPr lang="fr" sz="2400" dirty="0"/>
              <a:t>Le résultat peut être, par exemple, une élévation du niveau de connaissances ou l'acquisition de nouvelles compétences ou un changement d'attitudes.</a:t>
            </a:r>
            <a:endParaRPr lang="pl-PL" sz="2400" dirty="0"/>
          </a:p>
        </p:txBody>
      </p:sp>
    </p:spTree>
    <p:extLst>
      <p:ext uri="{BB962C8B-B14F-4D97-AF65-F5344CB8AC3E}">
        <p14:creationId xmlns:p14="http://schemas.microsoft.com/office/powerpoint/2010/main" val="2361341016"/>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252728" y="329184"/>
            <a:ext cx="10762488" cy="6437376"/>
          </a:xfrm>
        </p:spPr>
        <p:txBody>
          <a:bodyPr>
            <a:normAutofit fontScale="92500" lnSpcReduction="20000"/>
          </a:bodyPr>
          <a:lstStyle/>
          <a:p>
            <a:pPr marL="0" indent="0">
              <a:buNone/>
            </a:pPr>
            <a:r>
              <a:rPr lang="fr" sz="2400" dirty="0"/>
              <a:t>Nous divisons le</a:t>
            </a:r>
            <a:endParaRPr lang="pl-PL" sz="2400" dirty="0"/>
          </a:p>
          <a:p>
            <a:pPr lvl="0"/>
            <a:r>
              <a:rPr lang="fr" sz="2400" b="1" dirty="0"/>
              <a:t>Résultats concrets </a:t>
            </a:r>
            <a:r>
              <a:rPr lang="fr" sz="2400" dirty="0"/>
              <a:t>- faciles à mesurer : augmentation des connaissances et des compétences des bénéficiaires, mesurée par exemple par des tests, une certification, les sentiments subjectifs des participants ;</a:t>
            </a:r>
          </a:p>
          <a:p>
            <a:pPr lvl="0"/>
            <a:r>
              <a:rPr lang="fr" sz="2400" b="1" dirty="0"/>
              <a:t>Résultats doux </a:t>
            </a:r>
            <a:r>
              <a:rPr lang="fr" sz="2400" dirty="0"/>
              <a:t>- difficiles à mesurer : changement d'attitudes, briser les barrières, augmenter la motivation, augmenter l'intérêt pour un certain sujet.</a:t>
            </a:r>
          </a:p>
          <a:p>
            <a:pPr lvl="0"/>
            <a:r>
              <a:rPr lang="fr" sz="2400" b="1" dirty="0"/>
              <a:t>quantitatifs et qualitatifs </a:t>
            </a:r>
            <a:r>
              <a:rPr lang="fr" sz="2400" dirty="0"/>
              <a:t>– cette division s'applique aux indicateurs </a:t>
            </a:r>
            <a:r>
              <a:rPr lang="fr" sz="2400" b="1" dirty="0"/>
              <a:t>, </a:t>
            </a:r>
            <a:r>
              <a:rPr lang="fr" sz="2400" dirty="0"/>
              <a:t>mais elle peut également s'appliquer aux résultats des projets, par exemple les projets culturels. Par exemple, </a:t>
            </a:r>
            <a:r>
              <a:rPr lang="fr" sz="2400" dirty="0">
                <a:solidFill>
                  <a:srgbClr val="290701"/>
                </a:solidFill>
              </a:rPr>
              <a:t>le produit " représentations théâtrales " peut être converti en une " représentation théâtrale de haute qualité ", </a:t>
            </a:r>
            <a:r>
              <a:rPr lang="fr" sz="2400" dirty="0"/>
              <a:t>et le la qualité sera confirmée par le nombre de critiques positives ou le nombre d'artistes célèbres impliqués dans la production.</a:t>
            </a:r>
            <a:endParaRPr lang="pl-PL" sz="2400" dirty="0"/>
          </a:p>
          <a:p>
            <a:pPr marL="0" indent="0">
              <a:buNone/>
            </a:pPr>
            <a:endParaRPr lang="pl-PL" sz="2400" dirty="0"/>
          </a:p>
          <a:p>
            <a:pPr marL="0" indent="0" algn="just">
              <a:buNone/>
            </a:pPr>
            <a:r>
              <a:rPr lang="fr" sz="2400" b="1" dirty="0"/>
              <a:t>L'impact </a:t>
            </a:r>
            <a:r>
              <a:rPr lang="fr" sz="2400" dirty="0"/>
              <a:t>est l'effet à long terme du fait que les bénéficiaires de notre projet se retrouveront dans leurs communautés. L'impact est défini à long terme et s'étend généralement bien au-delà de la date de fin du projet. Nous l' appelons généralement une </a:t>
            </a:r>
            <a:r>
              <a:rPr lang="fr" sz="2400" dirty="0" err="1"/>
              <a:t>estimation </a:t>
            </a:r>
            <a:r>
              <a:rPr lang="fr" sz="2400" dirty="0"/>
              <a:t>n parce qu'il n'y a pas de mécanismes pour le mesurer. Nous ne pouvons que l'observer. La logique de l'ensemble du projet et la sélection des activités appropriées nous disent quel sera l'impact.</a:t>
            </a:r>
            <a:endParaRPr lang="pl-PL" sz="2400" dirty="0"/>
          </a:p>
          <a:p>
            <a:pPr marL="0" indent="0">
              <a:buNone/>
            </a:pPr>
            <a:endParaRPr lang="pl-PL" sz="2400" dirty="0"/>
          </a:p>
          <a:p>
            <a:pPr marL="0" indent="0" algn="ctr">
              <a:buNone/>
            </a:pPr>
            <a:r>
              <a:rPr lang="fr" sz="2400" dirty="0">
                <a:effectLst>
                  <a:outerShdw blurRad="38100" dist="38100" dir="2700000" algn="tl">
                    <a:srgbClr val="000000">
                      <a:alpha val="43137"/>
                    </a:srgbClr>
                  </a:outerShdw>
                </a:effectLst>
              </a:rPr>
              <a:t>Grâce </a:t>
            </a:r>
            <a:r>
              <a:rPr lang="fr" sz="2400" b="1" dirty="0">
                <a:effectLst>
                  <a:outerShdw blurRad="38100" dist="38100" dir="2700000" algn="tl">
                    <a:srgbClr val="000000">
                      <a:alpha val="43137"/>
                    </a:srgbClr>
                  </a:outerShdw>
                </a:effectLst>
              </a:rPr>
              <a:t>aux produits </a:t>
            </a:r>
            <a:r>
              <a:rPr lang="fr" sz="2400" dirty="0">
                <a:effectLst>
                  <a:outerShdw blurRad="38100" dist="38100" dir="2700000" algn="tl">
                    <a:srgbClr val="000000">
                      <a:alpha val="43137"/>
                    </a:srgbClr>
                  </a:outerShdw>
                </a:effectLst>
              </a:rPr>
              <a:t>, nous obtenons </a:t>
            </a:r>
            <a:r>
              <a:rPr lang="fr" sz="2400" b="1" dirty="0">
                <a:effectLst>
                  <a:outerShdw blurRad="38100" dist="38100" dir="2700000" algn="tl">
                    <a:srgbClr val="000000">
                      <a:alpha val="43137"/>
                    </a:srgbClr>
                  </a:outerShdw>
                </a:effectLst>
              </a:rPr>
              <a:t>des résultats </a:t>
            </a:r>
            <a:r>
              <a:rPr lang="fr" sz="2400" dirty="0">
                <a:effectLst>
                  <a:outerShdw blurRad="38100" dist="38100" dir="2700000" algn="tl">
                    <a:srgbClr val="000000">
                      <a:alpha val="43137"/>
                    </a:srgbClr>
                  </a:outerShdw>
                </a:effectLst>
              </a:rPr>
              <a:t>qui ont un certain </a:t>
            </a:r>
            <a:r>
              <a:rPr lang="fr" sz="2400" b="1" dirty="0">
                <a:effectLst>
                  <a:outerShdw blurRad="38100" dist="38100" dir="2700000" algn="tl">
                    <a:srgbClr val="000000">
                      <a:alpha val="43137"/>
                    </a:srgbClr>
                  </a:outerShdw>
                </a:effectLst>
              </a:rPr>
              <a:t>impact </a:t>
            </a:r>
            <a:r>
              <a:rPr lang="fr" sz="2400" dirty="0">
                <a:effectLst>
                  <a:outerShdw blurRad="38100" dist="38100" dir="2700000" algn="tl">
                    <a:srgbClr val="000000">
                      <a:alpha val="43137"/>
                    </a:srgbClr>
                  </a:outerShdw>
                </a:effectLst>
              </a:rPr>
              <a:t>.</a:t>
            </a:r>
            <a:endParaRPr lang="en" sz="2400" dirty="0">
              <a:effectLst>
                <a:outerShdw blurRad="38100" dist="38100" dir="2700000" algn="tl">
                  <a:srgbClr val="000000">
                    <a:alpha val="43137"/>
                  </a:srgbClr>
                </a:outerShdw>
              </a:effectLst>
            </a:endParaRPr>
          </a:p>
          <a:p>
            <a:pPr marL="0" indent="0">
              <a:buNone/>
            </a:pPr>
            <a:endParaRPr lang="pl-PL" dirty="0"/>
          </a:p>
        </p:txBody>
      </p:sp>
    </p:spTree>
    <p:extLst>
      <p:ext uri="{BB962C8B-B14F-4D97-AF65-F5344CB8AC3E}">
        <p14:creationId xmlns:p14="http://schemas.microsoft.com/office/powerpoint/2010/main" val="2503279348"/>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98448" y="466344"/>
            <a:ext cx="9601200" cy="1485900"/>
          </a:xfrm>
        </p:spPr>
        <p:txBody>
          <a:bodyPr/>
          <a:lstStyle/>
          <a:p>
            <a:r>
              <a:rPr lang="fr" dirty="0"/>
              <a:t>sources</a:t>
            </a:r>
            <a:endParaRPr lang="pl-PL" dirty="0"/>
          </a:p>
        </p:txBody>
      </p:sp>
      <p:sp>
        <p:nvSpPr>
          <p:cNvPr id="3" name="Symbol zastępczy zawartości 2"/>
          <p:cNvSpPr>
            <a:spLocks noGrp="1"/>
          </p:cNvSpPr>
          <p:nvPr>
            <p:ph idx="1"/>
          </p:nvPr>
        </p:nvSpPr>
        <p:spPr>
          <a:xfrm>
            <a:off x="1380744" y="932688"/>
            <a:ext cx="9994392" cy="5769864"/>
          </a:xfrm>
        </p:spPr>
        <p:txBody>
          <a:bodyPr>
            <a:normAutofit fontScale="85000" lnSpcReduction="20000"/>
          </a:bodyPr>
          <a:lstStyle/>
          <a:p>
            <a:endParaRPr lang="pl-PL" dirty="0"/>
          </a:p>
          <a:p>
            <a:r>
              <a:rPr lang="fr" sz="1400" dirty="0">
                <a:solidFill>
                  <a:schemeClr val="tx1"/>
                </a:solidFill>
              </a:rPr>
              <a:t>M. Kapusta, </a:t>
            </a:r>
            <a:r>
              <a:rPr lang="fr" sz="1400" i="1" dirty="0">
                <a:solidFill>
                  <a:schemeClr val="tx1"/>
                </a:solidFill>
              </a:rPr>
              <a:t>Gestion de projet étape par étape </a:t>
            </a:r>
            <a:r>
              <a:rPr lang="fr" sz="1400" dirty="0">
                <a:solidFill>
                  <a:schemeClr val="tx1"/>
                </a:solidFill>
              </a:rPr>
              <a:t>. Varsovie : </a:t>
            </a:r>
            <a:r>
              <a:rPr lang="fr" sz="1400" dirty="0" err="1">
                <a:solidFill>
                  <a:schemeClr val="tx1"/>
                </a:solidFill>
              </a:rPr>
              <a:t>Edgard </a:t>
            </a:r>
            <a:r>
              <a:rPr lang="fr" sz="1400" dirty="0">
                <a:solidFill>
                  <a:schemeClr val="tx1"/>
                </a:solidFill>
              </a:rPr>
              <a:t>, 2013, éd. ET.</a:t>
            </a:r>
          </a:p>
          <a:p>
            <a:r>
              <a:rPr lang="fr" sz="1400" dirty="0">
                <a:solidFill>
                  <a:schemeClr val="tx1"/>
                </a:solidFill>
              </a:rPr>
              <a:t>R. </a:t>
            </a:r>
            <a:r>
              <a:rPr lang="fr" sz="1400" dirty="0" err="1">
                <a:solidFill>
                  <a:schemeClr val="tx1"/>
                </a:solidFill>
              </a:rPr>
              <a:t>Luecke </a:t>
            </a:r>
            <a:r>
              <a:rPr lang="fr" sz="1400" dirty="0">
                <a:solidFill>
                  <a:schemeClr val="tx1"/>
                </a:solidFill>
              </a:rPr>
              <a:t>, N. </a:t>
            </a:r>
            <a:r>
              <a:rPr lang="fr" sz="1400" dirty="0" err="1">
                <a:solidFill>
                  <a:schemeClr val="tx1"/>
                </a:solidFill>
              </a:rPr>
              <a:t>Oparska </a:t>
            </a:r>
            <a:r>
              <a:rPr lang="fr" sz="1400" dirty="0">
                <a:solidFill>
                  <a:schemeClr val="tx1"/>
                </a:solidFill>
              </a:rPr>
              <a:t>(trad.), </a:t>
            </a:r>
            <a:r>
              <a:rPr lang="fr" sz="1400" i="1" dirty="0">
                <a:solidFill>
                  <a:schemeClr val="tx1"/>
                </a:solidFill>
              </a:rPr>
              <a:t>Gestion de petits et grands projets : compétences essentielles pour respecter le budget et le calendrier </a:t>
            </a:r>
            <a:r>
              <a:rPr lang="fr" sz="1400" dirty="0">
                <a:solidFill>
                  <a:schemeClr val="tx1"/>
                </a:solidFill>
              </a:rPr>
              <a:t>. Varsovie : Maison d'édition MT Biznes, 2006.</a:t>
            </a:r>
          </a:p>
          <a:p>
            <a:r>
              <a:rPr lang="fr" sz="1300" u="sng" dirty="0">
                <a:solidFill>
                  <a:srgbClr val="290701"/>
                </a:solidFill>
                <a:hlinkClick r:id="rId2" action="ppaction://hlinkfile"/>
              </a:rPr>
              <a:t>fichier :///C: /Users/ffi23/Downloads/5016_0.pdf</a:t>
            </a:r>
            <a:endParaRPr lang="pl-PL" sz="1300" u="sng" dirty="0">
              <a:solidFill>
                <a:srgbClr val="290701"/>
              </a:solidFill>
            </a:endParaRPr>
          </a:p>
          <a:p>
            <a:r>
              <a:rPr lang="fr" sz="1300" dirty="0">
                <a:solidFill>
                  <a:srgbClr val="290701"/>
                </a:solidFill>
                <a:hlinkClick r:id="rId3"/>
              </a:rPr>
              <a:t>https://www.datocms-assets.com/36998/1608568194-project managementsempre.pdf</a:t>
            </a:r>
            <a:r>
              <a:rPr lang="fr" sz="1300" dirty="0">
                <a:solidFill>
                  <a:srgbClr val="290701"/>
                </a:solidFill>
              </a:rPr>
              <a:t> </a:t>
            </a:r>
          </a:p>
          <a:p>
            <a:r>
              <a:rPr lang="fr" sz="1300" dirty="0">
                <a:solidFill>
                  <a:srgbClr val="290701"/>
                </a:solidFill>
                <a:hlinkClick r:id="rId4"/>
              </a:rPr>
              <a:t>https://efektpmo.pl/jak-definiowac-cele-w-projektach/ _</a:t>
            </a:r>
            <a:endParaRPr lang="pl-PL" sz="1300" dirty="0">
              <a:solidFill>
                <a:srgbClr val="290701"/>
              </a:solidFill>
            </a:endParaRPr>
          </a:p>
          <a:p>
            <a:r>
              <a:rPr lang="fr" sz="1300" dirty="0">
                <a:solidFill>
                  <a:srgbClr val="290701"/>
                </a:solidFill>
                <a:hlinkClick r:id="rId5"/>
              </a:rPr>
              <a:t>https://mfiles.pl/pl/index.php/Zasada_SMART _</a:t>
            </a:r>
            <a:r>
              <a:rPr lang="fr" sz="1300" dirty="0">
                <a:solidFill>
                  <a:srgbClr val="290701"/>
                </a:solidFill>
              </a:rPr>
              <a:t>  </a:t>
            </a:r>
          </a:p>
          <a:p>
            <a:r>
              <a:rPr lang="fr" sz="1300" dirty="0">
                <a:solidFill>
                  <a:srgbClr val="290701"/>
                </a:solidFill>
                <a:hlinkClick r:id="rId6"/>
              </a:rPr>
              <a:t>https://mtc.pl/cele-smart/ _</a:t>
            </a:r>
            <a:r>
              <a:rPr lang="fr" sz="1300" dirty="0">
                <a:solidFill>
                  <a:srgbClr val="290701"/>
                </a:solidFill>
              </a:rPr>
              <a:t> </a:t>
            </a:r>
          </a:p>
          <a:p>
            <a:r>
              <a:rPr lang="fr" sz="1300" dirty="0">
                <a:solidFill>
                  <a:srgbClr val="290701"/>
                </a:solidFill>
                <a:hlinkClick r:id="rId7"/>
              </a:rPr>
              <a:t>https://www.powiat-slupca.pl/wp-content/uploads/2021/07/Podrecznik-nt-otwory-projektow.pdf _</a:t>
            </a:r>
            <a:r>
              <a:rPr lang="fr" sz="1300" dirty="0">
                <a:solidFill>
                  <a:srgbClr val="290701"/>
                </a:solidFill>
              </a:rPr>
              <a:t> </a:t>
            </a:r>
          </a:p>
          <a:p>
            <a:r>
              <a:rPr lang="fr" sz="1300" dirty="0">
                <a:solidFill>
                  <a:srgbClr val="290701"/>
                </a:solidFill>
                <a:hlinkClick r:id="rId8"/>
              </a:rPr>
              <a:t>http://zarzadzanieprojektami.it/21.html</a:t>
            </a:r>
            <a:r>
              <a:rPr lang="fr" sz="1300" dirty="0">
                <a:solidFill>
                  <a:srgbClr val="290701"/>
                </a:solidFill>
              </a:rPr>
              <a:t> </a:t>
            </a:r>
            <a:endParaRPr lang="pl-PL" sz="1300" dirty="0">
              <a:solidFill>
                <a:srgbClr val="290701"/>
              </a:solidFill>
            </a:endParaRPr>
          </a:p>
          <a:p>
            <a:r>
              <a:rPr lang="fr" sz="1300" dirty="0">
                <a:solidFill>
                  <a:srgbClr val="290701"/>
                </a:solidFill>
                <a:hlinkClick r:id="rId9"/>
              </a:rPr>
              <a:t>https://en.duf.dk/fileadmin/user_upload/Editor/5_The_problem_tree_and_development_of_solutions.pdf</a:t>
            </a:r>
            <a:r>
              <a:rPr lang="fr" sz="1300" dirty="0">
                <a:solidFill>
                  <a:srgbClr val="290701"/>
                </a:solidFill>
              </a:rPr>
              <a:t> </a:t>
            </a:r>
            <a:endParaRPr lang="pl-PL" sz="1300" dirty="0">
              <a:solidFill>
                <a:srgbClr val="290701"/>
              </a:solidFill>
            </a:endParaRPr>
          </a:p>
          <a:p>
            <a:r>
              <a:rPr lang="fr" sz="1300" dirty="0">
                <a:solidFill>
                  <a:srgbClr val="290701"/>
                </a:solidFill>
                <a:hlinkClick r:id="rId2" action="ppaction://hlinkfile"/>
              </a:rPr>
              <a:t>file:///C:/Users/ffi23/Downloads/5016_0.pdf</a:t>
            </a:r>
            <a:r>
              <a:rPr lang="fr" sz="1300" dirty="0">
                <a:solidFill>
                  <a:srgbClr val="290701"/>
                </a:solidFill>
              </a:rPr>
              <a:t> </a:t>
            </a:r>
            <a:endParaRPr lang="pl-PL" sz="1300" dirty="0">
              <a:solidFill>
                <a:srgbClr val="290701"/>
              </a:solidFill>
            </a:endParaRPr>
          </a:p>
          <a:p>
            <a:r>
              <a:rPr lang="fr" sz="1300" dirty="0">
                <a:solidFill>
                  <a:srgbClr val="290701"/>
                </a:solidFill>
                <a:hlinkClick r:id="rId10"/>
              </a:rPr>
              <a:t>https://asana.com/pl/resources/gantt-chart-basics _</a:t>
            </a:r>
            <a:r>
              <a:rPr lang="fr" sz="1300" dirty="0">
                <a:solidFill>
                  <a:srgbClr val="290701"/>
                </a:solidFill>
              </a:rPr>
              <a:t> </a:t>
            </a:r>
          </a:p>
          <a:p>
            <a:r>
              <a:rPr lang="fr" sz="1300" dirty="0">
                <a:solidFill>
                  <a:srgbClr val="290701"/>
                </a:solidFill>
                <a:hlinkClick r:id="rId11"/>
              </a:rPr>
              <a:t>https://mfiles.pl/pl/index.php/Bud%C5%BCet_projektu</a:t>
            </a:r>
            <a:r>
              <a:rPr lang="fr" sz="1300" dirty="0">
                <a:solidFill>
                  <a:srgbClr val="290701"/>
                </a:solidFill>
              </a:rPr>
              <a:t> </a:t>
            </a:r>
            <a:endParaRPr lang="pl-PL" sz="1300" dirty="0">
              <a:solidFill>
                <a:srgbClr val="290701"/>
              </a:solidFill>
            </a:endParaRPr>
          </a:p>
          <a:p>
            <a:r>
              <a:rPr lang="fr" sz="1300" dirty="0">
                <a:solidFill>
                  <a:srgbClr val="290701"/>
                </a:solidFill>
                <a:hlinkClick r:id="rId12"/>
              </a:rPr>
              <a:t>https://asana.com/pl/resources/project-budget</a:t>
            </a:r>
            <a:r>
              <a:rPr lang="fr" sz="1300" dirty="0">
                <a:solidFill>
                  <a:srgbClr val="290701"/>
                </a:solidFill>
              </a:rPr>
              <a:t> </a:t>
            </a:r>
            <a:endParaRPr lang="pl-PL" sz="1300" dirty="0">
              <a:solidFill>
                <a:srgbClr val="290701"/>
              </a:solidFill>
            </a:endParaRPr>
          </a:p>
          <a:p>
            <a:r>
              <a:rPr lang="fr" sz="1300" dirty="0">
                <a:solidFill>
                  <a:srgbClr val="290701"/>
                </a:solidFill>
                <a:hlinkClick r:id="rId13"/>
              </a:rPr>
              <a:t>https://publicystyka.ngo.pl/tym-jest-rezultat-w-projekcie</a:t>
            </a:r>
            <a:r>
              <a:rPr lang="fr" sz="1300" dirty="0">
                <a:solidFill>
                  <a:srgbClr val="290701"/>
                </a:solidFill>
              </a:rPr>
              <a:t> </a:t>
            </a:r>
          </a:p>
          <a:p>
            <a:r>
              <a:rPr lang="fr" sz="1300" dirty="0">
                <a:solidFill>
                  <a:srgbClr val="290701"/>
                </a:solidFill>
                <a:hlinkClick r:id="rId14"/>
              </a:rPr>
              <a:t>https://aktywny.blog/2015/06/03/produkt-rezultat-efekt-oddzialwanie-what-to-jesc/</a:t>
            </a:r>
            <a:r>
              <a:rPr lang="fr" sz="1300" dirty="0">
                <a:solidFill>
                  <a:srgbClr val="290701"/>
                </a:solidFill>
              </a:rPr>
              <a:t>  </a:t>
            </a:r>
            <a:endParaRPr lang="pl-PL" sz="1300" dirty="0">
              <a:solidFill>
                <a:srgbClr val="290701"/>
              </a:solidFill>
            </a:endParaRPr>
          </a:p>
          <a:p>
            <a:r>
              <a:rPr lang="fr" sz="1300" dirty="0">
                <a:solidFill>
                  <a:srgbClr val="290701"/>
                </a:solidFill>
                <a:hlinkClick r:id="rId15"/>
              </a:rPr>
              <a:t>https://mtc.pl/zarzadzanie-ryzykiem-w-projekcie/</a:t>
            </a:r>
            <a:r>
              <a:rPr lang="fr" sz="1300" dirty="0">
                <a:solidFill>
                  <a:srgbClr val="290701"/>
                </a:solidFill>
              </a:rPr>
              <a:t> </a:t>
            </a:r>
            <a:endParaRPr lang="pl-PL" sz="1300" dirty="0">
              <a:solidFill>
                <a:srgbClr val="290701"/>
              </a:solidFill>
            </a:endParaRPr>
          </a:p>
          <a:p>
            <a:r>
              <a:rPr lang="fr" sz="1300" dirty="0">
                <a:solidFill>
                  <a:srgbClr val="290701"/>
                </a:solidFill>
                <a:hlinkClick r:id="rId16"/>
              </a:rPr>
              <a:t>https://asana.com/pl/resources/project-risk-management-process</a:t>
            </a:r>
            <a:r>
              <a:rPr lang="fr" sz="1300" dirty="0">
                <a:solidFill>
                  <a:srgbClr val="290701"/>
                </a:solidFill>
              </a:rPr>
              <a:t> </a:t>
            </a:r>
          </a:p>
          <a:p>
            <a:endParaRPr lang="pl-PL" sz="1900" dirty="0"/>
          </a:p>
          <a:p>
            <a:endParaRPr lang="pl-PL" dirty="0"/>
          </a:p>
          <a:p>
            <a:endParaRPr lang="pl-PL" dirty="0"/>
          </a:p>
          <a:p>
            <a:endParaRPr lang="pl-PL" dirty="0"/>
          </a:p>
          <a:p>
            <a:endParaRPr lang="pl-PL" dirty="0"/>
          </a:p>
          <a:p>
            <a:endParaRPr lang="pl-PL" dirty="0"/>
          </a:p>
          <a:p>
            <a:endParaRPr lang="pl-PL" dirty="0"/>
          </a:p>
          <a:p>
            <a:endParaRPr lang="pl-PL" dirty="0"/>
          </a:p>
        </p:txBody>
      </p:sp>
    </p:spTree>
    <p:extLst>
      <p:ext uri="{BB962C8B-B14F-4D97-AF65-F5344CB8AC3E}">
        <p14:creationId xmlns:p14="http://schemas.microsoft.com/office/powerpoint/2010/main" val="3370759787"/>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88831" y="1031631"/>
            <a:ext cx="9601200" cy="961293"/>
          </a:xfrm>
        </p:spPr>
        <p:txBody>
          <a:bodyPr>
            <a:normAutofit fontScale="90000"/>
          </a:bodyPr>
          <a:lstStyle/>
          <a:p>
            <a:r>
              <a:rPr lang="fr" dirty="0" err="1">
                <a:solidFill>
                  <a:srgbClr val="365F91"/>
                </a:solidFill>
                <a:ea typeface="Times New Roman" panose="02020603050405020304" pitchFamily="18" charset="0"/>
              </a:rPr>
              <a:t>Avis de non-responsabilité</a:t>
            </a:r>
            <a:r>
              <a:rPr lang="fr" dirty="0">
                <a:solidFill>
                  <a:srgbClr val="365F91"/>
                </a:solidFill>
                <a:ea typeface="Times New Roman" panose="02020603050405020304" pitchFamily="18" charset="0"/>
              </a:rPr>
              <a:t> :</a:t>
            </a:r>
            <a:br>
              <a:rPr lang="pl-PL" dirty="0">
                <a:solidFill>
                  <a:srgbClr val="365F91"/>
                </a:solidFill>
                <a:ea typeface="Times New Roman" panose="02020603050405020304" pitchFamily="18" charset="0"/>
              </a:rPr>
            </a:br>
            <a:endParaRPr lang="pl-PL" dirty="0"/>
          </a:p>
        </p:txBody>
      </p:sp>
      <p:sp>
        <p:nvSpPr>
          <p:cNvPr id="3" name="Symbol zastępczy zawartości 2"/>
          <p:cNvSpPr>
            <a:spLocks noGrp="1"/>
          </p:cNvSpPr>
          <p:nvPr>
            <p:ph idx="1"/>
          </p:nvPr>
        </p:nvSpPr>
        <p:spPr>
          <a:xfrm>
            <a:off x="1488831" y="2171700"/>
            <a:ext cx="9601200" cy="4191000"/>
          </a:xfrm>
        </p:spPr>
        <p:txBody>
          <a:bodyPr>
            <a:normAutofit lnSpcReduction="10000"/>
          </a:bodyPr>
          <a:lstStyle/>
          <a:p>
            <a:pPr marL="0" indent="0">
              <a:buNone/>
            </a:pPr>
            <a:r>
              <a:rPr lang="fr" sz="4000" dirty="0">
                <a:solidFill>
                  <a:srgbClr val="365F91"/>
                </a:solidFill>
                <a:ea typeface="Times New Roman" panose="02020603050405020304" pitchFamily="18" charset="0"/>
              </a:rPr>
              <a:t>Le projet </a:t>
            </a:r>
            <a:r>
              <a:rPr lang="fr" sz="4000" dirty="0" err="1">
                <a:solidFill>
                  <a:srgbClr val="365F91"/>
                </a:solidFill>
                <a:ea typeface="Times New Roman" panose="02020603050405020304" pitchFamily="18" charset="0"/>
              </a:rPr>
              <a:t>a</a:t>
            </a:r>
            <a:r>
              <a:rPr lang="fr" sz="4000" dirty="0">
                <a:solidFill>
                  <a:srgbClr val="365F91"/>
                </a:solidFill>
                <a:ea typeface="Times New Roman" panose="02020603050405020304" pitchFamily="18" charset="0"/>
              </a:rPr>
              <a:t> a reçu </a:t>
            </a:r>
            <a:r>
              <a:rPr lang="fr" sz="4000">
                <a:solidFill>
                  <a:srgbClr val="365F91"/>
                </a:solidFill>
                <a:ea typeface="Times New Roman" panose="02020603050405020304" pitchFamily="18" charset="0"/>
              </a:rPr>
              <a:t>un cofinancement </a:t>
            </a:r>
            <a:r>
              <a:rPr lang="fr" sz="4000" dirty="0">
                <a:solidFill>
                  <a:srgbClr val="365F91"/>
                </a:solidFill>
                <a:ea typeface="Times New Roman" panose="02020603050405020304" pitchFamily="18" charset="0"/>
              </a:rPr>
              <a:t>de l'Union européenne.</a:t>
            </a:r>
            <a:endParaRPr lang="pl-PL" sz="4000" dirty="0">
              <a:solidFill>
                <a:srgbClr val="365F91"/>
              </a:solidFill>
              <a:ea typeface="Times New Roman" panose="02020603050405020304" pitchFamily="18" charset="0"/>
            </a:endParaRPr>
          </a:p>
          <a:p>
            <a:pPr marL="0" indent="0">
              <a:buNone/>
            </a:pPr>
            <a:r>
              <a:rPr lang="fr" sz="4000" dirty="0">
                <a:solidFill>
                  <a:srgbClr val="365F91"/>
                </a:solidFill>
                <a:ea typeface="Times New Roman" panose="02020603050405020304" pitchFamily="18" charset="0"/>
              </a:rPr>
              <a:t>Le contenu n'exprime que les opinions de son ou ses auteurs. La Commission européenne n'est pas responsable de l'utilisation qui pourrait être faite des informations qui y sont contenues.</a:t>
            </a:r>
            <a:endParaRPr lang="pl-PL" sz="4000" dirty="0"/>
          </a:p>
        </p:txBody>
      </p:sp>
      <p:pic>
        <p:nvPicPr>
          <p:cNvPr id="6" name="Obraz 5" descr="C:\Users\FFI\AppData\Local\Temp\Rar$DIa0.968\EN Co-funded by the EU_PO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6729" y="514571"/>
            <a:ext cx="4080510" cy="855345"/>
          </a:xfrm>
          <a:prstGeom prst="rect">
            <a:avLst/>
          </a:prstGeom>
          <a:noFill/>
          <a:ln>
            <a:noFill/>
          </a:ln>
        </p:spPr>
      </p:pic>
    </p:spTree>
    <p:extLst>
      <p:ext uri="{BB962C8B-B14F-4D97-AF65-F5344CB8AC3E}">
        <p14:creationId xmlns:p14="http://schemas.microsoft.com/office/powerpoint/2010/main" val="2116158320"/>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8570" y="312575"/>
            <a:ext cx="11103430" cy="1485900"/>
          </a:xfrm>
        </p:spPr>
        <p:txBody>
          <a:bodyPr>
            <a:normAutofit/>
          </a:bodyPr>
          <a:lstStyle/>
          <a:p>
            <a:r>
              <a:rPr lang="fr" sz="4000" b="1" dirty="0"/>
              <a:t>De quels éléments le </a:t>
            </a:r>
            <a:r>
              <a:rPr lang="fr" sz="4000" b="1" dirty="0">
                <a:solidFill>
                  <a:srgbClr val="00B050"/>
                </a:solidFill>
              </a:rPr>
              <a:t>projet est </a:t>
            </a:r>
            <a:r>
              <a:rPr lang="fr" sz="4000" b="1" dirty="0"/>
              <a:t>-il composé ?</a:t>
            </a:r>
            <a:endParaRPr lang="pl-PL" sz="4000" b="1" dirty="0"/>
          </a:p>
        </p:txBody>
      </p:sp>
      <p:sp>
        <p:nvSpPr>
          <p:cNvPr id="3" name="Symbol zastępczy zawartości 2"/>
          <p:cNvSpPr>
            <a:spLocks noGrp="1"/>
          </p:cNvSpPr>
          <p:nvPr>
            <p:ph idx="1"/>
          </p:nvPr>
        </p:nvSpPr>
        <p:spPr>
          <a:xfrm>
            <a:off x="3638152" y="1324384"/>
            <a:ext cx="10213848" cy="5604171"/>
          </a:xfrm>
        </p:spPr>
        <p:txBody>
          <a:bodyPr numCol="2">
            <a:normAutofit lnSpcReduction="10000"/>
          </a:bodyPr>
          <a:lstStyle/>
          <a:p>
            <a:pPr lvl="0"/>
            <a:r>
              <a:rPr lang="fr" sz="2400" dirty="0"/>
              <a:t>La nécessité de mettre en œuvre le projet</a:t>
            </a:r>
          </a:p>
          <a:p>
            <a:pPr lvl="0"/>
            <a:r>
              <a:rPr lang="fr" sz="2400" dirty="0"/>
              <a:t>Bénéficiaires du projet</a:t>
            </a:r>
          </a:p>
          <a:p>
            <a:pPr lvl="0"/>
            <a:r>
              <a:rPr lang="fr" sz="2400" dirty="0"/>
              <a:t>Objectif principal</a:t>
            </a:r>
          </a:p>
          <a:p>
            <a:pPr lvl="0"/>
            <a:r>
              <a:rPr lang="fr" sz="2400" dirty="0"/>
              <a:t>Actions (et objectifs spécifiques)</a:t>
            </a:r>
          </a:p>
          <a:p>
            <a:pPr lvl="0"/>
            <a:r>
              <a:rPr lang="fr" sz="2400" dirty="0"/>
              <a:t>Risque de non-réalisation des hypothèses du projet</a:t>
            </a:r>
          </a:p>
          <a:p>
            <a:pPr lvl="0"/>
            <a:r>
              <a:rPr lang="fr" sz="2400" dirty="0"/>
              <a:t>Calendrier</a:t>
            </a:r>
          </a:p>
          <a:p>
            <a:pPr lvl="0"/>
            <a:r>
              <a:rPr lang="fr" sz="2400" dirty="0"/>
              <a:t>Effets du projet</a:t>
            </a:r>
          </a:p>
          <a:p>
            <a:pPr lvl="0"/>
            <a:r>
              <a:rPr lang="fr" sz="2400" dirty="0"/>
              <a:t>Gestion de projet</a:t>
            </a:r>
          </a:p>
          <a:p>
            <a:pPr lvl="0"/>
            <a:r>
              <a:rPr lang="fr" sz="2400" dirty="0"/>
              <a:t>Personnel (y compris bénévoles)</a:t>
            </a:r>
          </a:p>
          <a:p>
            <a:pPr lvl="0"/>
            <a:r>
              <a:rPr lang="fr" sz="2400" dirty="0"/>
              <a:t>Estimation des coûts (budget) du projet</a:t>
            </a:r>
          </a:p>
          <a:p>
            <a:pPr marL="0" indent="0">
              <a:buNone/>
            </a:pPr>
            <a:endParaRPr lang="pl-PL" dirty="0"/>
          </a:p>
        </p:txBody>
      </p:sp>
    </p:spTree>
    <p:extLst>
      <p:ext uri="{BB962C8B-B14F-4D97-AF65-F5344CB8AC3E}">
        <p14:creationId xmlns:p14="http://schemas.microsoft.com/office/powerpoint/2010/main" val="1707777035"/>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886968"/>
            <a:ext cx="9601200" cy="1485900"/>
          </a:xfrm>
        </p:spPr>
        <p:txBody>
          <a:bodyPr/>
          <a:lstStyle/>
          <a:p>
            <a:r>
              <a:rPr lang="fr" u="sng" dirty="0">
                <a:solidFill>
                  <a:schemeClr val="tx1"/>
                </a:solidFill>
              </a:rPr>
              <a:t>Étapes de la gestion </a:t>
            </a:r>
            <a:r>
              <a:rPr lang="fr" b="1" u="sng" dirty="0">
                <a:solidFill>
                  <a:srgbClr val="00B050"/>
                </a:solidFill>
              </a:rPr>
              <a:t>de projet </a:t>
            </a:r>
            <a:r>
              <a:rPr lang="fr" u="sng" dirty="0">
                <a:solidFill>
                  <a:schemeClr val="tx1"/>
                </a:solidFill>
              </a:rPr>
              <a:t>:</a:t>
            </a:r>
            <a:endParaRPr lang="pl-PL" u="sng" dirty="0">
              <a:solidFill>
                <a:schemeClr val="tx1"/>
              </a:solidFill>
            </a:endParaRPr>
          </a:p>
        </p:txBody>
      </p:sp>
      <p:sp>
        <p:nvSpPr>
          <p:cNvPr id="3" name="Symbol zastępczy zawartości 2"/>
          <p:cNvSpPr>
            <a:spLocks noGrp="1"/>
          </p:cNvSpPr>
          <p:nvPr>
            <p:ph idx="1"/>
          </p:nvPr>
        </p:nvSpPr>
        <p:spPr>
          <a:xfrm>
            <a:off x="1371600" y="2171700"/>
            <a:ext cx="9601200" cy="3666744"/>
          </a:xfrm>
        </p:spPr>
        <p:txBody>
          <a:bodyPr>
            <a:normAutofit/>
          </a:bodyPr>
          <a:lstStyle/>
          <a:p>
            <a:pPr marL="457200" indent="-457200">
              <a:buFont typeface="+mj-lt"/>
              <a:buAutoNum type="arabicPeriod"/>
            </a:pPr>
            <a:r>
              <a:rPr lang="fr" sz="4000" dirty="0" err="1">
                <a:solidFill>
                  <a:srgbClr val="290701"/>
                </a:solidFill>
              </a:rPr>
              <a:t>Initiation </a:t>
            </a:r>
            <a:r>
              <a:rPr lang="fr" sz="4000" dirty="0">
                <a:solidFill>
                  <a:srgbClr val="290701"/>
                </a:solidFill>
              </a:rPr>
              <a:t>,</a:t>
            </a:r>
            <a:endParaRPr lang="pl-PL" sz="4000" dirty="0">
              <a:solidFill>
                <a:srgbClr val="290701"/>
              </a:solidFill>
            </a:endParaRPr>
          </a:p>
          <a:p>
            <a:pPr marL="457200" indent="-457200">
              <a:buFont typeface="+mj-lt"/>
              <a:buAutoNum type="arabicPeriod"/>
            </a:pPr>
            <a:r>
              <a:rPr lang="fr" sz="4000" dirty="0">
                <a:solidFill>
                  <a:srgbClr val="290701"/>
                </a:solidFill>
              </a:rPr>
              <a:t>Planification,</a:t>
            </a:r>
            <a:endParaRPr lang="pl-PL" sz="4000" dirty="0">
              <a:solidFill>
                <a:srgbClr val="290701"/>
              </a:solidFill>
            </a:endParaRPr>
          </a:p>
          <a:p>
            <a:pPr marL="457200" indent="-457200">
              <a:buFont typeface="+mj-lt"/>
              <a:buAutoNum type="arabicPeriod"/>
            </a:pPr>
            <a:r>
              <a:rPr lang="fr" sz="4000" dirty="0" err="1">
                <a:solidFill>
                  <a:srgbClr val="290701"/>
                </a:solidFill>
              </a:rPr>
              <a:t>Exécution </a:t>
            </a:r>
            <a:r>
              <a:rPr lang="fr" sz="4000" dirty="0">
                <a:solidFill>
                  <a:srgbClr val="290701"/>
                </a:solidFill>
              </a:rPr>
              <a:t>,</a:t>
            </a:r>
            <a:endParaRPr lang="pl-PL" sz="4000" dirty="0">
              <a:solidFill>
                <a:srgbClr val="290701"/>
              </a:solidFill>
            </a:endParaRPr>
          </a:p>
          <a:p>
            <a:pPr marL="457200" indent="-457200">
              <a:buFont typeface="+mj-lt"/>
              <a:buAutoNum type="arabicPeriod"/>
            </a:pPr>
            <a:r>
              <a:rPr lang="fr" sz="4000" dirty="0">
                <a:solidFill>
                  <a:srgbClr val="290701"/>
                </a:solidFill>
              </a:rPr>
              <a:t>Contrôle et surveillance </a:t>
            </a:r>
            <a:endParaRPr lang="pl-PL" sz="4000" dirty="0">
              <a:solidFill>
                <a:srgbClr val="290701"/>
              </a:solidFill>
            </a:endParaRPr>
          </a:p>
          <a:p>
            <a:pPr marL="457200" indent="-457200">
              <a:buFont typeface="+mj-lt"/>
              <a:buAutoNum type="arabicPeriod"/>
            </a:pPr>
            <a:r>
              <a:rPr lang="fr" sz="4000" dirty="0">
                <a:solidFill>
                  <a:srgbClr val="290701"/>
                </a:solidFill>
              </a:rPr>
              <a:t>Fermeture.</a:t>
            </a:r>
            <a:endParaRPr lang="pl-PL" sz="4000" dirty="0">
              <a:solidFill>
                <a:srgbClr val="290701"/>
              </a:solidFill>
            </a:endParaRPr>
          </a:p>
          <a:p>
            <a:endParaRPr lang="pl-PL" dirty="0">
              <a:hlinkClick r:id="rId2"/>
            </a:endParaRPr>
          </a:p>
          <a:p>
            <a:endParaRPr lang="pl-PL" dirty="0">
              <a:hlinkClick r:id="rId2"/>
            </a:endParaRPr>
          </a:p>
          <a:p>
            <a:endParaRPr lang="pl-PL" dirty="0">
              <a:hlinkClick r:id="rId2"/>
            </a:endParaRPr>
          </a:p>
          <a:p>
            <a:endParaRPr lang="pl-PL" dirty="0">
              <a:hlinkClick r:id="rId2"/>
            </a:endParaRPr>
          </a:p>
          <a:p>
            <a:endParaRPr lang="pl-PL" dirty="0">
              <a:hlinkClick r:id="rId2"/>
            </a:endParaRPr>
          </a:p>
          <a:p>
            <a:endParaRPr lang="pl-PL" dirty="0">
              <a:hlinkClick r:id="rId2"/>
            </a:endParaRPr>
          </a:p>
          <a:p>
            <a:endParaRPr lang="pl-PL" dirty="0">
              <a:hlinkClick r:id="rId2"/>
            </a:endParaRPr>
          </a:p>
        </p:txBody>
      </p:sp>
    </p:spTree>
    <p:extLst>
      <p:ext uri="{BB962C8B-B14F-4D97-AF65-F5344CB8AC3E}">
        <p14:creationId xmlns:p14="http://schemas.microsoft.com/office/powerpoint/2010/main" val="1712399148"/>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u="sng" dirty="0">
                <a:solidFill>
                  <a:srgbClr val="290701"/>
                </a:solidFill>
              </a:rPr>
              <a:t>Analyse du problème</a:t>
            </a:r>
            <a:endParaRPr lang="pl-PL" u="sng" dirty="0">
              <a:solidFill>
                <a:srgbClr val="290701"/>
              </a:solidFill>
            </a:endParaRPr>
          </a:p>
        </p:txBody>
      </p:sp>
      <p:sp>
        <p:nvSpPr>
          <p:cNvPr id="3" name="Symbol zastępczy zawartości 2"/>
          <p:cNvSpPr>
            <a:spLocks noGrp="1"/>
          </p:cNvSpPr>
          <p:nvPr>
            <p:ph idx="1"/>
          </p:nvPr>
        </p:nvSpPr>
        <p:spPr>
          <a:xfrm>
            <a:off x="1371600" y="1517904"/>
            <a:ext cx="10597896" cy="5138928"/>
          </a:xfrm>
        </p:spPr>
        <p:txBody>
          <a:bodyPr>
            <a:normAutofit fontScale="92500" lnSpcReduction="10000"/>
          </a:bodyPr>
          <a:lstStyle/>
          <a:p>
            <a:pPr marL="0" indent="0" algn="just">
              <a:buNone/>
            </a:pPr>
            <a:r>
              <a:rPr lang="fr" sz="3200" dirty="0">
                <a:solidFill>
                  <a:srgbClr val="290701"/>
                </a:solidFill>
              </a:rPr>
              <a:t>L'analyse des problèmes permet une compréhension approfondie de ceux-ci, et donc - de trouver la solution la plus efficace.</a:t>
            </a:r>
          </a:p>
          <a:p>
            <a:pPr marL="0" indent="0" algn="just">
              <a:buNone/>
            </a:pPr>
            <a:r>
              <a:rPr lang="fr" sz="3200" dirty="0">
                <a:solidFill>
                  <a:srgbClr val="290701"/>
                </a:solidFill>
              </a:rPr>
              <a:t>Outils:</a:t>
            </a:r>
          </a:p>
          <a:p>
            <a:pPr marL="0" indent="0" algn="just">
              <a:buNone/>
            </a:pPr>
            <a:r>
              <a:rPr lang="fr" sz="3200" dirty="0">
                <a:solidFill>
                  <a:schemeClr val="accent6">
                    <a:lumMod val="50000"/>
                  </a:schemeClr>
                </a:solidFill>
                <a:sym typeface="Wingdings" panose="05000000000000000000" pitchFamily="2" charset="2"/>
              </a:rPr>
              <a:t></a:t>
            </a:r>
            <a:r>
              <a:rPr lang="fr" sz="3200" dirty="0">
                <a:solidFill>
                  <a:srgbClr val="FF0000"/>
                </a:solidFill>
                <a:sym typeface="Wingdings" panose="05000000000000000000" pitchFamily="2" charset="2"/>
              </a:rPr>
              <a:t> arbre </a:t>
            </a:r>
            <a:r>
              <a:rPr lang="fr" sz="3200" b="1" dirty="0">
                <a:solidFill>
                  <a:srgbClr val="290701"/>
                </a:solidFill>
              </a:rPr>
              <a:t>à problèmes - </a:t>
            </a:r>
            <a:r>
              <a:rPr lang="fr" sz="3200" b="1" dirty="0">
                <a:solidFill>
                  <a:srgbClr val="290701"/>
                </a:solidFill>
                <a:sym typeface="Wingdings" panose="05000000000000000000" pitchFamily="2" charset="2"/>
              </a:rPr>
              <a:t>une </a:t>
            </a:r>
            <a:r>
              <a:rPr lang="fr" sz="3200" dirty="0">
                <a:solidFill>
                  <a:srgbClr val="290701"/>
                </a:solidFill>
              </a:rPr>
              <a:t>manière imagée de présenter la logique d'une situation donnée</a:t>
            </a:r>
          </a:p>
          <a:p>
            <a:pPr marL="0" indent="0" algn="just">
              <a:buNone/>
            </a:pPr>
            <a:r>
              <a:rPr lang="fr" sz="3200" dirty="0">
                <a:solidFill>
                  <a:srgbClr val="290701"/>
                </a:solidFill>
              </a:rPr>
              <a:t>L'arbre à problèmes permet d'analyser et de visualiser les liens entre le problème principal, ses conséquences et ses causes profondes ; montre la cause et l'effet - les relations.</a:t>
            </a:r>
          </a:p>
          <a:p>
            <a:pPr marL="0" indent="0" algn="just">
              <a:buNone/>
            </a:pPr>
            <a:r>
              <a:rPr lang="fr" sz="3200" dirty="0">
                <a:solidFill>
                  <a:srgbClr val="002060"/>
                </a:solidFill>
                <a:sym typeface="Wingdings" panose="05000000000000000000" pitchFamily="2" charset="2"/>
              </a:rPr>
              <a:t> </a:t>
            </a:r>
            <a:r>
              <a:rPr lang="fr" sz="3200" b="1" dirty="0">
                <a:solidFill>
                  <a:srgbClr val="290701"/>
                </a:solidFill>
                <a:sym typeface="Wingdings" panose="05000000000000000000" pitchFamily="2" charset="2"/>
              </a:rPr>
              <a:t>arbre d'objectifs </a:t>
            </a:r>
            <a:r>
              <a:rPr lang="fr" sz="3200" dirty="0">
                <a:solidFill>
                  <a:srgbClr val="290701"/>
                </a:solidFill>
                <a:sym typeface="Wingdings" panose="05000000000000000000" pitchFamily="2" charset="2"/>
              </a:rPr>
              <a:t>- </a:t>
            </a:r>
            <a:r>
              <a:rPr lang="fr" sz="3200" dirty="0">
                <a:solidFill>
                  <a:srgbClr val="290701"/>
                </a:solidFill>
              </a:rPr>
              <a:t>une manière visuelle de présenter la logique d'intervention</a:t>
            </a:r>
          </a:p>
          <a:p>
            <a:pPr marL="0" indent="0">
              <a:buNone/>
            </a:pPr>
            <a:endParaRPr lang="pl-PL" sz="3200" dirty="0"/>
          </a:p>
          <a:p>
            <a:endParaRPr lang="pl-PL" dirty="0"/>
          </a:p>
          <a:p>
            <a:endParaRPr lang="pl-PL" dirty="0">
              <a:hlinkClick r:id="rId2" action="ppaction://hlinkfile"/>
            </a:endParaRPr>
          </a:p>
          <a:p>
            <a:pPr marL="0" indent="0">
              <a:buNone/>
            </a:pPr>
            <a:endParaRPr lang="pl-PL" dirty="0">
              <a:hlinkClick r:id="rId2" action="ppaction://hlinkfile"/>
            </a:endParaRPr>
          </a:p>
        </p:txBody>
      </p:sp>
    </p:spTree>
    <p:extLst>
      <p:ext uri="{BB962C8B-B14F-4D97-AF65-F5344CB8AC3E}">
        <p14:creationId xmlns:p14="http://schemas.microsoft.com/office/powerpoint/2010/main" val="3607101149"/>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420624"/>
            <a:ext cx="9601200" cy="1485900"/>
          </a:xfrm>
        </p:spPr>
        <p:txBody>
          <a:bodyPr/>
          <a:lstStyle/>
          <a:p>
            <a:r>
              <a:rPr lang="fr" u="sng" dirty="0">
                <a:solidFill>
                  <a:srgbClr val="290701"/>
                </a:solidFill>
              </a:rPr>
              <a:t>Analyse des objectifs</a:t>
            </a:r>
            <a:endParaRPr lang="pl-PL" u="sng" dirty="0">
              <a:solidFill>
                <a:srgbClr val="290701"/>
              </a:solidFill>
            </a:endParaRPr>
          </a:p>
        </p:txBody>
      </p:sp>
      <p:sp>
        <p:nvSpPr>
          <p:cNvPr id="3" name="Symbol zastępczy zawartości 2"/>
          <p:cNvSpPr>
            <a:spLocks noGrp="1"/>
          </p:cNvSpPr>
          <p:nvPr>
            <p:ph idx="1"/>
          </p:nvPr>
        </p:nvSpPr>
        <p:spPr>
          <a:xfrm>
            <a:off x="1371600" y="1517904"/>
            <a:ext cx="10085832" cy="5157216"/>
          </a:xfrm>
        </p:spPr>
        <p:txBody>
          <a:bodyPr>
            <a:normAutofit fontScale="70000" lnSpcReduction="20000"/>
          </a:bodyPr>
          <a:lstStyle/>
          <a:p>
            <a:pPr marL="0" indent="0">
              <a:buNone/>
            </a:pPr>
            <a:r>
              <a:rPr lang="fr" sz="5100" dirty="0">
                <a:solidFill>
                  <a:srgbClr val="290701"/>
                </a:solidFill>
              </a:rPr>
              <a:t>Fixer des objectifs à l'aide du </a:t>
            </a:r>
            <a:r>
              <a:rPr lang="fr" sz="5100" b="1" dirty="0">
                <a:solidFill>
                  <a:schemeClr val="tx1"/>
                </a:solidFill>
              </a:rPr>
              <a:t>SMART</a:t>
            </a:r>
            <a:r>
              <a:rPr lang="fr" sz="5100" dirty="0">
                <a:solidFill>
                  <a:srgbClr val="290701"/>
                </a:solidFill>
              </a:rPr>
              <a:t> </a:t>
            </a:r>
            <a:r>
              <a:rPr lang="fr" sz="5100" b="1" dirty="0">
                <a:solidFill>
                  <a:srgbClr val="290701"/>
                </a:solidFill>
              </a:rPr>
              <a:t>la méthode </a:t>
            </a:r>
            <a:r>
              <a:rPr lang="fr" sz="5100" dirty="0">
                <a:solidFill>
                  <a:srgbClr val="290701"/>
                </a:solidFill>
              </a:rPr>
              <a:t>aide</a:t>
            </a:r>
            <a:r>
              <a:rPr lang="fr" sz="5100" i="1" dirty="0">
                <a:solidFill>
                  <a:srgbClr val="290701"/>
                </a:solidFill>
              </a:rPr>
              <a:t> </a:t>
            </a:r>
            <a:r>
              <a:rPr lang="fr" sz="5100" dirty="0">
                <a:solidFill>
                  <a:srgbClr val="290701"/>
                </a:solidFill>
              </a:rPr>
              <a:t>définir correctement les objectifs, ce qui augmente les chances de les atteindre. Le nom est un acronyme composé des mots anglais :</a:t>
            </a:r>
          </a:p>
          <a:p>
            <a:pPr marL="0" indent="0">
              <a:buNone/>
            </a:pPr>
            <a:endParaRPr lang="pl-PL" dirty="0">
              <a:solidFill>
                <a:srgbClr val="FF0000"/>
              </a:solidFill>
            </a:endParaRPr>
          </a:p>
          <a:p>
            <a:pPr marL="0" indent="0">
              <a:buNone/>
            </a:pPr>
            <a:r>
              <a:rPr lang="fr" sz="5100" b="1" dirty="0">
                <a:solidFill>
                  <a:srgbClr val="7030A0"/>
                </a:solidFill>
              </a:rPr>
              <a:t>Spécifique </a:t>
            </a:r>
            <a:r>
              <a:rPr lang="fr" sz="5100" b="1" dirty="0">
                <a:solidFill>
                  <a:srgbClr val="290701"/>
                </a:solidFill>
              </a:rPr>
              <a:t>_</a:t>
            </a:r>
            <a:endParaRPr lang="pl-PL" sz="5100" b="1" dirty="0">
              <a:solidFill>
                <a:srgbClr val="290701"/>
              </a:solidFill>
            </a:endParaRPr>
          </a:p>
          <a:p>
            <a:pPr marL="0" indent="0">
              <a:buNone/>
            </a:pPr>
            <a:r>
              <a:rPr lang="fr" sz="5100" b="1" dirty="0">
                <a:solidFill>
                  <a:srgbClr val="00B0F0"/>
                </a:solidFill>
              </a:rPr>
              <a:t>M </a:t>
            </a:r>
            <a:r>
              <a:rPr lang="fr" sz="5100" b="1" dirty="0">
                <a:solidFill>
                  <a:srgbClr val="290701"/>
                </a:solidFill>
              </a:rPr>
              <a:t>esurable</a:t>
            </a:r>
            <a:endParaRPr lang="pl-PL" sz="5100" b="1" dirty="0">
              <a:solidFill>
                <a:srgbClr val="290701"/>
              </a:solidFill>
            </a:endParaRPr>
          </a:p>
          <a:p>
            <a:pPr marL="0" indent="0">
              <a:buNone/>
            </a:pPr>
            <a:r>
              <a:rPr lang="fr" sz="5100" b="1" dirty="0">
                <a:solidFill>
                  <a:srgbClr val="FFC000"/>
                </a:solidFill>
              </a:rPr>
              <a:t>Un </a:t>
            </a:r>
            <a:r>
              <a:rPr lang="fr" sz="5100" b="1" dirty="0">
                <a:solidFill>
                  <a:srgbClr val="290701"/>
                </a:solidFill>
              </a:rPr>
              <a:t>réalisable</a:t>
            </a:r>
          </a:p>
          <a:p>
            <a:pPr marL="0" indent="0">
              <a:buNone/>
            </a:pPr>
            <a:r>
              <a:rPr lang="fr" sz="5100" b="1" dirty="0">
                <a:solidFill>
                  <a:srgbClr val="00B050"/>
                </a:solidFill>
              </a:rPr>
              <a:t>Pertinent </a:t>
            </a:r>
            <a:r>
              <a:rPr lang="fr" sz="5100" b="1" dirty="0">
                <a:solidFill>
                  <a:srgbClr val="290701"/>
                </a:solidFill>
              </a:rPr>
              <a:t>_</a:t>
            </a:r>
            <a:endParaRPr lang="pl-PL" sz="5100" b="1" dirty="0">
              <a:solidFill>
                <a:srgbClr val="290701"/>
              </a:solidFill>
            </a:endParaRPr>
          </a:p>
          <a:p>
            <a:pPr marL="0" indent="0">
              <a:buNone/>
            </a:pPr>
            <a:r>
              <a:rPr lang="fr" sz="5100" b="1" dirty="0">
                <a:solidFill>
                  <a:srgbClr val="FF0000"/>
                </a:solidFill>
              </a:rPr>
              <a:t>Temps </a:t>
            </a:r>
            <a:r>
              <a:rPr lang="fr" sz="5100" b="1" dirty="0">
                <a:solidFill>
                  <a:srgbClr val="290701"/>
                </a:solidFill>
              </a:rPr>
              <a:t>- limité </a:t>
            </a:r>
            <a:endParaRPr lang="pl-PL" b="1" dirty="0">
              <a:solidFill>
                <a:srgbClr val="290701"/>
              </a:solidFill>
            </a:endParaRPr>
          </a:p>
        </p:txBody>
      </p:sp>
    </p:spTree>
    <p:extLst>
      <p:ext uri="{BB962C8B-B14F-4D97-AF65-F5344CB8AC3E}">
        <p14:creationId xmlns:p14="http://schemas.microsoft.com/office/powerpoint/2010/main" val="1295183889"/>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solidFill>
                  <a:srgbClr val="7030A0"/>
                </a:solidFill>
              </a:rPr>
              <a:t>Spécifique </a:t>
            </a:r>
            <a:r>
              <a:rPr lang="fr" dirty="0">
                <a:solidFill>
                  <a:schemeClr val="tx1"/>
                </a:solidFill>
              </a:rPr>
              <a:t>_</a:t>
            </a:r>
            <a:br>
              <a:rPr lang="pl-PL" dirty="0"/>
            </a:br>
            <a:endParaRPr lang="pl-PL" dirty="0"/>
          </a:p>
        </p:txBody>
      </p:sp>
      <p:sp>
        <p:nvSpPr>
          <p:cNvPr id="3" name="Symbol zastępczy zawartości 2"/>
          <p:cNvSpPr>
            <a:spLocks noGrp="1"/>
          </p:cNvSpPr>
          <p:nvPr>
            <p:ph idx="1"/>
          </p:nvPr>
        </p:nvSpPr>
        <p:spPr/>
        <p:txBody>
          <a:bodyPr>
            <a:normAutofit/>
          </a:bodyPr>
          <a:lstStyle/>
          <a:p>
            <a:r>
              <a:rPr lang="fr" sz="3600" dirty="0"/>
              <a:t>L'objectif doit être </a:t>
            </a:r>
            <a:r>
              <a:rPr lang="fr" sz="3600" u="sng" dirty="0"/>
              <a:t>clairement </a:t>
            </a:r>
            <a:r>
              <a:rPr lang="fr" sz="3600" dirty="0"/>
              <a:t>et spécifiquement défini</a:t>
            </a:r>
          </a:p>
          <a:p>
            <a:r>
              <a:rPr lang="fr" sz="3600" dirty="0"/>
              <a:t>Nous décrivons précisément l'objectif, </a:t>
            </a:r>
            <a:r>
              <a:rPr lang="fr" sz="3600" u="sng" dirty="0"/>
              <a:t>non</a:t>
            </a:r>
            <a:r>
              <a:rPr lang="fr" sz="3600" dirty="0"/>
              <a:t> le moyen d'y parvenir</a:t>
            </a:r>
          </a:p>
          <a:p>
            <a:r>
              <a:rPr lang="fr" sz="3600" dirty="0"/>
              <a:t>Compréhensibilité du message</a:t>
            </a:r>
            <a:endParaRPr lang="pl-PL" sz="3600" dirty="0"/>
          </a:p>
        </p:txBody>
      </p:sp>
    </p:spTree>
    <p:extLst>
      <p:ext uri="{BB962C8B-B14F-4D97-AF65-F5344CB8AC3E}">
        <p14:creationId xmlns:p14="http://schemas.microsoft.com/office/powerpoint/2010/main" val="3009914432"/>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solidFill>
                  <a:srgbClr val="00B0F0"/>
                </a:solidFill>
              </a:rPr>
              <a:t>M </a:t>
            </a:r>
            <a:r>
              <a:rPr lang="fr" dirty="0">
                <a:solidFill>
                  <a:srgbClr val="290701"/>
                </a:solidFill>
              </a:rPr>
              <a:t>esurable</a:t>
            </a:r>
            <a:br>
              <a:rPr lang="pl-PL" dirty="0"/>
            </a:br>
            <a:endParaRPr lang="pl-PL" dirty="0"/>
          </a:p>
        </p:txBody>
      </p:sp>
      <p:sp>
        <p:nvSpPr>
          <p:cNvPr id="3" name="Symbol zastępczy zawartości 2"/>
          <p:cNvSpPr>
            <a:spLocks noGrp="1"/>
          </p:cNvSpPr>
          <p:nvPr>
            <p:ph idx="1"/>
          </p:nvPr>
        </p:nvSpPr>
        <p:spPr/>
        <p:txBody>
          <a:bodyPr>
            <a:normAutofit/>
          </a:bodyPr>
          <a:lstStyle/>
          <a:p>
            <a:r>
              <a:rPr lang="fr" sz="3600" dirty="0">
                <a:solidFill>
                  <a:srgbClr val="290701"/>
                </a:solidFill>
              </a:rPr>
              <a:t>Indicateurs _</a:t>
            </a:r>
            <a:endParaRPr lang="pl-PL" sz="3600" dirty="0">
              <a:solidFill>
                <a:srgbClr val="290701"/>
              </a:solidFill>
            </a:endParaRPr>
          </a:p>
          <a:p>
            <a:r>
              <a:rPr lang="fr" sz="3600" dirty="0" err="1">
                <a:solidFill>
                  <a:srgbClr val="290701"/>
                </a:solidFill>
              </a:rPr>
              <a:t>Quantificateurs</a:t>
            </a:r>
            <a:r>
              <a:rPr lang="fr" sz="3600" dirty="0">
                <a:solidFill>
                  <a:srgbClr val="290701"/>
                </a:solidFill>
              </a:rPr>
              <a:t> </a:t>
            </a:r>
            <a:endParaRPr lang="pl-PL" sz="3600" dirty="0">
              <a:solidFill>
                <a:srgbClr val="290701"/>
              </a:solidFill>
            </a:endParaRPr>
          </a:p>
        </p:txBody>
      </p:sp>
    </p:spTree>
    <p:extLst>
      <p:ext uri="{BB962C8B-B14F-4D97-AF65-F5344CB8AC3E}">
        <p14:creationId xmlns:p14="http://schemas.microsoft.com/office/powerpoint/2010/main" val="3274334683"/>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solidFill>
                  <a:srgbClr val="FFC000"/>
                </a:solidFill>
              </a:rPr>
              <a:t>Un </a:t>
            </a:r>
            <a:r>
              <a:rPr lang="fr" dirty="0"/>
              <a:t>réalisable</a:t>
            </a:r>
            <a:br>
              <a:rPr lang="pl-PL" dirty="0"/>
            </a:br>
            <a:endParaRPr lang="pl-PL" dirty="0"/>
          </a:p>
        </p:txBody>
      </p:sp>
      <p:sp>
        <p:nvSpPr>
          <p:cNvPr id="3" name="Symbol zastępczy zawartości 2"/>
          <p:cNvSpPr>
            <a:spLocks noGrp="1"/>
          </p:cNvSpPr>
          <p:nvPr>
            <p:ph idx="1"/>
          </p:nvPr>
        </p:nvSpPr>
        <p:spPr/>
        <p:txBody>
          <a:bodyPr>
            <a:normAutofit/>
          </a:bodyPr>
          <a:lstStyle/>
          <a:p>
            <a:r>
              <a:rPr lang="fr" sz="3600" dirty="0"/>
              <a:t>L'objectif donné est-il réalisable, par exemple dans le temps imparti ?</a:t>
            </a:r>
          </a:p>
          <a:p>
            <a:r>
              <a:rPr lang="fr" sz="3600" dirty="0"/>
              <a:t>Déterminer les ressources nécessaires</a:t>
            </a:r>
          </a:p>
          <a:p>
            <a:r>
              <a:rPr lang="fr" sz="3600" dirty="0"/>
              <a:t>L'objectif doit également être </a:t>
            </a:r>
            <a:r>
              <a:rPr lang="fr" sz="3600" b="1" dirty="0"/>
              <a:t>attractif </a:t>
            </a:r>
            <a:r>
              <a:rPr lang="fr" sz="3600" dirty="0"/>
              <a:t>et </a:t>
            </a:r>
            <a:r>
              <a:rPr lang="fr" sz="3600" b="1" dirty="0"/>
              <a:t>ambitieux</a:t>
            </a:r>
            <a:endParaRPr lang="pl-PL" sz="3600" b="1" dirty="0"/>
          </a:p>
        </p:txBody>
      </p:sp>
    </p:spTree>
    <p:extLst>
      <p:ext uri="{BB962C8B-B14F-4D97-AF65-F5344CB8AC3E}">
        <p14:creationId xmlns:p14="http://schemas.microsoft.com/office/powerpoint/2010/main" val="3494642992"/>
      </p:ext>
    </p:extLst>
  </p:cSld>
  <p:clrMapOvr>
    <a:masterClrMapping/>
  </p:clrMapOvr>
  <p:transition spd="slow">
    <p:cover/>
  </p:transition>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9db9a72-f5b5-46b3-9d03-5ead294b5174">
      <Terms xmlns="http://schemas.microsoft.com/office/infopath/2007/PartnerControls"/>
    </lcf76f155ced4ddcb4097134ff3c332f>
    <TaxCatchAll xmlns="e121dbf0-d4b1-48b5-bc96-32c700c4e89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3D719707AEBB429ED0B64A3E8CDB79" ma:contentTypeVersion="15" ma:contentTypeDescription="Create a new document." ma:contentTypeScope="" ma:versionID="38a2fa6898174f65b50754895072f0e3">
  <xsd:schema xmlns:xsd="http://www.w3.org/2001/XMLSchema" xmlns:xs="http://www.w3.org/2001/XMLSchema" xmlns:p="http://schemas.microsoft.com/office/2006/metadata/properties" xmlns:ns2="e9db9a72-f5b5-46b3-9d03-5ead294b5174" xmlns:ns3="e121dbf0-d4b1-48b5-bc96-32c700c4e892" targetNamespace="http://schemas.microsoft.com/office/2006/metadata/properties" ma:root="true" ma:fieldsID="f0f55ca433f400ba94cf668559cb8028" ns2:_="" ns3:_="">
    <xsd:import namespace="e9db9a72-f5b5-46b3-9d03-5ead294b5174"/>
    <xsd:import namespace="e121dbf0-d4b1-48b5-bc96-32c700c4e89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db9a72-f5b5-46b3-9d03-5ead294b5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99d2947-5c47-4062-8a0c-865e5a40d8c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121dbf0-d4b1-48b5-bc96-32c700c4e89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4000879-71fb-47cb-b3ca-f918f6d972c2}" ma:internalName="TaxCatchAll" ma:showField="CatchAllData" ma:web="e121dbf0-d4b1-48b5-bc96-32c700c4e892">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BB4491-07D4-4D71-99F1-658D7F2FCEC7}">
  <ds:schemaRefs>
    <ds:schemaRef ds:uri="http://schemas.microsoft.com/office/2006/metadata/properties"/>
    <ds:schemaRef ds:uri="http://schemas.microsoft.com/office/infopath/2007/PartnerControls"/>
    <ds:schemaRef ds:uri="e9db9a72-f5b5-46b3-9d03-5ead294b5174"/>
    <ds:schemaRef ds:uri="e121dbf0-d4b1-48b5-bc96-32c700c4e892"/>
  </ds:schemaRefs>
</ds:datastoreItem>
</file>

<file path=customXml/itemProps2.xml><?xml version="1.0" encoding="utf-8"?>
<ds:datastoreItem xmlns:ds="http://schemas.openxmlformats.org/officeDocument/2006/customXml" ds:itemID="{1CF3CDFB-5F6B-47DD-AF7A-338A689979F1}">
  <ds:schemaRefs>
    <ds:schemaRef ds:uri="http://schemas.microsoft.com/sharepoint/v3/contenttype/forms"/>
  </ds:schemaRefs>
</ds:datastoreItem>
</file>

<file path=customXml/itemProps3.xml><?xml version="1.0" encoding="utf-8"?>
<ds:datastoreItem xmlns:ds="http://schemas.openxmlformats.org/officeDocument/2006/customXml" ds:itemID="{E59E2FF8-2D31-4FA3-899D-BAAC105F00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db9a72-f5b5-46b3-9d03-5ead294b5174"/>
    <ds:schemaRef ds:uri="e121dbf0-d4b1-48b5-bc96-32c700c4e8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Przycinanie</Template>
  <TotalTime>4642</TotalTime>
  <Words>2301</Words>
  <Application>Microsoft Office PowerPoint</Application>
  <PresentationFormat>Grand écran</PresentationFormat>
  <Paragraphs>168</Paragraphs>
  <Slides>23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23</vt:i4>
      </vt:variant>
    </vt:vector>
  </HeadingPairs>
  <TitlesOfParts>
    <vt:vector size="27" baseType="lpstr">
      <vt:lpstr>Arial</vt:lpstr>
      <vt:lpstr>Calibri</vt:lpstr>
      <vt:lpstr>Franklin Gothic Book</vt:lpstr>
      <vt:lpstr>Crop</vt:lpstr>
      <vt:lpstr>Présentation PowerPoint</vt:lpstr>
      <vt:lpstr>Qu'est-ce qu'un projet ?</vt:lpstr>
      <vt:lpstr>De quels éléments le projet est -il composé ?</vt:lpstr>
      <vt:lpstr>Étapes de la gestion de projet :</vt:lpstr>
      <vt:lpstr>Analyse du problème</vt:lpstr>
      <vt:lpstr>Analyse des objectifs</vt:lpstr>
      <vt:lpstr>Spécifique _ </vt:lpstr>
      <vt:lpstr>M esurable </vt:lpstr>
      <vt:lpstr>Un réalisable </vt:lpstr>
      <vt:lpstr>Pertinent _ </vt:lpstr>
      <vt:lpstr>Temps - limité _ </vt:lpstr>
      <vt:lpstr>Calendrier </vt:lpstr>
      <vt:lpstr>Création du diagramme </vt:lpstr>
      <vt:lpstr>du projet - définition</vt:lpstr>
      <vt:lpstr>Pas à pas : budget </vt:lpstr>
      <vt:lpstr>Pas à pas : budget </vt:lpstr>
      <vt:lpstr>Présentation PowerPoint</vt:lpstr>
      <vt:lpstr>Gestion des risques</vt:lpstr>
      <vt:lpstr>Présentation PowerPoint</vt:lpstr>
      <vt:lpstr>résultats </vt:lpstr>
      <vt:lpstr>Présentation PowerPoint</vt:lpstr>
      <vt:lpstr>sources</vt:lpstr>
      <vt:lpstr>Avis de non-responsabilité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KK 50+</dc:title>
  <dc:creator>Konto Microsoft</dc:creator>
  <cp:lastModifiedBy>Françoise salesse</cp:lastModifiedBy>
  <cp:revision>307</cp:revision>
  <dcterms:created xsi:type="dcterms:W3CDTF">2022-02-23T14:27:45Z</dcterms:created>
  <dcterms:modified xsi:type="dcterms:W3CDTF">2023-05-09T10:21:21Z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0x010100AF3D719707AEBB429ED0B64A3E8CDB79</vt:lpwstr>
  </property>
</Properties>
</file>