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312" r:id="rId6"/>
    <p:sldId id="292" r:id="rId7"/>
    <p:sldId id="256" r:id="rId8"/>
    <p:sldId id="264" r:id="rId9"/>
    <p:sldId id="299" r:id="rId10"/>
    <p:sldId id="293" r:id="rId11"/>
    <p:sldId id="263" r:id="rId12"/>
    <p:sldId id="294" r:id="rId13"/>
    <p:sldId id="265" r:id="rId14"/>
    <p:sldId id="295" r:id="rId15"/>
    <p:sldId id="300" r:id="rId16"/>
    <p:sldId id="304" r:id="rId17"/>
    <p:sldId id="303" r:id="rId18"/>
    <p:sldId id="310" r:id="rId19"/>
    <p:sldId id="314" r:id="rId20"/>
    <p:sldId id="309" r:id="rId21"/>
    <p:sldId id="270" r:id="rId22"/>
    <p:sldId id="311" r:id="rId23"/>
    <p:sldId id="297" r:id="rId24"/>
    <p:sldId id="296" r:id="rId25"/>
    <p:sldId id="298" r:id="rId26"/>
    <p:sldId id="308" r:id="rId27"/>
    <p:sldId id="307" r:id="rId28"/>
    <p:sldId id="282" r:id="rId29"/>
    <p:sldId id="261" r:id="rId30"/>
    <p:sldId id="302" r:id="rId31"/>
    <p:sldId id="287" r:id="rId32"/>
    <p:sldId id="286" r:id="rId33"/>
    <p:sldId id="289" r:id="rId34"/>
    <p:sldId id="305" r:id="rId35"/>
    <p:sldId id="313" r:id="rId36"/>
  </p:sldIdLst>
  <p:sldSz cx="12192000" cy="6858000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69"/>
    <a:srgbClr val="1EF7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175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450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0386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40545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6011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043588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2900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491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6704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23882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378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7380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212947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512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157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3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303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180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479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0839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553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490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" dirty="0"/>
              <a:t>Click to edit the style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 dirty="0"/>
              <a:t>Click to edit master text styles</a:t>
            </a:r>
          </a:p>
          <a:p>
            <a:pPr lvl="1"/>
            <a:r>
              <a:rPr lang="en" dirty="0"/>
              <a:t>Second level</a:t>
            </a:r>
          </a:p>
          <a:p>
            <a:pPr lvl="2"/>
            <a:r>
              <a:rPr lang="en" dirty="0"/>
              <a:t>Third level</a:t>
            </a:r>
          </a:p>
          <a:p>
            <a:pPr lvl="3"/>
            <a:r>
              <a:rPr lang="en" dirty="0"/>
              <a:t>Fourth level</a:t>
            </a:r>
          </a:p>
          <a:p>
            <a:pPr lvl="4"/>
            <a:r>
              <a:rPr lang="en" dirty="0"/>
              <a:t>Fifth level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663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"/>
              <a:t>Click to edit the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98AA868-8872-43E4-8C98-D34DABD1FD38}" type="datetimeFigureOut">
              <a:rPr lang="pl-PL" smtClean="0"/>
              <a:t>10.05.2023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77C6C3F-668B-4AF5-BFA9-0F657EB068D6}" type="slidenum">
              <a:rPr lang="pl-PL" smtClean="0"/>
              <a:t>‹N°›</a:t>
            </a:fld>
            <a:endParaRPr lang="pl-PL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5171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>
            <a:extLst>
              <a:ext uri="{FF2B5EF4-FFF2-40B4-BE49-F238E27FC236}">
                <a16:creationId xmlns:a16="http://schemas.microsoft.com/office/drawing/2014/main" id="{DFA65959-4739-B3BE-A0EC-2F050CAA7C7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9615122" y="4208585"/>
            <a:ext cx="1238250" cy="1219200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6" name="Podtytuł 2">
            <a:extLst>
              <a:ext uri="{FF2B5EF4-FFF2-40B4-BE49-F238E27FC236}">
                <a16:creationId xmlns:a16="http://schemas.microsoft.com/office/drawing/2014/main" id="{D9F9CFA6-8214-2D53-2C59-1553D9EC0456}"/>
              </a:ext>
            </a:extLst>
          </p:cNvPr>
          <p:cNvSpPr txBox="1">
            <a:spLocks/>
          </p:cNvSpPr>
          <p:nvPr/>
        </p:nvSpPr>
        <p:spPr>
          <a:xfrm>
            <a:off x="1798177" y="2425423"/>
            <a:ext cx="8217877" cy="288387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8640" indent="-2857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34390" indent="-2857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Compétences clés pour les personnes âgées de 50 ans et plus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Cours : Entrepreneuriat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 1</a:t>
            </a:r>
            <a:endParaRPr lang="pl-PL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 descr="C:\Users\FFI\AppData\Local\Temp\Rar$DIa0.968\EN Co-funded by the EU_PO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097" y="1298902"/>
            <a:ext cx="4080510" cy="855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8715773"/>
      </p:ext>
    </p:extLst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713E6-CBE8-61E3-C426-73360D16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816" y="2537760"/>
            <a:ext cx="6245352" cy="33534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" sz="6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IDÉE DE GÉNIE</a:t>
            </a:r>
            <a:endParaRPr lang="en-US" sz="6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6600" b="1" dirty="0">
              <a:solidFill>
                <a:srgbClr val="7030A0"/>
              </a:solidFill>
              <a:latin typeface="Times New Roman"/>
              <a:cs typeface="Calibri"/>
            </a:endParaRPr>
          </a:p>
          <a:p>
            <a:endParaRPr lang="en-US" sz="1800" dirty="0">
              <a:solidFill>
                <a:schemeClr val="tx2"/>
              </a:solidFill>
              <a:cs typeface="Calibri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78B33C97-2CA7-1E50-8802-6E910C802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392" y="2384035"/>
            <a:ext cx="4142232" cy="3013473"/>
          </a:xfrm>
          <a:prstGeom prst="flowChartConnector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9240AA-5A5D-9422-E99D-978C7AFB9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13483"/>
            <a:ext cx="9985310" cy="1454051"/>
          </a:xfrm>
        </p:spPr>
        <p:txBody>
          <a:bodyPr>
            <a:normAutofit/>
          </a:bodyPr>
          <a:lstStyle/>
          <a:p>
            <a:pPr algn="ctr"/>
            <a:r>
              <a:rPr lang="fr" sz="4800" b="1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OUTILS DE TRAVAIL CRÉATIF</a:t>
            </a:r>
            <a:endParaRPr lang="en-US" sz="4800" b="1" dirty="0">
              <a:solidFill>
                <a:srgbClr val="F207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762565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D43A2-A2E0-0136-28C6-5F1477579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96" y="4571216"/>
            <a:ext cx="10906008" cy="11154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fr" sz="6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MÉTHODE 635</a:t>
            </a:r>
            <a:r>
              <a:rPr lang="fr" sz="6000" dirty="0">
                <a:solidFill>
                  <a:srgbClr val="7030A0"/>
                </a:solidFill>
                <a:latin typeface="Times New Roman"/>
                <a:cs typeface="Times New Roman"/>
              </a:rPr>
              <a:t> </a:t>
            </a:r>
            <a:endParaRPr lang="en" sz="60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260EF614-4B80-CA1E-159A-483191EE1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46" y="599476"/>
            <a:ext cx="3529109" cy="3529109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193A9CC8-A9C4-83E0-9004-0AE043CD33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942" b="44737"/>
          <a:stretch/>
        </p:blipFill>
        <p:spPr>
          <a:xfrm>
            <a:off x="4386314" y="476573"/>
            <a:ext cx="3419372" cy="3774916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30448180-5F7F-92EA-D124-3F3DD5358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1182337"/>
            <a:ext cx="3553968" cy="2363388"/>
          </a:xfrm>
          <a:prstGeom prst="rect">
            <a:avLst/>
          </a:prstGeom>
        </p:spPr>
      </p:pic>
      <p:cxnSp>
        <p:nvCxnSpPr>
          <p:cNvPr id="13" name="Straight Connector 10">
            <a:extLst>
              <a:ext uri="{FF2B5EF4-FFF2-40B4-BE49-F238E27FC236}">
                <a16:creationId xmlns:a16="http://schemas.microsoft.com/office/drawing/2014/main" id="{8F880EF2-DF79-4D9D-8F11-E91D48C79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5778706"/>
            <a:ext cx="9144000" cy="0"/>
          </a:xfrm>
          <a:prstGeom prst="line">
            <a:avLst/>
          </a:prstGeom>
          <a:ln w="19050">
            <a:solidFill>
              <a:srgbClr val="F5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130436"/>
      </p:ext>
    </p:extLst>
  </p:cSld>
  <p:clrMapOvr>
    <a:masterClrMapping/>
  </p:clrMapOvr>
  <p:transition spd="med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6DBF50F6-DD88-4D9F-B7D3-79B989980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6BBDC2-6929-469E-B7C4-A03E77BF9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0D43A2-A2E0-0136-28C6-5F1477579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5434228"/>
            <a:ext cx="10640754" cy="77584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fr" sz="6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CARTE MENTALE</a:t>
            </a:r>
            <a:endParaRPr lang="en-US" sz="6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344E6B5-C9F5-4338-9E33-003B12373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 flipH="1">
            <a:off x="-176402" y="170309"/>
            <a:ext cx="2514948" cy="2174333"/>
            <a:chOff x="-305" y="-4155"/>
            <a:chExt cx="2514948" cy="2174333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90B0F8D-9E81-4DE8-95D5-1A26E9390D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30BA43A-83E9-4C67-92A6-F247FB3700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2F3A0CC-EBFE-405D-B0C0-27DE361ED5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F2E853E-B55A-4FFD-B90E-6FB4F31BD5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9">
            <a:extLst>
              <a:ext uri="{FF2B5EF4-FFF2-40B4-BE49-F238E27FC236}">
                <a16:creationId xmlns:a16="http://schemas.microsoft.com/office/drawing/2014/main" id="{14C2FA48-7E3D-E69C-9C85-C89F3A91FC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111" r="-1" b="-1"/>
          <a:stretch/>
        </p:blipFill>
        <p:spPr>
          <a:xfrm>
            <a:off x="1888154" y="445153"/>
            <a:ext cx="8372561" cy="4692483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FDFEDBF7-8E2C-46B8-9095-AE1D77E217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130554" y="4560733"/>
            <a:ext cx="3061445" cy="2297266"/>
            <a:chOff x="-305" y="-1"/>
            <a:chExt cx="3832880" cy="2876136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0202872-FBB0-4F11-BC49-9FB400B212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DEB2F40-D411-4D44-9638-AE0342C7F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7F7D91-A991-4196-AF73-327E04B562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78739A9-E67C-40E5-9468-0A68AEC54E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7735214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0D43A2-A2E0-0136-28C6-5F1477579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10530865" cy="1800526"/>
          </a:xfrm>
        </p:spPr>
        <p:txBody>
          <a:bodyPr>
            <a:normAutofit/>
          </a:bodyPr>
          <a:lstStyle/>
          <a:p>
            <a:pPr algn="ctr"/>
            <a:r>
              <a:rPr lang="fr" sz="6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DIAGRAMME ISHIKAWA</a:t>
            </a:r>
            <a:endParaRPr lang="en-US" sz="6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332E0-8FEE-9007-7D16-10C6E9B51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623381"/>
            <a:ext cx="3888528" cy="3553581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000"/>
          </a:p>
          <a:p>
            <a:endParaRPr lang="en-US" sz="2000">
              <a:cs typeface="Calibri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16424DA-C032-A8E7-42F0-F04D39733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572" y="2435751"/>
            <a:ext cx="7479244" cy="441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276423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8CE9DD3E-EDE6-955B-45CE-EEB7E6E7B5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1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9A8B9E-28BB-BEE0-4443-8AB87CB02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7" y="5492250"/>
            <a:ext cx="11210925" cy="112888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fr" sz="3200" b="1" dirty="0">
                <a:solidFill>
                  <a:srgbClr val="7030A0"/>
                </a:solidFill>
              </a:rPr>
              <a:t>MÉTHODES POUR STIMULER VOTRE PROPRE CRÉATIVITÉ</a:t>
            </a:r>
            <a:br>
              <a:rPr lang="en-US" sz="3200" b="1" dirty="0">
                <a:solidFill>
                  <a:srgbClr val="7030A0"/>
                </a:solidFill>
              </a:rPr>
            </a:br>
            <a:endParaRPr lang="en-US" sz="2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965749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2975F3-851C-716A-6E1A-3394E1270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7311122" cy="1454051"/>
          </a:xfrm>
        </p:spPr>
        <p:txBody>
          <a:bodyPr>
            <a:noAutofit/>
          </a:bodyPr>
          <a:lstStyle/>
          <a:p>
            <a:r>
              <a:rPr lang="fr" b="1" dirty="0">
                <a:solidFill>
                  <a:srgbClr val="F20769"/>
                </a:solidFill>
              </a:rPr>
              <a:t>PRINCIPES DE LA PENSÉE CRÉATIVE</a:t>
            </a:r>
            <a:endParaRPr lang="en-US" dirty="0">
              <a:solidFill>
                <a:srgbClr val="F2076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31BAF-30BF-1214-3392-462527B52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3"/>
            <a:ext cx="6448099" cy="39429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PRINCIPE DE DIVERSITÉ</a:t>
            </a:r>
          </a:p>
          <a:p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PRINCIPE DE L'ÉVALUATION DIFFÉRÉE</a:t>
            </a:r>
          </a:p>
          <a:p>
            <a:pPr marL="0" indent="0">
              <a:buNone/>
            </a:pPr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LE PRINCIPE PERSONNEL</a:t>
            </a:r>
          </a:p>
          <a:p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PRINCIPE DE RESPECT DES TEMPS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74256192-C738-E6EA-837D-62CF1B1FA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3336" y="2042398"/>
            <a:ext cx="4487288" cy="343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876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3B390F-7FA7-78E1-0F4E-A913627C75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34" r="7278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5FB98-A1FE-AD35-A240-0DD205A89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958" y="1088564"/>
            <a:ext cx="5256952" cy="38436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" sz="4000" b="1" dirty="0">
                <a:solidFill>
                  <a:srgbClr val="7030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1. COMPRENDRE LES ÉTAPES DE LA PENSÉE CRÉATIVE</a:t>
            </a:r>
          </a:p>
          <a:p>
            <a:pPr marL="0" indent="0">
              <a:buNone/>
            </a:pPr>
            <a:endParaRPr lang="en-US" sz="3200" dirty="0">
              <a:solidFill>
                <a:srgbClr val="F207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399835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B505B-AE37-41EF-A7F7-00E017C46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cs typeface="Calibri Light"/>
            </a:endParaRPr>
          </a:p>
          <a:p>
            <a:endParaRPr lang="en-US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966CB-6422-58E0-A13B-B3D27F283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/>
          </a:p>
          <a:p>
            <a:endParaRPr lang="en-US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6DC6FB-F358-A3C1-E23A-1016E8914054}"/>
              </a:ext>
            </a:extLst>
          </p:cNvPr>
          <p:cNvSpPr txBox="1"/>
          <p:nvPr/>
        </p:nvSpPr>
        <p:spPr>
          <a:xfrm>
            <a:off x="1861868" y="3203026"/>
            <a:ext cx="8807388" cy="1339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FA07ED51-9D94-7DA6-75C6-37C2DE2D7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722" y="1364412"/>
            <a:ext cx="8134708" cy="50349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D4F897-A8B8-B770-B540-AEA177820329}"/>
              </a:ext>
            </a:extLst>
          </p:cNvPr>
          <p:cNvSpPr txBox="1"/>
          <p:nvPr/>
        </p:nvSpPr>
        <p:spPr>
          <a:xfrm>
            <a:off x="1233890" y="583144"/>
            <a:ext cx="95578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" sz="5400" b="1" baseline="3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MARCHER ET MARCHER À L'EXTÉRIEUR</a:t>
            </a:r>
            <a:endParaRPr lang="en-US" sz="5400" baseline="30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717401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BA513B0-82FF-4F41-8178-885375D1CF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909758EB-74C9-7684-2D4A-F8E4302605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13" r="367" b="1"/>
          <a:stretch/>
        </p:blipFill>
        <p:spPr>
          <a:xfrm>
            <a:off x="-1" y="10"/>
            <a:ext cx="12228129" cy="466692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3DB8501-F9F2-4ACD-B56A-9019CD500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2987478"/>
            <a:ext cx="12228128" cy="1828800"/>
            <a:chOff x="-305" y="2987478"/>
            <a:chExt cx="12188952" cy="18288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D03A94A-ADF5-4334-86B1-DBA5F70ACD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85A18E1-CBE3-4BBD-B1B7-CDBCA685E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33EDCAA-1D6C-4710-9DA1-C7FC946D8E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20" name="Freeform: Shape 19">
              <a:extLst>
                <a:ext uri="{FF2B5EF4-FFF2-40B4-BE49-F238E27FC236}">
                  <a16:creationId xmlns:a16="http://schemas.microsoft.com/office/drawing/2014/main" id="{3916FBF2-1CC9-460D-A42B-FB77E515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51E72ED-3CE6-B0EF-7347-5B172ABFB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4551037"/>
            <a:ext cx="10082611" cy="1509931"/>
          </a:xfrm>
        </p:spPr>
        <p:txBody>
          <a:bodyPr>
            <a:noAutofit/>
          </a:bodyPr>
          <a:lstStyle/>
          <a:p>
            <a:r>
              <a:rPr lang="fr" sz="40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LES PAUSES FRÉQUENTES AU TRAVAIL STIMULENT LA PENSÉE CRÉATIVE</a:t>
            </a:r>
            <a:endParaRPr lang="en" sz="4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945904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EA7F00C8-8F75-4F6D-462C-E0F0950DC2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77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722EBB-FEF0-4747-4139-F04F890E5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" sz="4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DIVERSIFICATION DES CONNAISSANCES</a:t>
            </a:r>
            <a:endParaRPr lang="en-US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328133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0" name="Rectangle 99">
            <a:extLst>
              <a:ext uri="{FF2B5EF4-FFF2-40B4-BE49-F238E27FC236}">
                <a16:creationId xmlns:a16="http://schemas.microsoft.com/office/drawing/2014/main" id="{D47766EE-4192-4B2D-A5A0-F60F9A5F74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BFDF16D-AD61-EF19-DC3B-50BBABCB91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219" b="219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2" name="Graphic 1">
            <a:extLst>
              <a:ext uri="{FF2B5EF4-FFF2-40B4-BE49-F238E27FC236}">
                <a16:creationId xmlns:a16="http://schemas.microsoft.com/office/drawing/2014/main" id="{D6705569-F545-4F47-A260-A9202826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2655438" y="838201"/>
            <a:ext cx="7098161" cy="4549051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E2102B-1BA0-EBDE-3D60-19187F84A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473" y="1924619"/>
            <a:ext cx="5541054" cy="165537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fr" sz="4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MAGIE DE </a:t>
            </a:r>
            <a:br>
              <a:rPr lang="en-US" sz="4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" sz="4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CRÉATIVITÉ</a:t>
            </a:r>
            <a:endParaRPr lang="en-US" sz="4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841708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35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37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B6DAC-3C40-2E44-786C-DCD06890D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3"/>
            <a:ext cx="6246816" cy="33534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" sz="5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LIRE FRÉQUEMMENT</a:t>
            </a:r>
            <a:endParaRPr lang="en" sz="5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Group 39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: Shape 41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: Shape 43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4">
            <a:extLst>
              <a:ext uri="{FF2B5EF4-FFF2-40B4-BE49-F238E27FC236}">
                <a16:creationId xmlns:a16="http://schemas.microsoft.com/office/drawing/2014/main" id="{00BEEFB1-9373-FB7C-0A67-C7C1A7E54A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92" t="4117" r="13196" b="10649"/>
          <a:stretch/>
        </p:blipFill>
        <p:spPr>
          <a:xfrm>
            <a:off x="7344697" y="1995948"/>
            <a:ext cx="4720359" cy="3519949"/>
          </a:xfrm>
          <a:prstGeom prst="flowChartTerminator">
            <a:avLst/>
          </a:prstGeom>
        </p:spPr>
      </p:pic>
    </p:spTree>
    <p:extLst>
      <p:ext uri="{BB962C8B-B14F-4D97-AF65-F5344CB8AC3E}">
        <p14:creationId xmlns:p14="http://schemas.microsoft.com/office/powerpoint/2010/main" val="2860436618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1A4BAB77-41E5-424F-8943-F18263E2B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847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AE8C13-B269-F062-A454-6185252D7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TOUT ÉCRIRE MANUELLEMENT</a:t>
            </a:r>
            <a:endParaRPr lang="en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55263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42AD408D-0D58-8B06-15CF-403F0DCC36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055" r="1083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161B9E-A9EE-E8EA-B332-CB6DDE36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" sz="3600" b="1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CRÉEZ EN DORMANT</a:t>
            </a:r>
            <a:endParaRPr lang="en" sz="3600" b="1" dirty="0">
              <a:solidFill>
                <a:srgbClr val="F207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015632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6468BA2B-F9C3-0D11-C44B-C404759670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161B9E-A9EE-E8EA-B332-CB6DDE36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099" y="4455268"/>
            <a:ext cx="11559702" cy="1606808"/>
          </a:xfr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fr" sz="4800" b="1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OUTILS SOUTENANT LE PROCESSUS DE GÉNÉRATION D'IDÉES</a:t>
            </a:r>
            <a:endParaRPr lang="en" sz="4800" b="1" dirty="0">
              <a:solidFill>
                <a:srgbClr val="F207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07588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7B505B-AE37-41EF-A7F7-00E017C46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6569" y="365125"/>
            <a:ext cx="5237229" cy="1807305"/>
          </a:xfrm>
        </p:spPr>
        <p:txBody>
          <a:bodyPr>
            <a:normAutofit/>
          </a:bodyPr>
          <a:lstStyle/>
          <a:p>
            <a:r>
              <a:rPr lang="fr" sz="4100" b="1">
                <a:solidFill>
                  <a:srgbClr val="F20769"/>
                </a:solidFill>
                <a:latin typeface="Times New Roman"/>
                <a:cs typeface="Calibri Light"/>
              </a:rPr>
              <a:t>DESIGN THINKING </a:t>
            </a:r>
            <a:r>
              <a:rPr lang="fr" sz="4100">
                <a:solidFill>
                  <a:srgbClr val="F20769"/>
                </a:solidFill>
                <a:latin typeface="Times New Roman"/>
                <a:cs typeface="Calibri Light"/>
              </a:rPr>
              <a:t>- étape par étape</a:t>
            </a:r>
            <a:endParaRPr lang="en" sz="4100" dirty="0">
              <a:solidFill>
                <a:srgbClr val="F20769"/>
              </a:solidFill>
              <a:latin typeface="Times New Roman"/>
              <a:cs typeface="Calibri Light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8CE3C15-09FB-26BC-473F-1CB2D44A05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24" r="18066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966CB-6422-58E0-A13B-B3D27F283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5562" y="1786958"/>
            <a:ext cx="6033330" cy="4390005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000"/>
          </a:p>
          <a:p>
            <a:endParaRPr lang="en-US" sz="2000"/>
          </a:p>
          <a:p>
            <a:pPr marL="0" indent="0">
              <a:buNone/>
            </a:pPr>
            <a:r>
              <a:rPr lang="fr" sz="2400" b="1">
                <a:solidFill>
                  <a:srgbClr val="7030A0"/>
                </a:solidFill>
                <a:latin typeface="Times New Roman"/>
                <a:cs typeface="Times New Roman"/>
              </a:rPr>
              <a:t>ÉTAPE 1 </a:t>
            </a:r>
            <a:r>
              <a:rPr lang="fr" sz="2400" b="1">
                <a:latin typeface="Times New Roman"/>
                <a:cs typeface="Times New Roman"/>
              </a:rPr>
              <a:t>- EMPATHIE</a:t>
            </a:r>
          </a:p>
          <a:p>
            <a:pPr marL="0" indent="0">
              <a:buNone/>
            </a:pPr>
            <a:r>
              <a:rPr lang="fr" sz="2400" b="1">
                <a:solidFill>
                  <a:srgbClr val="7030A0"/>
                </a:solidFill>
                <a:latin typeface="Times New Roman"/>
                <a:cs typeface="Times New Roman"/>
              </a:rPr>
              <a:t>ÉTAPE 2 </a:t>
            </a:r>
            <a:r>
              <a:rPr lang="fr" sz="2400" b="1">
                <a:latin typeface="Times New Roman"/>
                <a:cs typeface="Times New Roman"/>
              </a:rPr>
              <a:t>- DÉFINIR LE PROBLÈME</a:t>
            </a:r>
            <a:endParaRPr lang="en-US" sz="2400" b="1">
              <a:latin typeface="Times New Roman"/>
              <a:cs typeface="Calibri"/>
            </a:endParaRPr>
          </a:p>
          <a:p>
            <a:pPr marL="0" indent="0">
              <a:buNone/>
            </a:pPr>
            <a:r>
              <a:rPr lang="fr" sz="2400" b="1">
                <a:solidFill>
                  <a:srgbClr val="7030A0"/>
                </a:solidFill>
                <a:latin typeface="Times New Roman"/>
                <a:cs typeface="Times New Roman"/>
              </a:rPr>
              <a:t>ÉTAPE 3 </a:t>
            </a:r>
            <a:r>
              <a:rPr lang="fr" sz="2400" b="1">
                <a:latin typeface="Times New Roman"/>
                <a:cs typeface="Times New Roman"/>
              </a:rPr>
              <a:t>- RECHERCHE DE SOLUTIONS</a:t>
            </a:r>
            <a:endParaRPr lang="en-US" sz="2400" b="1">
              <a:latin typeface="Times New Roman"/>
              <a:cs typeface="Calibri"/>
            </a:endParaRPr>
          </a:p>
          <a:p>
            <a:pPr marL="0" indent="0">
              <a:buNone/>
            </a:pPr>
            <a:r>
              <a:rPr lang="fr" sz="2400" b="1">
                <a:solidFill>
                  <a:srgbClr val="7030A0"/>
                </a:solidFill>
                <a:latin typeface="Times New Roman"/>
                <a:cs typeface="Times New Roman"/>
              </a:rPr>
              <a:t>ÉTAPE 4 </a:t>
            </a:r>
            <a:r>
              <a:rPr lang="fr" sz="2400" b="1">
                <a:latin typeface="Times New Roman"/>
                <a:cs typeface="Times New Roman"/>
              </a:rPr>
              <a:t>- PROTOTYPAGE</a:t>
            </a:r>
            <a:endParaRPr lang="en-US" sz="2400" b="1">
              <a:latin typeface="Times New Roman"/>
              <a:cs typeface="Calibri"/>
            </a:endParaRPr>
          </a:p>
          <a:p>
            <a:pPr marL="0" indent="0">
              <a:buNone/>
            </a:pPr>
            <a:r>
              <a:rPr lang="fr" sz="2400" b="1">
                <a:solidFill>
                  <a:srgbClr val="7030A0"/>
                </a:solidFill>
                <a:latin typeface="Times New Roman"/>
                <a:cs typeface="Times New Roman"/>
              </a:rPr>
              <a:t>ÉTAPE 5 </a:t>
            </a:r>
            <a:r>
              <a:rPr lang="fr" sz="2400" b="1">
                <a:latin typeface="Times New Roman"/>
                <a:cs typeface="Times New Roman"/>
              </a:rPr>
              <a:t>- TEST</a:t>
            </a:r>
          </a:p>
          <a:p>
            <a:pPr marL="0" indent="0">
              <a:buNone/>
            </a:pPr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427084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Obraz zawierający tekst, wizytówka, grafika wektorowa&#10;&#10;Opis wygenerowany automatycznie">
            <a:extLst>
              <a:ext uri="{FF2B5EF4-FFF2-40B4-BE49-F238E27FC236}">
                <a16:creationId xmlns:a16="http://schemas.microsoft.com/office/drawing/2014/main" id="{6E10D9F9-340D-7B43-155B-7AF376479E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62" b="20143"/>
          <a:stretch/>
        </p:blipFill>
        <p:spPr>
          <a:xfrm>
            <a:off x="7060893" y="4531032"/>
            <a:ext cx="3343859" cy="1955978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EC7912BA-FE14-2FD2-F05B-1D03277DB4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9" b="15411"/>
          <a:stretch/>
        </p:blipFill>
        <p:spPr>
          <a:xfrm>
            <a:off x="7539985" y="196646"/>
            <a:ext cx="4652015" cy="2967953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32387" y="933855"/>
            <a:ext cx="9144000" cy="533323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l"/>
            <a:r>
              <a:rPr lang="fr" sz="3600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" sz="3600" dirty="0">
                <a:solidFill>
                  <a:srgbClr val="F20769"/>
                </a:solidFill>
                <a:latin typeface="Times New Roman"/>
                <a:cs typeface="Calibri Light"/>
              </a:rPr>
              <a:t>  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(remplaçant)</a:t>
            </a:r>
            <a:endParaRPr lang="en-US" sz="2400" dirty="0">
              <a:solidFill>
                <a:srgbClr val="F207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" sz="3600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" sz="4400" dirty="0">
                <a:latin typeface="Times New Roman"/>
                <a:cs typeface="Calibri Light"/>
              </a:rPr>
              <a:t> 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(combiner)</a:t>
            </a:r>
            <a:r>
              <a:rPr lang="fr" sz="3200" dirty="0">
                <a:latin typeface="Times New Roman"/>
                <a:cs typeface="Calibri Light"/>
              </a:rPr>
              <a:t> </a:t>
            </a:r>
            <a:br>
              <a:rPr lang="pl-PL" sz="3200" dirty="0">
                <a:latin typeface="Times New Roman"/>
                <a:cs typeface="Calibri Light"/>
              </a:rPr>
            </a:br>
            <a:r>
              <a:rPr lang="fr" sz="3600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" sz="3600" dirty="0">
                <a:latin typeface="Times New Roman"/>
                <a:cs typeface="Calibri Light"/>
              </a:rPr>
              <a:t> 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(un </a:t>
            </a:r>
            <a:r>
              <a:rPr lang="fr" sz="2400" dirty="0" err="1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dapt 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br>
              <a:rPr lang="pl-PL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" sz="3600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" sz="3600" b="1" dirty="0">
                <a:solidFill>
                  <a:srgbClr val="F20769"/>
                </a:solidFill>
                <a:latin typeface="Times New Roman"/>
                <a:ea typeface="+mj-lt"/>
                <a:cs typeface="+mj-lt"/>
              </a:rPr>
              <a:t> 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(modifier / agrandir / réduire)</a:t>
            </a:r>
            <a:endParaRPr lang="pl-PL" sz="2400" dirty="0">
              <a:solidFill>
                <a:srgbClr val="F207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" sz="3600" b="1" dirty="0">
                <a:solidFill>
                  <a:srgbClr val="F20769"/>
                </a:solidFill>
                <a:latin typeface="Times New Roman"/>
                <a:ea typeface="+mj-lt"/>
                <a:cs typeface="+mj-lt"/>
              </a:rPr>
              <a:t>P</a:t>
            </a:r>
            <a:r>
              <a:rPr lang="fr" sz="3600" dirty="0">
                <a:latin typeface="Times New Roman"/>
                <a:ea typeface="+mj-lt"/>
                <a:cs typeface="+mj-lt"/>
              </a:rPr>
              <a:t>  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(mettre à </a:t>
            </a:r>
            <a:r>
              <a:rPr lang="fr" sz="2400" dirty="0" err="1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autre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400" dirty="0" err="1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utilise 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l-PL" sz="2400" dirty="0">
              <a:solidFill>
                <a:srgbClr val="F207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" sz="3600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" sz="3600" dirty="0">
                <a:latin typeface="Times New Roman"/>
                <a:ea typeface="+mj-lt"/>
                <a:cs typeface="+mj-lt"/>
              </a:rPr>
              <a:t> </a:t>
            </a:r>
            <a:r>
              <a:rPr lang="fr" sz="4400" dirty="0">
                <a:latin typeface="Times New Roman"/>
                <a:ea typeface="+mj-lt"/>
                <a:cs typeface="+mj-lt"/>
              </a:rPr>
              <a:t> 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(éliminer)</a:t>
            </a:r>
            <a:endParaRPr lang="pl-PL" sz="2400" dirty="0">
              <a:solidFill>
                <a:srgbClr val="F207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" sz="3600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" sz="3600" dirty="0">
                <a:latin typeface="Times New Roman"/>
                <a:ea typeface="+mj-lt"/>
                <a:cs typeface="+mj-lt"/>
              </a:rPr>
              <a:t> </a:t>
            </a:r>
            <a:r>
              <a:rPr lang="fr" sz="4400" dirty="0">
                <a:latin typeface="Times New Roman"/>
                <a:ea typeface="+mj-lt"/>
                <a:cs typeface="+mj-lt"/>
              </a:rPr>
              <a:t> </a:t>
            </a:r>
            <a:r>
              <a:rPr lang="fr" sz="2400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(inverser / réorganiser)</a:t>
            </a:r>
            <a:endParaRPr lang="pl-PL" sz="2400" dirty="0">
              <a:solidFill>
                <a:srgbClr val="F207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pl-PL" sz="3600" dirty="0">
              <a:latin typeface="Times New Roman"/>
              <a:cs typeface="Calibri Light"/>
            </a:endParaRPr>
          </a:p>
          <a:p>
            <a:endParaRPr lang="pl-PL" sz="4400" dirty="0">
              <a:cs typeface="Calibri Light"/>
            </a:endParaRPr>
          </a:p>
        </p:txBody>
      </p: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F6B4BB61-022B-DD1B-236E-91A724D3A62D}"/>
              </a:ext>
            </a:extLst>
          </p:cNvPr>
          <p:cNvCxnSpPr/>
          <p:nvPr/>
        </p:nvCxnSpPr>
        <p:spPr>
          <a:xfrm>
            <a:off x="1032387" y="1601962"/>
            <a:ext cx="0" cy="3298693"/>
          </a:xfrm>
          <a:prstGeom prst="line">
            <a:avLst/>
          </a:prstGeom>
          <a:ln w="38100">
            <a:solidFill>
              <a:srgbClr val="F207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117701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7B8D01C8-C421-AC4D-0D47-46CFA0F356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574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0D43A2-A2E0-0136-28C6-5F1477579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fr" sz="66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LOTUS</a:t>
            </a:r>
            <a:r>
              <a:rPr lang="fr" sz="6600" b="1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lang="fr" sz="66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FLEUR</a:t>
            </a:r>
            <a:endParaRPr lang="en" sz="6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597495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966CB-6422-58E0-A13B-B3D27F283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803" y="1396189"/>
            <a:ext cx="4008384" cy="439398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" sz="2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Travail en atelier sur des problèmes spécifiques</a:t>
            </a:r>
          </a:p>
          <a:p>
            <a:r>
              <a:rPr lang="fr" sz="2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 des cas et des tendances commerciales</a:t>
            </a:r>
          </a:p>
          <a:p>
            <a:r>
              <a:rPr lang="fr" sz="2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Exercices individuels</a:t>
            </a:r>
          </a:p>
          <a:p>
            <a:r>
              <a:rPr lang="fr" sz="2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Travail en équipes</a:t>
            </a:r>
          </a:p>
          <a:p>
            <a:r>
              <a:rPr lang="fr" sz="2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Discussions, inspiration (théorie) appuyées par de nombreux exemples concrets</a:t>
            </a:r>
          </a:p>
          <a:p>
            <a:r>
              <a:rPr lang="fr" sz="2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Dessin et illustration graphique de pensées</a:t>
            </a:r>
            <a:endParaRPr lang="en-US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B2D58807-9AC1-90D9-086E-B8CF1E562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79" r="-2596"/>
          <a:stretch/>
        </p:blipFill>
        <p:spPr>
          <a:xfrm>
            <a:off x="5295320" y="2547348"/>
            <a:ext cx="6415570" cy="348001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97B505B-AE37-41EF-A7F7-00E017C46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pPr algn="ctr"/>
            <a:r>
              <a:rPr lang="fr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MÉTHODES DE RÉSOLUTION CRÉATIVE DE PROBLÈMES</a:t>
            </a:r>
            <a:endParaRPr lang="en-US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6390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B505B-AE37-41EF-A7F7-00E017C46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21449"/>
          </a:xfrm>
        </p:spPr>
        <p:txBody>
          <a:bodyPr>
            <a:normAutofit/>
          </a:bodyPr>
          <a:lstStyle/>
          <a:p>
            <a:pPr algn="ctr"/>
            <a:r>
              <a:rPr lang="fr" b="1" dirty="0">
                <a:solidFill>
                  <a:srgbClr val="002060"/>
                </a:solidFill>
              </a:rPr>
              <a:t>3 CHAISES DISNEY</a:t>
            </a:r>
            <a:br>
              <a:rPr lang="en-US" b="1" dirty="0">
                <a:solidFill>
                  <a:srgbClr val="F20769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966CB-6422-58E0-A13B-B3D27F283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294" y="300456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>
              <a:cs typeface="Calibri"/>
            </a:endParaRPr>
          </a:p>
          <a:p>
            <a:endParaRPr lang="en-US" b="1" dirty="0">
              <a:solidFill>
                <a:srgbClr val="002060"/>
              </a:solidFill>
              <a:cs typeface="Calibri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2A2FA4C-7C87-7909-6843-947BE145A5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278" r="69879" b="-410"/>
          <a:stretch/>
        </p:blipFill>
        <p:spPr>
          <a:xfrm>
            <a:off x="900562" y="3797903"/>
            <a:ext cx="1795980" cy="2089682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86451607-029D-6C03-FC03-E2F7C14173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7" t="2482" r="72327" b="48307"/>
          <a:stretch/>
        </p:blipFill>
        <p:spPr>
          <a:xfrm>
            <a:off x="4940061" y="3902277"/>
            <a:ext cx="1798349" cy="1995013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33A86ED-6488-E048-73C1-09778717C0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963" t="-4464" b="43750"/>
          <a:stretch/>
        </p:blipFill>
        <p:spPr>
          <a:xfrm>
            <a:off x="8635043" y="3456578"/>
            <a:ext cx="1652735" cy="25893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08A346-33E9-03A5-27E2-F6479D5992B8}"/>
              </a:ext>
            </a:extLst>
          </p:cNvPr>
          <p:cNvSpPr txBox="1"/>
          <p:nvPr/>
        </p:nvSpPr>
        <p:spPr>
          <a:xfrm>
            <a:off x="553872" y="2917242"/>
            <a:ext cx="362412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" sz="2800" b="1" dirty="0">
                <a:solidFill>
                  <a:srgbClr val="002060"/>
                </a:solidFill>
                <a:cs typeface="Calibri"/>
              </a:rPr>
              <a:t>LE</a:t>
            </a:r>
            <a:r>
              <a:rPr lang="fr" b="1" dirty="0">
                <a:cs typeface="Calibri"/>
              </a:rPr>
              <a:t> </a:t>
            </a:r>
            <a:r>
              <a:rPr lang="fr" sz="2800" b="1" dirty="0">
                <a:solidFill>
                  <a:srgbClr val="002060"/>
                </a:solidFill>
                <a:cs typeface="Calibri"/>
              </a:rPr>
              <a:t>RÊVEUR</a:t>
            </a:r>
            <a:r>
              <a:rPr lang="fr" b="1" dirty="0">
                <a:cs typeface="Calibri"/>
              </a:rPr>
              <a:t> </a:t>
            </a:r>
            <a:r>
              <a:rPr lang="fr" sz="2800" b="1" dirty="0">
                <a:solidFill>
                  <a:srgbClr val="002060"/>
                </a:solidFill>
                <a:cs typeface="Calibri"/>
              </a:rPr>
              <a:t>CHAISE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B314E8-68B8-1681-5BB5-7479D39444E1}"/>
              </a:ext>
            </a:extLst>
          </p:cNvPr>
          <p:cNvSpPr txBox="1"/>
          <p:nvPr/>
        </p:nvSpPr>
        <p:spPr>
          <a:xfrm>
            <a:off x="4364907" y="2916944"/>
            <a:ext cx="354527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" sz="2800" b="1" dirty="0">
                <a:solidFill>
                  <a:srgbClr val="002060"/>
                </a:solidFill>
                <a:cs typeface="Calibri"/>
              </a:rPr>
              <a:t>LE</a:t>
            </a:r>
            <a:r>
              <a:rPr lang="fr" b="1" dirty="0">
                <a:cs typeface="Calibri"/>
              </a:rPr>
              <a:t> </a:t>
            </a:r>
            <a:r>
              <a:rPr lang="fr" sz="2800" b="1" dirty="0">
                <a:solidFill>
                  <a:srgbClr val="002060"/>
                </a:solidFill>
                <a:cs typeface="Calibri"/>
              </a:rPr>
              <a:t>RÉALISTES</a:t>
            </a:r>
            <a:r>
              <a:rPr lang="fr" b="1" dirty="0">
                <a:cs typeface="Calibri"/>
              </a:rPr>
              <a:t> </a:t>
            </a:r>
            <a:r>
              <a:rPr lang="fr" sz="2800" b="1" dirty="0">
                <a:solidFill>
                  <a:srgbClr val="002060"/>
                </a:solidFill>
                <a:cs typeface="Calibri"/>
              </a:rPr>
              <a:t>CHAISE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2C9C7B-B7C4-65EC-05E5-DB052830990B}"/>
              </a:ext>
            </a:extLst>
          </p:cNvPr>
          <p:cNvSpPr txBox="1"/>
          <p:nvPr/>
        </p:nvSpPr>
        <p:spPr>
          <a:xfrm>
            <a:off x="7953840" y="2916944"/>
            <a:ext cx="331047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" sz="2800" b="1" dirty="0">
                <a:solidFill>
                  <a:srgbClr val="002060"/>
                </a:solidFill>
                <a:cs typeface="Calibri"/>
              </a:rPr>
              <a:t>LE</a:t>
            </a:r>
            <a:r>
              <a:rPr lang="fr" b="1" dirty="0">
                <a:cs typeface="Calibri"/>
              </a:rPr>
              <a:t> </a:t>
            </a:r>
            <a:r>
              <a:rPr lang="fr" sz="2800" b="1" dirty="0">
                <a:solidFill>
                  <a:srgbClr val="002060"/>
                </a:solidFill>
                <a:cs typeface="Calibri"/>
              </a:rPr>
              <a:t>CHAISE DU CRITIQUE</a:t>
            </a:r>
          </a:p>
        </p:txBody>
      </p:sp>
    </p:spTree>
    <p:extLst>
      <p:ext uri="{BB962C8B-B14F-4D97-AF65-F5344CB8AC3E}">
        <p14:creationId xmlns:p14="http://schemas.microsoft.com/office/powerpoint/2010/main" val="3375256713"/>
      </p:ext>
    </p:extLst>
  </p:cSld>
  <p:clrMapOvr>
    <a:masterClrMapping/>
  </p:clrMapOvr>
  <p:transition spd="med">
    <p:cov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85D477-7EB3-D7A4-EE9C-6555B8C35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5485" y="0"/>
            <a:ext cx="4601981" cy="143148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" kern="1200" dirty="0">
                <a:latin typeface="+mj-lt"/>
                <a:ea typeface="+mj-ea"/>
                <a:cs typeface="+mj-cs"/>
              </a:rPr>
              <a:t> </a:t>
            </a:r>
            <a:r>
              <a:rPr lang="f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5x POURQUOI ?</a:t>
            </a:r>
            <a:endParaRPr lang="en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E329C0-2D97-37AF-D48B-672C6C622869}"/>
              </a:ext>
            </a:extLst>
          </p:cNvPr>
          <p:cNvSpPr txBox="1"/>
          <p:nvPr/>
        </p:nvSpPr>
        <p:spPr>
          <a:xfrm>
            <a:off x="245057" y="1293541"/>
            <a:ext cx="5408381" cy="530797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457200">
              <a:lnSpc>
                <a:spcPct val="7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Pourquoi as-tu dormi trop longtemps pour travailler ?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indent="-457200">
              <a:lnSpc>
                <a:spcPct val="7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Parce que je n'ai pas réglé de réveil hier comme je le fais habituellement.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457200">
              <a:lnSpc>
                <a:spcPct val="7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Pourquoi n'as-tu pas mis de réveil hier ?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indent="-457200">
              <a:lnSpc>
                <a:spcPct val="7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Parce que je suis resté éveillé tard jusqu'à ce que je finisse par m'endormir .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457200">
              <a:lnSpc>
                <a:spcPct val="7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Pourquoi t'es-tu veillé tard ?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indent="-457200">
              <a:lnSpc>
                <a:spcPct val="7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Parce que je devais préparer une première ébauche de travail .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457200">
              <a:lnSpc>
                <a:spcPct val="7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Pourquoi si tard ?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indent="-457200">
              <a:lnSpc>
                <a:spcPct val="7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Parce que je suis surchargé de responsabilités.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457200">
              <a:lnSpc>
                <a:spcPct val="7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Pourquoi êtes-vous surchargé de responsabilités ?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indent="-457200">
              <a:lnSpc>
                <a:spcPct val="7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Parce que j'ai entrepris trop de projets au travail.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CB2B46B-6C83-77C7-62CB-E88D0F1610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774"/>
          <a:stretch/>
        </p:blipFill>
        <p:spPr>
          <a:xfrm>
            <a:off x="5724408" y="819234"/>
            <a:ext cx="5557909" cy="507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720210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870A1295-61BC-4214-AA3E-D39667302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61541" y="4872114"/>
            <a:ext cx="11845506" cy="100065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fr" sz="40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MODÈLES DANS LE PROCESSUS DE PENSÉE CRÉATIVE</a:t>
            </a:r>
          </a:p>
          <a:p>
            <a:endParaRPr lang="pl-PL" sz="3600" b="1">
              <a:solidFill>
                <a:schemeClr val="tx2"/>
              </a:solidFill>
              <a:latin typeface="Times New Roman"/>
              <a:cs typeface="Times New Roman"/>
            </a:endParaRPr>
          </a:p>
          <a:p>
            <a:endParaRPr lang="pl-PL" sz="3600" b="1" dirty="0">
              <a:solidFill>
                <a:schemeClr val="tx2"/>
              </a:solidFill>
              <a:latin typeface="Times New Roman"/>
              <a:cs typeface="Calibri Light"/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6248DBBE-C1BB-5A12-6DBB-0BBAF131FD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10" r="5082"/>
          <a:stretch/>
        </p:blipFill>
        <p:spPr>
          <a:xfrm>
            <a:off x="-1" y="10"/>
            <a:ext cx="12192001" cy="4201449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0B139475-2B26-4CA9-9413-DE741E49F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2941813"/>
            <a:ext cx="12188952" cy="1828800"/>
            <a:chOff x="-305" y="3144820"/>
            <a:chExt cx="9182100" cy="1551136"/>
          </a:xfrm>
        </p:grpSpPr>
        <p:sp useBgFill="1">
          <p:nvSpPr>
            <p:cNvPr id="47" name="Freeform: Shape 46">
              <a:extLst>
                <a:ext uri="{FF2B5EF4-FFF2-40B4-BE49-F238E27FC236}">
                  <a16:creationId xmlns:a16="http://schemas.microsoft.com/office/drawing/2014/main" id="{16C6BF63-6277-4C39-BE5D-3C341662CE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76854"/>
              <a:ext cx="9182100" cy="1019102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EA3BAD9-C130-4A9C-9086-20D132A6CF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44820"/>
              <a:ext cx="9182100" cy="932744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587D38B-9E07-4A8B-B285-5FEBF6A60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80789"/>
              <a:ext cx="9182100" cy="544245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EF4DD4B-217B-4346-A2B8-432793639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324550"/>
              <a:ext cx="9182100" cy="765639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50317164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3EDB4D22-4F88-D8E8-D7BB-0F1502E8F4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888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161B9E-A9EE-E8EA-B332-CB6DDE36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837" y="5087203"/>
            <a:ext cx="11469717" cy="136306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fr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TRANSFORMER L'ISM CRITIQUE EN EVALUATION EFFICACE</a:t>
            </a:r>
            <a:endParaRPr lang="en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951552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1BD5AD-D279-D674-1575-D59CFC452809}"/>
              </a:ext>
            </a:extLst>
          </p:cNvPr>
          <p:cNvSpPr txBox="1">
            <a:spLocks/>
          </p:cNvSpPr>
          <p:nvPr/>
        </p:nvSpPr>
        <p:spPr>
          <a:xfrm>
            <a:off x="1488831" y="1031631"/>
            <a:ext cx="9601200" cy="9612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Clause de non-responsabilité:</a:t>
            </a:r>
            <a:br>
              <a:rPr lang="pl-PL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0EEC59-FF24-0386-DC18-7991E6B9E46B}"/>
              </a:ext>
            </a:extLst>
          </p:cNvPr>
          <p:cNvSpPr txBox="1">
            <a:spLocks/>
          </p:cNvSpPr>
          <p:nvPr/>
        </p:nvSpPr>
        <p:spPr>
          <a:xfrm>
            <a:off x="1488831" y="1992924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8640" indent="-2857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34390" indent="-2857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4000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 projet </a:t>
            </a:r>
            <a:r>
              <a:rPr lang="fr" sz="4000" b="1" dirty="0" err="1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fr" sz="4000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reçu </a:t>
            </a:r>
            <a:r>
              <a:rPr lang="fr" sz="4000" b="1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 cofinancement de </a:t>
            </a:r>
            <a:r>
              <a:rPr lang="fr" sz="4000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l'Union européenne.</a:t>
            </a:r>
            <a:endParaRPr lang="pl-PL" sz="4000" b="1" dirty="0">
              <a:solidFill>
                <a:srgbClr val="365F9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" sz="4000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 contenu n'exprime que les opinions de son ou ses auteurs. La Commission européenne n'est pas responsable de l'utilisation qui pourrait être faite des informations qui y sont contenues.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az 4" descr="C:\Users\FFI\AppData\Local\Temp\Rar$DIa0.968\EN Co-funded by the EU_PO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521" y="603958"/>
            <a:ext cx="4080510" cy="855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9024202"/>
      </p:ext>
    </p:extLst>
  </p:cSld>
  <p:clrMapOvr>
    <a:masterClrMapping/>
  </p:clrMapOvr>
  <p:transition spd="med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098754" y="404602"/>
            <a:ext cx="5711957" cy="5741433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fr" sz="28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PENSÉE CRÉATIVE</a:t>
            </a:r>
            <a:r>
              <a:rPr lang="fr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" sz="2000" dirty="0">
                <a:latin typeface="Arial" panose="020B0604020202020204" pitchFamily="34" charset="0"/>
                <a:cs typeface="Arial" panose="020B0604020202020204" pitchFamily="34" charset="0"/>
              </a:rPr>
              <a:t>C'EST UNE FAÇON DE PENSER, D'AGIR, DE CRÉER COMPLÈTEMENT DIFFÉRENTE DE CELLE NOUS L'UTILISONS LE PLUS SOUVENT. IL EST RECONNU QUE LA PENSÉE CRÉATIVE EST INHÉRENTE ET DÉCLINE AVEC L'ÂGE.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" sz="2000" dirty="0">
                <a:latin typeface="Arial" panose="020B0604020202020204" pitchFamily="34" charset="0"/>
                <a:cs typeface="Arial" panose="020B0604020202020204" pitchFamily="34" charset="0"/>
              </a:rPr>
              <a:t>LE PROCESSUS DE LA PENSÉE CRÉATIVE EST LIÉ À LA CRÉATIVITÉ.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FACTEURS AFFECTANT LE PROCESSUS DE PENSÉE CRÉATIVE SONT :</a:t>
            </a:r>
          </a:p>
          <a:p>
            <a:pPr marL="342900" indent="-342900" algn="l">
              <a:buChar char="•"/>
            </a:pPr>
            <a:r>
              <a:rPr lang="fr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EXPÉRIENCE</a:t>
            </a:r>
          </a:p>
          <a:p>
            <a:pPr marL="342900" indent="-342900" algn="l">
              <a:buChar char="•"/>
            </a:pPr>
            <a:r>
              <a:rPr lang="fr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INTELLIGENCE</a:t>
            </a:r>
          </a:p>
          <a:p>
            <a:pPr marL="342900" indent="-342900" algn="l">
              <a:buChar char="•"/>
            </a:pPr>
            <a:r>
              <a:rPr lang="fr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ÉMOTIONS</a:t>
            </a:r>
          </a:p>
          <a:p>
            <a:pPr marL="342900" indent="-342900" algn="l">
              <a:buChar char="•"/>
            </a:pPr>
            <a:r>
              <a:rPr lang="fr" b="1" dirty="0">
                <a:solidFill>
                  <a:srgbClr val="F207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ENTRAÎNEMENT</a:t>
            </a:r>
          </a:p>
          <a:p>
            <a:pPr algn="l"/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Char char="•"/>
            </a:pP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400D327C-D604-5949-1567-5A38A8E158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19" r="5952"/>
          <a:stretch/>
        </p:blipFill>
        <p:spPr>
          <a:xfrm>
            <a:off x="20" y="10"/>
            <a:ext cx="610563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532601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2975F3-851C-716A-6E1A-3394E1270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7311122" cy="1454051"/>
          </a:xfrm>
        </p:spPr>
        <p:txBody>
          <a:bodyPr>
            <a:noAutofit/>
          </a:bodyPr>
          <a:lstStyle/>
          <a:p>
            <a:r>
              <a:rPr lang="fr" b="1" dirty="0">
                <a:solidFill>
                  <a:srgbClr val="F20769"/>
                </a:solidFill>
              </a:rPr>
              <a:t>PRINCIPES DE LA PENSÉE CRÉATIVE</a:t>
            </a:r>
            <a:endParaRPr lang="en-US" dirty="0">
              <a:solidFill>
                <a:srgbClr val="F2076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31BAF-30BF-1214-3392-462527B52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3"/>
            <a:ext cx="6448099" cy="39429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PRINCIPE DE DIVERSITÉ</a:t>
            </a:r>
          </a:p>
          <a:p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PRINCIPE DE L'ÉVALUATION DIFFÉRÉE</a:t>
            </a:r>
          </a:p>
          <a:p>
            <a:pPr marL="0" indent="0">
              <a:buNone/>
            </a:pPr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LE PRINCIPE PERSONNEL</a:t>
            </a:r>
          </a:p>
          <a:p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PRINCIPE DE RESPECT DES TEMPS</a:t>
            </a:r>
            <a:endParaRPr lang="en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74256192-C738-E6EA-837D-62CF1B1FA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3336" y="2042398"/>
            <a:ext cx="4487288" cy="343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10805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3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5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52E43AD-0DC9-D40F-2763-799875D13E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14" r="15862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030BF4-D1C4-62D2-41A6-9A0F32D50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486" y="0"/>
            <a:ext cx="5327109" cy="1135194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" sz="3600" b="1" dirty="0">
                <a:solidFill>
                  <a:srgbClr val="F20769"/>
                </a:solidFill>
              </a:rPr>
              <a:t>L'ESSENCE DE LA PENSÉE CRÉATIVE</a:t>
            </a:r>
            <a:r>
              <a:rPr lang="fr" sz="3600" dirty="0">
                <a:solidFill>
                  <a:srgbClr val="F20769"/>
                </a:solidFill>
              </a:rPr>
              <a:t> </a:t>
            </a:r>
            <a:endParaRPr lang="en-US" sz="3600" dirty="0">
              <a:solidFill>
                <a:srgbClr val="F2076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0A5701-6CB4-BD16-07BC-E9C6DDC91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4331" y="567596"/>
            <a:ext cx="4549818" cy="59764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171450" indent="-171450" algn="ctr">
              <a:buNone/>
            </a:pPr>
            <a:r>
              <a:rPr lang="fr" sz="23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1. DÉVELOPPEMENT DES COMPÉTENCES </a:t>
            </a:r>
            <a:endParaRPr lang="pl-PL" sz="2300" b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171450" indent="-171450" algn="ctr">
              <a:buNone/>
            </a:pPr>
            <a:r>
              <a:rPr lang="fr" sz="23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2. DÉVELOPPEMENT COGNITIF</a:t>
            </a:r>
            <a:endParaRPr lang="en-US" sz="2300" b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171450" indent="-171450" algn="ctr">
              <a:buNone/>
            </a:pPr>
            <a:r>
              <a:rPr lang="fr" sz="23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3. CONSTRUIRE LA MOTIVATION DANS LE PROCESSUS DE CRÉATION</a:t>
            </a:r>
            <a:endParaRPr lang="en-US" sz="2300" b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171450" indent="-171450" algn="ctr">
              <a:buNone/>
            </a:pPr>
            <a:r>
              <a:rPr lang="fr" sz="23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4. RENFORCER LA CONFIANCE ET SES PROPRES POSSIBILITÉS</a:t>
            </a:r>
            <a:endParaRPr lang="en-US" sz="2300" b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" sz="23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5. RISQUE - PRISE</a:t>
            </a:r>
          </a:p>
          <a:p>
            <a:pPr marL="0" indent="0" algn="ctr">
              <a:buNone/>
            </a:pPr>
            <a:r>
              <a:rPr lang="fr" sz="23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6. ABANDONNER VOS PROPRES LIMITES</a:t>
            </a:r>
          </a:p>
          <a:p>
            <a:pPr marL="0" indent="0" algn="ctr">
              <a:buNone/>
            </a:pPr>
            <a:r>
              <a:rPr lang="fr" sz="23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7. COMBATTRE LES CROYANCES DESTRUCTRICES </a:t>
            </a:r>
            <a:br>
              <a:rPr lang="en-US" sz="23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</a:br>
            <a:r>
              <a:rPr lang="fr" sz="23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8. PRENDRE DES DÉCISIONS CONSCIENTES, FAIRE DES CHOIX QUI NOUS SERVENT</a:t>
            </a:r>
            <a:endParaRPr lang="en-US" sz="2300" b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4058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099EFDB4-1C29-B0B1-99DE-C7E8DBFE1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2173" y="130831"/>
            <a:ext cx="5661804" cy="658195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92038" y="921080"/>
            <a:ext cx="9819735" cy="119427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" sz="44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SCHÉMA DU PROCESSUS DE PENSÉE CRÉATIVE</a:t>
            </a:r>
            <a:br>
              <a:rPr lang="pl-PL" sz="4400" b="1">
                <a:latin typeface="Times New Roman"/>
                <a:cs typeface="Calibri Light"/>
              </a:rPr>
            </a:br>
            <a:br>
              <a:rPr lang="pl-PL" sz="2000" b="1">
                <a:solidFill>
                  <a:srgbClr val="F20769"/>
                </a:solidFill>
                <a:cs typeface="Calibri Light"/>
              </a:rPr>
            </a:br>
            <a:endParaRPr lang="pl-PL" sz="2000" b="1" dirty="0">
              <a:solidFill>
                <a:srgbClr val="F20769"/>
              </a:solidFill>
              <a:cs typeface="Calibri Light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93322" y="1517320"/>
            <a:ext cx="9417169" cy="279157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endParaRPr lang="pl-PL" sz="2000" b="1">
              <a:latin typeface="Times New Roman"/>
              <a:cs typeface="Calibri"/>
            </a:endParaRPr>
          </a:p>
          <a:p>
            <a:endParaRPr lang="pl-PL" sz="2000" b="1" dirty="0">
              <a:latin typeface="Times New Roman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C68CB8-5E46-130E-1C12-8CF8EFBE889B}"/>
              </a:ext>
            </a:extLst>
          </p:cNvPr>
          <p:cNvSpPr txBox="1"/>
          <p:nvPr/>
        </p:nvSpPr>
        <p:spPr>
          <a:xfrm>
            <a:off x="1352035" y="4944965"/>
            <a:ext cx="96268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cs typeface="Calibri"/>
            </a:endParaRPr>
          </a:p>
        </p:txBody>
      </p:sp>
      <p:sp>
        <p:nvSpPr>
          <p:cNvPr id="7" name="Podtytuł 2">
            <a:extLst>
              <a:ext uri="{FF2B5EF4-FFF2-40B4-BE49-F238E27FC236}">
                <a16:creationId xmlns:a16="http://schemas.microsoft.com/office/drawing/2014/main" id="{C7E5BBFA-2067-682A-E46B-A95A12BDE31E}"/>
              </a:ext>
            </a:extLst>
          </p:cNvPr>
          <p:cNvSpPr txBox="1">
            <a:spLocks/>
          </p:cNvSpPr>
          <p:nvPr/>
        </p:nvSpPr>
        <p:spPr>
          <a:xfrm>
            <a:off x="546340" y="2236189"/>
            <a:ext cx="10538603" cy="42149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PRÉPARATION</a:t>
            </a:r>
          </a:p>
          <a:p>
            <a:pPr algn="l"/>
            <a:r>
              <a:rPr lang="fr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DEMANDEZ-VOUS</a:t>
            </a:r>
          </a:p>
          <a:p>
            <a:pPr algn="l"/>
            <a:r>
              <a:rPr lang="fr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CHERCHER/ RÉFLÉCHIR</a:t>
            </a:r>
            <a:endParaRPr lang="en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INCUBATION</a:t>
            </a:r>
          </a:p>
          <a:p>
            <a:pPr algn="l"/>
            <a:r>
              <a:rPr lang="fr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MOMENT EURÉKA</a:t>
            </a:r>
          </a:p>
          <a:p>
            <a:pPr algn="l"/>
            <a:r>
              <a:rPr lang="fr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fr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ÉVALUATION</a:t>
            </a:r>
          </a:p>
          <a:p>
            <a:pPr algn="l"/>
            <a:r>
              <a:rPr lang="fr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MISE EN ŒUVRE</a:t>
            </a:r>
          </a:p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307974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C5ECEF-DAE0-8F6F-2163-792F8E193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8753" y="2169405"/>
            <a:ext cx="6675052" cy="3410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" sz="4800" b="1" dirty="0">
                <a:solidFill>
                  <a:srgbClr val="002060"/>
                </a:solidFill>
              </a:rPr>
              <a:t>LIMITES DES PROCESSUS CRÉATIFS</a:t>
            </a:r>
            <a:r>
              <a:rPr lang="fr" sz="4800" b="1" kern="1200" dirty="0">
                <a:solidFill>
                  <a:srgbClr val="7030A0"/>
                </a:solidFill>
              </a:rPr>
              <a:t> </a:t>
            </a:r>
            <a:endParaRPr lang="en" sz="4800" b="1" kern="1200" dirty="0">
              <a:solidFill>
                <a:srgbClr val="7030A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5">
            <a:extLst>
              <a:ext uri="{FF2B5EF4-FFF2-40B4-BE49-F238E27FC236}">
                <a16:creationId xmlns:a16="http://schemas.microsoft.com/office/drawing/2014/main" id="{9A594BBC-D8C1-41C8-64DA-CA4EB8E7F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33" y="1712344"/>
            <a:ext cx="4367840" cy="432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018878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CB326-367A-891A-4A1A-1DF5482C8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861" y="1552456"/>
            <a:ext cx="11205713" cy="5415262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000">
              <a:cs typeface="Calibri"/>
            </a:endParaRPr>
          </a:p>
          <a:p>
            <a:endParaRPr lang="en-US" sz="2000">
              <a:cs typeface="Calibri"/>
            </a:endParaRPr>
          </a:p>
          <a:p>
            <a:endParaRPr lang="en-US" sz="2000">
              <a:cs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6A4181-C6E8-EF85-E782-E4FC95318C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26" r="6028"/>
          <a:stretch/>
        </p:blipFill>
        <p:spPr>
          <a:xfrm>
            <a:off x="6991214" y="373821"/>
            <a:ext cx="4726333" cy="636916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02C472-1B8E-A9DE-EB61-B24C60019830}"/>
              </a:ext>
            </a:extLst>
          </p:cNvPr>
          <p:cNvSpPr txBox="1"/>
          <p:nvPr/>
        </p:nvSpPr>
        <p:spPr>
          <a:xfrm>
            <a:off x="296175" y="368060"/>
            <a:ext cx="9716217" cy="39087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fr" sz="4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NÉCESSITÉ </a:t>
            </a:r>
            <a:endParaRPr lang="en-US" sz="4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/>
              <a:buChar char="•"/>
            </a:pPr>
            <a:r>
              <a:rPr lang="fr" sz="4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EXCESSIVE CONNAISSANCE</a:t>
            </a:r>
            <a:endParaRPr lang="en-US" sz="4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/>
              <a:buChar char="•"/>
            </a:pPr>
            <a:r>
              <a:rPr lang="fr" sz="4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r>
              <a:rPr lang="fr-FR" sz="4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DELES</a:t>
            </a:r>
            <a:endParaRPr lang="en-US" sz="4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/>
              <a:buChar char="•"/>
            </a:pPr>
            <a:r>
              <a:rPr lang="fr" sz="4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IMPATIENCE</a:t>
            </a:r>
          </a:p>
          <a:p>
            <a:pPr marL="571500" indent="-571500">
              <a:buFont typeface="Arial"/>
              <a:buChar char="•"/>
            </a:pPr>
            <a:endParaRPr lang="en-US" dirty="0">
              <a:cs typeface="Calibri"/>
            </a:endParaRPr>
          </a:p>
          <a:p>
            <a:endParaRPr lang="en-US" sz="2000" b="1" dirty="0">
              <a:latin typeface="Times New Roman"/>
              <a:cs typeface="Segoe UI"/>
            </a:endParaRPr>
          </a:p>
          <a:p>
            <a:r>
              <a:rPr lang="fr" dirty="0">
                <a:latin typeface="Calibri Light"/>
                <a:cs typeface="Segoe UI"/>
              </a:rPr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2254932356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zycinanie">
  <a:themeElements>
    <a:clrScheme name="Przycinanie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Przycinanie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zycinani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3D719707AEBB429ED0B64A3E8CDB79" ma:contentTypeVersion="15" ma:contentTypeDescription="Create a new document." ma:contentTypeScope="" ma:versionID="38a2fa6898174f65b50754895072f0e3">
  <xsd:schema xmlns:xsd="http://www.w3.org/2001/XMLSchema" xmlns:xs="http://www.w3.org/2001/XMLSchema" xmlns:p="http://schemas.microsoft.com/office/2006/metadata/properties" xmlns:ns2="e9db9a72-f5b5-46b3-9d03-5ead294b5174" xmlns:ns3="e121dbf0-d4b1-48b5-bc96-32c700c4e892" targetNamespace="http://schemas.microsoft.com/office/2006/metadata/properties" ma:root="true" ma:fieldsID="f0f55ca433f400ba94cf668559cb8028" ns2:_="" ns3:_="">
    <xsd:import namespace="e9db9a72-f5b5-46b3-9d03-5ead294b5174"/>
    <xsd:import namespace="e121dbf0-d4b1-48b5-bc96-32c700c4e8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db9a72-f5b5-46b3-9d03-5ead294b5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99d2947-5c47-4062-8a0c-865e5a40d8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21dbf0-d4b1-48b5-bc96-32c700c4e89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4000879-71fb-47cb-b3ca-f918f6d972c2}" ma:internalName="TaxCatchAll" ma:showField="CatchAllData" ma:web="e121dbf0-d4b1-48b5-bc96-32c700c4e89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9db9a72-f5b5-46b3-9d03-5ead294b5174">
      <Terms xmlns="http://schemas.microsoft.com/office/infopath/2007/PartnerControls"/>
    </lcf76f155ced4ddcb4097134ff3c332f>
    <TaxCatchAll xmlns="e121dbf0-d4b1-48b5-bc96-32c700c4e892" xsi:nil="true"/>
  </documentManagement>
</p:properties>
</file>

<file path=customXml/itemProps1.xml><?xml version="1.0" encoding="utf-8"?>
<ds:datastoreItem xmlns:ds="http://schemas.openxmlformats.org/officeDocument/2006/customXml" ds:itemID="{4B182C99-F247-44DB-9D66-237415F3C0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db9a72-f5b5-46b3-9d03-5ead294b5174"/>
    <ds:schemaRef ds:uri="e121dbf0-d4b1-48b5-bc96-32c700c4e8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57FA0D-58CE-4661-9536-2973BC0603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3E62A4-5A5B-49A1-8AD6-C8E4339AE30A}">
  <ds:schemaRefs>
    <ds:schemaRef ds:uri="http://schemas.microsoft.com/office/2006/metadata/properties"/>
    <ds:schemaRef ds:uri="http://schemas.microsoft.com/office/infopath/2007/PartnerControls"/>
    <ds:schemaRef ds:uri="e9db9a72-f5b5-46b3-9d03-5ead294b5174"/>
    <ds:schemaRef ds:uri="e121dbf0-d4b1-48b5-bc96-32c700c4e89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606</Words>
  <Application>Microsoft Office PowerPoint</Application>
  <PresentationFormat>Grand écran</PresentationFormat>
  <Paragraphs>110</Paragraphs>
  <Slides>31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Franklin Gothic Book</vt:lpstr>
      <vt:lpstr>Times New Roman</vt:lpstr>
      <vt:lpstr>Motyw pakietu Office</vt:lpstr>
      <vt:lpstr>Przycinanie</vt:lpstr>
      <vt:lpstr>Présentation PowerPoint</vt:lpstr>
      <vt:lpstr>LA MAGIE DE  LA CRÉATIVITÉ</vt:lpstr>
      <vt:lpstr>MODÈLES DANS LE PROCESSUS DE PENSÉE CRÉATIVE  </vt:lpstr>
      <vt:lpstr>Présentation PowerPoint</vt:lpstr>
      <vt:lpstr>PRINCIPES DE LA PENSÉE CRÉATIVE</vt:lpstr>
      <vt:lpstr>L'ESSENCE DE LA PENSÉE CRÉATIVE </vt:lpstr>
      <vt:lpstr>SCHÉMA DU PROCESSUS DE PENSÉE CRÉATIVE  </vt:lpstr>
      <vt:lpstr>LIMITES DES PROCESSUS CRÉATIFS </vt:lpstr>
      <vt:lpstr>Présentation PowerPoint</vt:lpstr>
      <vt:lpstr>OUTILS DE TRAVAIL CRÉATIF</vt:lpstr>
      <vt:lpstr>MÉTHODE 635 </vt:lpstr>
      <vt:lpstr>CARTE MENTALE</vt:lpstr>
      <vt:lpstr>DIAGRAMME ISHIKAWA</vt:lpstr>
      <vt:lpstr>MÉTHODES POUR STIMULER VOTRE PROPRE CRÉATIVITÉ </vt:lpstr>
      <vt:lpstr>PRINCIPES DE LA PENSÉE CRÉATIVE</vt:lpstr>
      <vt:lpstr>Présentation PowerPoint</vt:lpstr>
      <vt:lpstr> </vt:lpstr>
      <vt:lpstr>3. LES PAUSES FRÉQUENTES AU TRAVAIL STIMULENT LA PENSÉE CRÉATIVE</vt:lpstr>
      <vt:lpstr>4. DIVERSIFICATION DES CONNAISSANCES</vt:lpstr>
      <vt:lpstr>Présentation PowerPoint</vt:lpstr>
      <vt:lpstr>6. TOUT ÉCRIRE MANUELLEMENT</vt:lpstr>
      <vt:lpstr>7. CRÉEZ EN DORMANT</vt:lpstr>
      <vt:lpstr>OUTILS SOUTENANT LE PROCESSUS DE GÉNÉRATION D'IDÉES</vt:lpstr>
      <vt:lpstr>DESIGN THINKING - étape par étape</vt:lpstr>
      <vt:lpstr>S  (remplaçant) C (combiner)  UN (un dapt )  M (modifier / agrandir / réduire) P  (mettre à autre utilise ) E  (éliminer) R  (inverser / réorganiser)  </vt:lpstr>
      <vt:lpstr>LOTUS FLEUR</vt:lpstr>
      <vt:lpstr>MÉTHODES DE RÉSOLUTION CRÉATIVE DE PROBLÈMES</vt:lpstr>
      <vt:lpstr>3 CHAISES DISNEY </vt:lpstr>
      <vt:lpstr> 5x POURQUOI ?</vt:lpstr>
      <vt:lpstr>TRANSFORMER L'ISM CRITIQUE EN EVALUATION EFFICACE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Janusz Zuń</dc:creator>
  <cp:lastModifiedBy>Françoise salesse</cp:lastModifiedBy>
  <cp:revision>178</cp:revision>
  <dcterms:created xsi:type="dcterms:W3CDTF">2022-11-19T20:43:42Z</dcterms:created>
  <dcterms:modified xsi:type="dcterms:W3CDTF">2023-05-10T16:40:54Z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0x010100AF3D719707AEBB429ED0B64A3E8CDB79</vt:lpwstr>
  </property>
</Properties>
</file>